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9" r:id="rId2"/>
    <p:sldId id="424" r:id="rId3"/>
    <p:sldId id="386" r:id="rId4"/>
    <p:sldId id="754" r:id="rId5"/>
    <p:sldId id="828" r:id="rId6"/>
    <p:sldId id="853"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61" autoAdjust="0"/>
    <p:restoredTop sz="95409" autoAdjust="0"/>
  </p:normalViewPr>
  <p:slideViewPr>
    <p:cSldViewPr>
      <p:cViewPr varScale="1">
        <p:scale>
          <a:sx n="82" d="100"/>
          <a:sy n="82" d="100"/>
        </p:scale>
        <p:origin x="165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2292" y="-105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4</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15-21</a:t>
            </a:r>
            <a:r>
              <a:rPr lang="en-US" sz="1800" b="1" dirty="0" smtClean="0"/>
              <a:t>-0198-00-0013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2021</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March 2021 Closing Report</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2021-03-17</a:t>
            </a:r>
          </a:p>
        </p:txBody>
      </p:sp>
      <p:graphicFrame>
        <p:nvGraphicFramePr>
          <p:cNvPr id="15366" name="Object 11"/>
          <p:cNvGraphicFramePr>
            <a:graphicFrameLocks noChangeAspect="1"/>
          </p:cNvGraphicFramePr>
          <p:nvPr>
            <p:extLst>
              <p:ext uri="{D42A27DB-BD31-4B8C-83A1-F6EECF244321}">
                <p14:modId xmlns:p14="http://schemas.microsoft.com/office/powerpoint/2010/main" val="2876648508"/>
              </p:ext>
            </p:extLst>
          </p:nvPr>
        </p:nvGraphicFramePr>
        <p:xfrm>
          <a:off x="663575" y="4321175"/>
          <a:ext cx="8982075" cy="1628775"/>
        </p:xfrm>
        <a:graphic>
          <a:graphicData uri="http://schemas.openxmlformats.org/presentationml/2006/ole">
            <mc:AlternateContent xmlns:mc="http://schemas.openxmlformats.org/markup-compatibility/2006">
              <mc:Choice xmlns:v="urn:schemas-microsoft-com:vml" Requires="v">
                <p:oleObj spid="_x0000_s16916" name="Document" r:id="rId4" imgW="8231336" imgH="1493961" progId="Word.Document.8">
                  <p:embed/>
                </p:oleObj>
              </mc:Choice>
              <mc:Fallback>
                <p:oleObj name="Document" r:id="rId4" imgW="8231336" imgH="1493961" progId="Word.Document.8">
                  <p:embed/>
                  <p:pic>
                    <p:nvPicPr>
                      <p:cNvPr id="0" name="Object 11"/>
                      <p:cNvPicPr>
                        <a:picLocks noChangeAspect="1" noChangeArrowheads="1"/>
                      </p:cNvPicPr>
                      <p:nvPr/>
                    </p:nvPicPr>
                    <p:blipFill>
                      <a:blip r:embed="rId5"/>
                      <a:srcRect/>
                      <a:stretch>
                        <a:fillRect/>
                      </a:stretch>
                    </p:blipFill>
                    <p:spPr bwMode="auto">
                      <a:xfrm>
                        <a:off x="663575" y="4321175"/>
                        <a:ext cx="8982075" cy="1628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Kai Lennert Bober (Fraunhofer HHI)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Closing report for </a:t>
            </a:r>
            <a:r>
              <a:rPr lang="en-US" altLang="en-US" dirty="0"/>
              <a:t>the </a:t>
            </a:r>
            <a:r>
              <a:rPr lang="en-US" altLang="en-US" dirty="0" smtClean="0"/>
              <a:t>March 2021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None/>
            </a:pPr>
            <a:r>
              <a:rPr lang="en-US" altLang="en-US" sz="1200" b="0" dirty="0"/>
              <a:t>Kai Lennert Bober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3</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March</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None/>
            </a:pPr>
            <a:r>
              <a:rPr lang="en-US" altLang="en-US" sz="1200" b="0" dirty="0"/>
              <a:t>Kai Lennert Bober (Fraunhofer HHI)</a:t>
            </a:r>
          </a:p>
        </p:txBody>
      </p:sp>
      <p:graphicFrame>
        <p:nvGraphicFramePr>
          <p:cNvPr id="7" name="Table 1"/>
          <p:cNvGraphicFramePr>
            <a:graphicFrameLocks noGrp="1"/>
          </p:cNvGraphicFramePr>
          <p:nvPr>
            <p:extLst>
              <p:ext uri="{D42A27DB-BD31-4B8C-83A1-F6EECF244321}">
                <p14:modId xmlns:p14="http://schemas.microsoft.com/office/powerpoint/2010/main" val="3572882994"/>
              </p:ext>
            </p:extLst>
          </p:nvPr>
        </p:nvGraphicFramePr>
        <p:xfrm>
          <a:off x="2032000" y="2209800"/>
          <a:ext cx="5080000" cy="2253264"/>
        </p:xfrm>
        <a:graphic>
          <a:graphicData uri="http://schemas.openxmlformats.org/drawingml/2006/table">
            <a:tbl>
              <a:tblPr firstRow="1" bandRow="1">
                <a:tableStyleId>{21E4AEA4-8DFA-4A89-87EB-49C32662AFE0}</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smtClean="0"/>
                        <a:t>THUR</a:t>
                      </a:r>
                      <a:endParaRPr lang="en-US" sz="1800" dirty="0"/>
                    </a:p>
                  </a:txBody>
                  <a:tcPr marT="45744" marB="45744"/>
                </a:tc>
                <a:tc>
                  <a:txBody>
                    <a:bodyPr/>
                    <a:lstStyle/>
                    <a:p>
                      <a:pPr algn="ctr"/>
                      <a:r>
                        <a:rPr lang="en-US" sz="1800" dirty="0" smtClean="0"/>
                        <a:t>MON</a:t>
                      </a:r>
                      <a:endParaRPr lang="en-US" sz="1800" dirty="0"/>
                    </a:p>
                  </a:txBody>
                  <a:tcPr marT="45744" marB="45744"/>
                </a:tc>
                <a:tc>
                  <a:txBody>
                    <a:bodyPr/>
                    <a:lstStyle/>
                    <a:p>
                      <a:pPr algn="ctr"/>
                      <a:r>
                        <a:rPr lang="en-US" sz="1800" dirty="0" smtClean="0"/>
                        <a:t>TUES</a:t>
                      </a:r>
                      <a:endParaRPr lang="en-US" sz="1800" dirty="0"/>
                    </a:p>
                  </a:txBody>
                  <a:tcPr marT="45744" marB="45744"/>
                </a:tc>
                <a:tc>
                  <a:txBody>
                    <a:bodyPr/>
                    <a:lstStyle/>
                    <a:p>
                      <a:pPr algn="ctr"/>
                      <a:r>
                        <a:rPr lang="en-US" sz="1800" dirty="0" smtClean="0"/>
                        <a:t>WED</a:t>
                      </a:r>
                      <a:endParaRPr lang="en-US" sz="1800" dirty="0"/>
                    </a:p>
                  </a:txBody>
                  <a:tcPr marT="45744" marB="45744"/>
                </a:tc>
                <a:extLst>
                  <a:ext uri="{0D108BD9-81ED-4DB2-BD59-A6C34878D82A}">
                    <a16:rowId xmlns:a16="http://schemas.microsoft.com/office/drawing/2014/main" val="10000"/>
                  </a:ext>
                </a:extLst>
              </a:tr>
              <a:tr h="751088">
                <a:tc>
                  <a:txBody>
                    <a:bodyPr/>
                    <a:lstStyle/>
                    <a:p>
                      <a:pPr algn="ctr"/>
                      <a:r>
                        <a:rPr lang="en-US" sz="1800" dirty="0" smtClean="0"/>
                        <a:t>5-7/6-8 EDT</a:t>
                      </a: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TG13#1</a:t>
                      </a: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1" dirty="0" smtClean="0"/>
                        <a:t>TG13#2</a:t>
                      </a:r>
                      <a:endParaRPr lang="en-US" sz="12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t>TG13#3</a:t>
                      </a:r>
                      <a:endParaRPr lang="en-US" sz="1400" b="0" dirty="0" smtClean="0">
                        <a:solidFill>
                          <a:schemeClr val="tx1"/>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smtClean="0"/>
                        <a:t>10-12 EDT</a:t>
                      </a: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WG15</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Closing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endParaRPr>
                    </a:p>
                  </a:txBody>
                  <a:tcPr marT="45744" marB="45744" anchor="ctr"/>
                </a:tc>
                <a:extLst>
                  <a:ext uri="{0D108BD9-81ED-4DB2-BD59-A6C34878D82A}">
                    <a16:rowId xmlns:a16="http://schemas.microsoft.com/office/drawing/2014/main" val="1406228956"/>
                  </a:ext>
                </a:extLst>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en-US" sz="1800" dirty="0" smtClean="0"/>
              <a:t>Agenda in doc. 15-21/0159r1</a:t>
            </a:r>
          </a:p>
          <a:p>
            <a:pPr marL="342900" indent="-342900" algn="just">
              <a:buFont typeface="Arial" panose="020B0604020202020204" pitchFamily="34" charset="0"/>
              <a:buChar char="•"/>
              <a:defRPr/>
            </a:pPr>
            <a:r>
              <a:rPr lang="en-US" sz="1800" dirty="0" smtClean="0"/>
              <a:t>3 slots</a:t>
            </a:r>
          </a:p>
          <a:p>
            <a:pPr marL="342900" indent="-342900" algn="just">
              <a:buFont typeface="Arial" panose="020B0604020202020204" pitchFamily="34" charset="0"/>
              <a:buChar char="•"/>
              <a:defRPr/>
            </a:pPr>
            <a:r>
              <a:rPr lang="en-US" sz="1800" dirty="0" smtClean="0"/>
              <a:t>Thursday</a:t>
            </a:r>
          </a:p>
          <a:p>
            <a:pPr marL="1085850" lvl="1" indent="-342900" algn="just">
              <a:buFont typeface="Arial" panose="020B0604020202020204" pitchFamily="34" charset="0"/>
              <a:buChar char="•"/>
              <a:defRPr/>
            </a:pPr>
            <a:r>
              <a:rPr lang="en-US" sz="1600" dirty="0" smtClean="0"/>
              <a:t>Motion on agenda</a:t>
            </a:r>
          </a:p>
          <a:p>
            <a:pPr marL="1085850" lvl="1" indent="-342900" algn="just">
              <a:buFont typeface="Arial" panose="020B0604020202020204" pitchFamily="34" charset="0"/>
              <a:buChar char="•"/>
              <a:defRPr/>
            </a:pPr>
            <a:r>
              <a:rPr lang="en-US" sz="1600" dirty="0" smtClean="0"/>
              <a:t>Comment resolution against D4.0</a:t>
            </a:r>
          </a:p>
          <a:p>
            <a:pPr marL="342900" indent="-342900" algn="just">
              <a:buFont typeface="Arial" panose="020B0604020202020204" pitchFamily="34" charset="0"/>
              <a:buChar char="•"/>
              <a:defRPr/>
            </a:pPr>
            <a:r>
              <a:rPr lang="en-US" sz="1800" dirty="0" smtClean="0"/>
              <a:t>Monday</a:t>
            </a:r>
          </a:p>
          <a:p>
            <a:pPr marL="1085850" lvl="1" indent="-342900" algn="just">
              <a:buFont typeface="Arial" panose="020B0604020202020204" pitchFamily="34" charset="0"/>
              <a:buChar char="•"/>
              <a:defRPr/>
            </a:pPr>
            <a:r>
              <a:rPr lang="en-US" sz="1600" dirty="0" smtClean="0"/>
              <a:t>Comment resolution against D4.0</a:t>
            </a:r>
          </a:p>
          <a:p>
            <a:pPr marL="1085850" lvl="1" indent="-342900" algn="just">
              <a:buFont typeface="Arial" panose="020B0604020202020204" pitchFamily="34" charset="0"/>
              <a:buChar char="•"/>
              <a:defRPr/>
            </a:pPr>
            <a:r>
              <a:rPr lang="en-US" sz="1600" dirty="0" smtClean="0"/>
              <a:t>Motion to reconfirm CRG</a:t>
            </a:r>
          </a:p>
          <a:p>
            <a:pPr marL="342900" indent="-342900" algn="just">
              <a:buFont typeface="Arial" panose="020B0604020202020204" pitchFamily="34" charset="0"/>
              <a:buChar char="•"/>
              <a:defRPr/>
            </a:pPr>
            <a:r>
              <a:rPr lang="en-US" sz="2000" dirty="0" smtClean="0"/>
              <a:t>Wednesday</a:t>
            </a:r>
          </a:p>
          <a:p>
            <a:pPr marL="1085850" lvl="1" indent="-342900" algn="just">
              <a:buFont typeface="Arial" panose="020B0604020202020204" pitchFamily="34" charset="0"/>
              <a:buChar char="•"/>
              <a:defRPr/>
            </a:pPr>
            <a:r>
              <a:rPr lang="en-US" sz="1600" dirty="0" smtClean="0"/>
              <a:t>Motion minutes from January and CRG </a:t>
            </a:r>
            <a:r>
              <a:rPr lang="en-US" sz="1600" dirty="0" err="1"/>
              <a:t>t</a:t>
            </a:r>
            <a:r>
              <a:rPr lang="en-US" sz="1600" dirty="0" err="1" smtClean="0"/>
              <a:t>elcos</a:t>
            </a:r>
            <a:endParaRPr lang="en-US" sz="1600" dirty="0" smtClean="0"/>
          </a:p>
          <a:p>
            <a:pPr marL="1085850" lvl="1" indent="-342900" algn="just">
              <a:buFont typeface="Arial" panose="020B0604020202020204" pitchFamily="34" charset="0"/>
              <a:buChar char="•"/>
              <a:defRPr/>
            </a:pPr>
            <a:r>
              <a:rPr lang="en-US" sz="1600" dirty="0" smtClean="0"/>
              <a:t>Comment resolution against D4.0</a:t>
            </a:r>
            <a:endParaRPr lang="en-US" dirty="0" smtClean="0"/>
          </a:p>
          <a:p>
            <a:pPr marL="342900" indent="-342900" algn="just">
              <a:buFont typeface="Arial" panose="020B0604020202020204" pitchFamily="34" charset="0"/>
              <a:buChar char="•"/>
              <a:defRPr/>
            </a:pPr>
            <a:r>
              <a:rPr lang="en-US" sz="2000" dirty="0"/>
              <a:t>Comments in </a:t>
            </a:r>
            <a:r>
              <a:rPr lang="en-US" sz="2000" dirty="0" smtClean="0"/>
              <a:t>15-21/0033r10</a:t>
            </a:r>
          </a:p>
          <a:p>
            <a:pPr marL="1085850" lvl="1" indent="-342900" algn="just">
              <a:buFont typeface="Arial" panose="020B0604020202020204" pitchFamily="34" charset="0"/>
              <a:buChar char="•"/>
              <a:defRPr/>
            </a:pPr>
            <a:r>
              <a:rPr lang="en-US" sz="1600" dirty="0" smtClean="0"/>
              <a:t>Technical comments: 10 are unhandled, 37 are assigned, 43 handled</a:t>
            </a:r>
          </a:p>
          <a:p>
            <a:pPr marL="1085850" lvl="1" indent="-342900" algn="just">
              <a:buFont typeface="Arial" panose="020B0604020202020204" pitchFamily="34" charset="0"/>
              <a:buChar char="•"/>
              <a:defRPr/>
            </a:pPr>
            <a:r>
              <a:rPr lang="en-US" sz="1600" dirty="0" smtClean="0"/>
              <a:t>Editorial comments: 192 unhandled</a:t>
            </a:r>
          </a:p>
          <a:p>
            <a:pPr marL="1085850" lvl="1" indent="-342900" algn="just">
              <a:buFont typeface="Arial" panose="020B0604020202020204" pitchFamily="34" charset="0"/>
              <a:buChar char="•"/>
              <a:defRPr/>
            </a:pPr>
            <a:r>
              <a:rPr lang="en-US" sz="1600" dirty="0" smtClean="0"/>
              <a:t>Additional comments: 19 new comments</a:t>
            </a:r>
            <a:endParaRPr lang="en-US" sz="1200" dirty="0"/>
          </a:p>
        </p:txBody>
      </p:sp>
      <p:sp>
        <p:nvSpPr>
          <p:cNvPr id="29698" name="Slide Number Placeholder 5"/>
          <p:cNvSpPr>
            <a:spLocks noGrp="1"/>
          </p:cNvSpPr>
          <p:nvPr>
            <p:ph type="sldNum" sz="quarter" idx="10"/>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Slide </a:t>
            </a:r>
            <a:fld id="{CE92B1CF-42C3-4957-B9D9-3C50DCFDE095}" type="slidenum">
              <a:rPr lang="en-US" altLang="en-US" sz="1200" b="0" smtClean="0"/>
              <a:pPr>
                <a:spcBef>
                  <a:spcPct val="0"/>
                </a:spcBef>
                <a:buFontTx/>
                <a:buNone/>
              </a:pPr>
              <a:t>4</a:t>
            </a:fld>
            <a:endParaRPr lang="en-US" altLang="en-US" sz="1200" b="0" dirty="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None/>
            </a:pPr>
            <a:r>
              <a:rPr lang="en-US" altLang="en-US" sz="1200" b="0" dirty="0"/>
              <a:t>Kai Lennert Bober (Fraunhofer HHI)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P802.15.13_D4+D5 </a:t>
            </a:r>
            <a:r>
              <a:rPr lang="en-US" sz="1800" b="0" i="1" dirty="0"/>
              <a:t>with the following membership: Volker Jungnickel as Chair, Nikola </a:t>
            </a:r>
            <a:r>
              <a:rPr lang="en-US" sz="1800" b="0" i="1" dirty="0" err="1"/>
              <a:t>Serafimovski</a:t>
            </a:r>
            <a:r>
              <a:rPr lang="en-US" sz="1800" b="0" i="1" dirty="0"/>
              <a:t>, Tuncer 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Tuncer Baykas</a:t>
            </a:r>
          </a:p>
          <a:p>
            <a:pPr marL="457200" lvl="1" indent="0">
              <a:buNone/>
            </a:pPr>
            <a:r>
              <a:rPr lang="en-US" sz="1800" b="1" dirty="0" smtClean="0"/>
              <a:t>Second:  Tero Kivinen</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5</a:t>
            </a:fld>
            <a:endParaRPr lang="en-US" altLang="en-US"/>
          </a:p>
        </p:txBody>
      </p:sp>
      <p:sp>
        <p:nvSpPr>
          <p:cNvPr id="5" name="Fußzeilenplatzhalter 4"/>
          <p:cNvSpPr>
            <a:spLocks noGrp="1"/>
          </p:cNvSpPr>
          <p:nvPr>
            <p:ph type="ftr" sz="quarter" idx="11"/>
          </p:nvPr>
        </p:nvSpPr>
        <p:spPr/>
        <p:txBody>
          <a:bodyPr/>
          <a:lstStyle/>
          <a:p>
            <a:r>
              <a:rPr lang="en-US" altLang="en-US" dirty="0"/>
              <a:t>Kai Lennert Bober (Fraunhofer HHI)</a:t>
            </a:r>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Plan for finalization of TG13 Spec</a:t>
            </a:r>
            <a:endParaRPr lang="en-US" dirty="0"/>
          </a:p>
        </p:txBody>
      </p:sp>
      <p:sp>
        <p:nvSpPr>
          <p:cNvPr id="3" name="Inhaltsplatzhalter 2"/>
          <p:cNvSpPr>
            <a:spLocks noGrp="1"/>
          </p:cNvSpPr>
          <p:nvPr>
            <p:ph idx="1"/>
          </p:nvPr>
        </p:nvSpPr>
        <p:spPr>
          <a:xfrm>
            <a:off x="381000" y="1981200"/>
            <a:ext cx="8534400" cy="2286000"/>
          </a:xfrm>
        </p:spPr>
        <p:txBody>
          <a:bodyPr/>
          <a:lstStyle/>
          <a:p>
            <a:r>
              <a:rPr lang="en-US" sz="2800" dirty="0" smtClean="0"/>
              <a:t>After </a:t>
            </a:r>
            <a:r>
              <a:rPr lang="en-US" sz="2800" dirty="0" smtClean="0"/>
              <a:t>March</a:t>
            </a:r>
          </a:p>
          <a:p>
            <a:pPr lvl="1"/>
            <a:r>
              <a:rPr lang="en-US" b="0" dirty="0" smtClean="0"/>
              <a:t>Work resolved comments into D5.0</a:t>
            </a:r>
          </a:p>
          <a:p>
            <a:pPr lvl="1"/>
            <a:r>
              <a:rPr lang="en-US" dirty="0" smtClean="0"/>
              <a:t>Start recirculation</a:t>
            </a:r>
          </a:p>
          <a:p>
            <a:pPr lvl="1"/>
            <a:r>
              <a:rPr lang="en-US" dirty="0" smtClean="0"/>
              <a:t>Start comment resolution against D5.0</a:t>
            </a:r>
          </a:p>
          <a:p>
            <a:pPr marL="400050"/>
            <a:r>
              <a:rPr lang="en-US" dirty="0" smtClean="0"/>
              <a:t>TG13 CRG Telco dates</a:t>
            </a:r>
          </a:p>
          <a:p>
            <a:pPr marL="800100" lvl="1"/>
            <a:r>
              <a:rPr lang="en-US" b="0" dirty="0" smtClean="0"/>
              <a:t>29 Mar. 2021, 11-13 CET (5-7 ET, 19-21 KT)</a:t>
            </a:r>
          </a:p>
          <a:p>
            <a:pPr marL="800100" lvl="1"/>
            <a:r>
              <a:rPr lang="en-US" dirty="0" smtClean="0"/>
              <a:t>05 Apr. 2021, 11-13 CET (5-7 ET, 19-21 KT)</a:t>
            </a:r>
          </a:p>
          <a:p>
            <a:pPr marL="800100" lvl="1"/>
            <a:r>
              <a:rPr lang="en-US" dirty="0" smtClean="0"/>
              <a:t>12 Apr. 2021, 11-13 CET (5-7 ET, 19-21 KT)</a:t>
            </a:r>
          </a:p>
          <a:p>
            <a:pPr marL="800100" lvl="1"/>
            <a:r>
              <a:rPr lang="en-US" dirty="0" smtClean="0"/>
              <a:t>19 Apr. 2021, 11-13 CET (5-7 ET, 19-21 KT)</a:t>
            </a:r>
          </a:p>
          <a:p>
            <a:pPr marL="800100" lvl="1"/>
            <a:r>
              <a:rPr lang="en-US" dirty="0" smtClean="0"/>
              <a:t>26 Apr. 2021, 11-13 CET (5-7 ET, 19-21 KT)</a:t>
            </a:r>
          </a:p>
          <a:p>
            <a:pPr marL="800100" lvl="1"/>
            <a:r>
              <a:rPr lang="en-US" dirty="0" smtClean="0"/>
              <a:t>02 May 2021, 11-13 CET (5-7 ET, 19-21 KT)</a:t>
            </a:r>
          </a:p>
          <a:p>
            <a:pPr marL="800100" lvl="1"/>
            <a:endParaRPr lang="en-US" dirty="0" smtClean="0"/>
          </a:p>
          <a:p>
            <a:pPr marL="800100" lvl="1"/>
            <a:endParaRPr lang="en-US" b="0" dirty="0"/>
          </a:p>
        </p:txBody>
      </p:sp>
      <p:sp>
        <p:nvSpPr>
          <p:cNvPr id="4" name="Foliennummernplatzhalter 3"/>
          <p:cNvSpPr>
            <a:spLocks noGrp="1"/>
          </p:cNvSpPr>
          <p:nvPr>
            <p:ph type="sldNum" sz="quarter" idx="10"/>
          </p:nvPr>
        </p:nvSpPr>
        <p:spPr>
          <a:xfrm>
            <a:off x="4393695" y="6475413"/>
            <a:ext cx="432811" cy="184666"/>
          </a:xfrm>
        </p:spPr>
        <p:txBody>
          <a:bodyPr/>
          <a:lstStyle/>
          <a:p>
            <a:pPr>
              <a:defRPr/>
            </a:pPr>
            <a:r>
              <a:rPr lang="en-US" altLang="en-US" dirty="0" smtClean="0"/>
              <a:t>Slide </a:t>
            </a:r>
            <a:fld id="{474469FC-C9DB-4CF7-B72B-A1003E4A38C5}" type="slidenum">
              <a:rPr lang="en-US" altLang="en-US" smtClean="0"/>
              <a:pPr>
                <a:defRPr/>
              </a:pPr>
              <a:t>6</a:t>
            </a:fld>
            <a:endParaRPr lang="en-US" altLang="en-US" dirty="0"/>
          </a:p>
        </p:txBody>
      </p:sp>
      <p:sp>
        <p:nvSpPr>
          <p:cNvPr id="5" name="Fußzeilenplatzhalter 4"/>
          <p:cNvSpPr>
            <a:spLocks noGrp="1"/>
          </p:cNvSpPr>
          <p:nvPr>
            <p:ph type="ftr" sz="quarter" idx="11"/>
          </p:nvPr>
        </p:nvSpPr>
        <p:spPr/>
        <p:txBody>
          <a:bodyPr/>
          <a:lstStyle/>
          <a:p>
            <a:r>
              <a:rPr lang="en-US" altLang="en-US" dirty="0"/>
              <a:t>Kai Lennert Bober (Fraunhofer HHI)</a:t>
            </a:r>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464</Words>
  <Application>Microsoft Office PowerPoint</Application>
  <PresentationFormat>Bildschirmpräsentation (4:3)</PresentationFormat>
  <Paragraphs>83</Paragraphs>
  <Slides>6</Slides>
  <Notes>4</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6</vt:i4>
      </vt:variant>
    </vt:vector>
  </HeadingPairs>
  <TitlesOfParts>
    <vt:vector size="12" baseType="lpstr">
      <vt:lpstr>ＭＳ Ｐゴシック</vt:lpstr>
      <vt:lpstr>ＭＳ Ｐゴシック</vt:lpstr>
      <vt:lpstr>Arial</vt:lpstr>
      <vt:lpstr>Times New Roman</vt:lpstr>
      <vt:lpstr>802-11-Submission</vt:lpstr>
      <vt:lpstr>Document</vt:lpstr>
      <vt:lpstr>IEEE 802.15 TG13  Multi-Gbit/s Optical Wireless Communication  March 2021 Closing Report</vt:lpstr>
      <vt:lpstr>PowerPoint-Präsentation</vt:lpstr>
      <vt:lpstr>PowerPoint-Präsentation</vt:lpstr>
      <vt:lpstr>PowerPoint-Präsentation</vt:lpstr>
      <vt:lpstr>TG Motion to reconfirm CRG</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Bober, Kai Lennert</cp:lastModifiedBy>
  <cp:revision>5655</cp:revision>
  <cp:lastPrinted>2014-11-04T15:04:57Z</cp:lastPrinted>
  <dcterms:created xsi:type="dcterms:W3CDTF">2007-04-17T18:10:23Z</dcterms:created>
  <dcterms:modified xsi:type="dcterms:W3CDTF">2021-03-17T13:25:16Z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