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52" r:id="rId4"/>
    <p:sldId id="353" r:id="rId5"/>
    <p:sldId id="355" r:id="rId6"/>
    <p:sldId id="356" r:id="rId7"/>
    <p:sldId id="354" r:id="rId8"/>
    <p:sldId id="357"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5" d="100"/>
          <a:sy n="115" d="100"/>
        </p:scale>
        <p:origin x="1356" y="108"/>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3/17/2021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3/17/2021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3/17/2021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3/17/2021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2021</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altLang="ko-KR" sz="1800" b="1" i="0" kern="1200" dirty="0" smtClean="0">
                <a:solidFill>
                  <a:schemeClr val="tx1"/>
                </a:solidFill>
                <a:effectLst/>
                <a:latin typeface="+mn-lt"/>
                <a:ea typeface="+mn-ea"/>
                <a:cs typeface="+mn-cs"/>
              </a:rPr>
              <a:t>15-21-0196-00-007a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3/17/2021</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3/17/2021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3/17/2021</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3/17/2021</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3/17/2021</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3/17/2021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3/17/2021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1/15-21-0166-03-007a-tg7a-call-for-proposals-cfp.doc" TargetMode="External"/><Relationship Id="rId2" Type="http://schemas.openxmlformats.org/officeDocument/2006/relationships/hyperlink" Target="https://mentor.ieee.org/802.15/dcn/21/15-21-0065-07-007a-technical-considerations-document.docx" TargetMode="External"/><Relationship Id="rId1" Type="http://schemas.openxmlformats.org/officeDocument/2006/relationships/slideLayout" Target="../slideLayouts/slideLayout2.xml"/><Relationship Id="rId4" Type="http://schemas.openxmlformats.org/officeDocument/2006/relationships/hyperlink" Target="https://mentor.ieee.org/802.15/dcn/21/15-21-0166-01-007a-tg7a-call-for-proposals-cfp.doc"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Report(March 2021)</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March 17, 2021</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March 2021</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March 17, 2021</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lnSpcReduction="10000"/>
          </a:body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dirty="0" smtClean="0">
                <a:latin typeface="Times New Roman" panose="02020603050405020304" pitchFamily="18" charset="0"/>
                <a:cs typeface="Times New Roman" panose="02020603050405020304" pitchFamily="18" charset="0"/>
              </a:rPr>
              <a:t> Slots (on Thur., Fri., </a:t>
            </a:r>
            <a:r>
              <a:rPr lang="en-US" altLang="ja-JP" sz="2800" dirty="0">
                <a:latin typeface="Times New Roman" panose="02020603050405020304" pitchFamily="18" charset="0"/>
                <a:cs typeface="Times New Roman" panose="02020603050405020304" pitchFamily="18" charset="0"/>
              </a:rPr>
              <a:t>and </a:t>
            </a:r>
            <a:r>
              <a:rPr lang="en-US" altLang="ja-JP" sz="2800" dirty="0" smtClean="0">
                <a:latin typeface="Times New Roman" panose="02020603050405020304" pitchFamily="18" charset="0"/>
                <a:cs typeface="Times New Roman" panose="02020603050405020304" pitchFamily="18" charset="0"/>
              </a:rPr>
              <a:t>Tues.)</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Completed Technical Considerations Document</a:t>
            </a:r>
          </a:p>
          <a:p>
            <a:pPr algn="just"/>
            <a:r>
              <a:rPr lang="en-US" altLang="ja-JP" sz="2800" dirty="0" smtClean="0">
                <a:latin typeface="Times New Roman" panose="02020603050405020304" pitchFamily="18" charset="0"/>
                <a:cs typeface="Times New Roman" panose="02020603050405020304" pitchFamily="18" charset="0"/>
              </a:rPr>
              <a:t>Completed Call for Proposals</a:t>
            </a:r>
          </a:p>
          <a:p>
            <a:pPr algn="just"/>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400" dirty="0" smtClean="0">
                <a:latin typeface="Times New Roman" panose="02020603050405020304" pitchFamily="18" charset="0"/>
                <a:cs typeface="Times New Roman" panose="02020603050405020304" pitchFamily="18" charset="0"/>
              </a:rPr>
              <a:t>Call for Contributions</a:t>
            </a:r>
          </a:p>
          <a:p>
            <a:pPr lvl="1" algn="just"/>
            <a:r>
              <a:rPr lang="en-US" altLang="ja-JP" sz="2400" dirty="0" smtClean="0">
                <a:latin typeface="Times New Roman" panose="02020603050405020304" pitchFamily="18" charset="0"/>
                <a:cs typeface="Times New Roman" panose="02020603050405020304" pitchFamily="18" charset="0"/>
              </a:rPr>
              <a:t>Update Technical Considerations Document (065-01)</a:t>
            </a:r>
          </a:p>
          <a:p>
            <a:pPr lvl="1" algn="just"/>
            <a:r>
              <a:rPr lang="en-US" altLang="ja-JP" sz="2400" dirty="0" smtClean="0">
                <a:latin typeface="Times New Roman" panose="02020603050405020304" pitchFamily="18" charset="0"/>
                <a:cs typeface="Times New Roman" panose="02020603050405020304" pitchFamily="18" charset="0"/>
              </a:rPr>
              <a:t>Hear presentation (1 contribution)</a:t>
            </a:r>
          </a:p>
          <a:p>
            <a:pPr lvl="2" algn="just"/>
            <a:r>
              <a:rPr lang="en-US" altLang="ja-JP" sz="2000" dirty="0" smtClean="0">
                <a:latin typeface="Times New Roman" panose="02020603050405020304" pitchFamily="18" charset="0"/>
                <a:cs typeface="Times New Roman" panose="02020603050405020304" pitchFamily="18" charset="0"/>
              </a:rPr>
              <a:t>Promising </a:t>
            </a:r>
            <a:r>
              <a:rPr lang="en-US" altLang="ja-JP" sz="2000" dirty="0">
                <a:latin typeface="Times New Roman" panose="02020603050405020304" pitchFamily="18" charset="0"/>
                <a:cs typeface="Times New Roman" panose="02020603050405020304" pitchFamily="18" charset="0"/>
              </a:rPr>
              <a:t>of OFDM waveform for OCC system based on rolling shutter effect (160-02)</a:t>
            </a:r>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Slot:</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Hear presentation (1 contribution):</a:t>
            </a:r>
          </a:p>
          <a:p>
            <a:pPr marL="1085850" lvl="1" algn="just">
              <a:buFont typeface="Arial" panose="020B0604020202020204" pitchFamily="34" charset="0"/>
              <a:buChar char="•"/>
            </a:pPr>
            <a:r>
              <a:rPr lang="en-US" altLang="ja-JP" sz="2400" dirty="0" smtClean="0">
                <a:latin typeface="Times New Roman" panose="02020603050405020304" pitchFamily="18" charset="0"/>
                <a:cs typeface="Times New Roman" panose="02020603050405020304" pitchFamily="18" charset="0"/>
              </a:rPr>
              <a:t>Discussion </a:t>
            </a:r>
            <a:r>
              <a:rPr lang="en-US" altLang="ja-JP" sz="2400" dirty="0">
                <a:latin typeface="Times New Roman" panose="02020603050405020304" pitchFamily="18" charset="0"/>
                <a:cs typeface="Times New Roman" panose="02020603050405020304" pitchFamily="18" charset="0"/>
              </a:rPr>
              <a:t>on the Issues of Communication Range in TG7a TCD (165-00)</a:t>
            </a:r>
            <a:endParaRPr lang="en-US" altLang="ja-JP" sz="2400" dirty="0" smtClean="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Update Technical Considerations Document (065-01)</a:t>
            </a:r>
          </a:p>
          <a:p>
            <a:pPr lvl="1" algn="just"/>
            <a:r>
              <a:rPr lang="en-US" altLang="ja-JP" sz="2400" dirty="0" smtClean="0">
                <a:latin typeface="Times New Roman" panose="02020603050405020304" pitchFamily="18" charset="0"/>
                <a:cs typeface="Times New Roman" panose="02020603050405020304" pitchFamily="18" charset="0"/>
              </a:rPr>
              <a:t>Update Call </a:t>
            </a:r>
            <a:r>
              <a:rPr lang="en-US" altLang="ja-JP" sz="2400" dirty="0">
                <a:latin typeface="Times New Roman" panose="02020603050405020304" pitchFamily="18" charset="0"/>
                <a:cs typeface="Times New Roman" panose="02020603050405020304" pitchFamily="18" charset="0"/>
              </a:rPr>
              <a:t>for Proposals</a:t>
            </a:r>
          </a:p>
          <a:p>
            <a:pPr lvl="1" algn="just"/>
            <a:endParaRPr lang="en-US" altLang="ja-JP"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2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95400"/>
            <a:ext cx="8640960" cy="4953000"/>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3</a:t>
            </a:r>
            <a:r>
              <a:rPr lang="en-US" altLang="ja-JP" sz="2800" baseline="30000" dirty="0" smtClean="0">
                <a:latin typeface="Times New Roman" panose="02020603050405020304" pitchFamily="18" charset="0"/>
                <a:cs typeface="Times New Roman" panose="02020603050405020304" pitchFamily="18" charset="0"/>
              </a:rPr>
              <a:t>rd</a:t>
            </a:r>
            <a:r>
              <a:rPr lang="en-US" altLang="ja-JP" sz="2800" dirty="0" smtClean="0">
                <a:latin typeface="Times New Roman" panose="02020603050405020304" pitchFamily="18" charset="0"/>
                <a:cs typeface="Times New Roman" panose="02020603050405020304" pitchFamily="18" charset="0"/>
              </a:rPr>
              <a:t> Slot:</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Hear </a:t>
            </a:r>
            <a:r>
              <a:rPr lang="en-US" altLang="ja-JP" sz="2400" dirty="0" smtClean="0">
                <a:latin typeface="Times New Roman" panose="02020603050405020304" pitchFamily="18" charset="0"/>
                <a:cs typeface="Times New Roman" panose="02020603050405020304" pitchFamily="18" charset="0"/>
              </a:rPr>
              <a:t>presentations (3 </a:t>
            </a:r>
            <a:r>
              <a:rPr lang="en-US" altLang="ja-JP" sz="2400" dirty="0">
                <a:latin typeface="Times New Roman" panose="02020603050405020304" pitchFamily="18" charset="0"/>
                <a:cs typeface="Times New Roman" panose="02020603050405020304" pitchFamily="18" charset="0"/>
              </a:rPr>
              <a:t>contributions)</a:t>
            </a:r>
          </a:p>
          <a:p>
            <a:pPr lvl="2" algn="just"/>
            <a:r>
              <a:rPr lang="en-US" altLang="ja-JP" sz="2000" dirty="0" smtClean="0">
                <a:latin typeface="Times New Roman" panose="02020603050405020304" pitchFamily="18" charset="0"/>
                <a:cs typeface="Times New Roman" panose="02020603050405020304" pitchFamily="18" charset="0"/>
              </a:rPr>
              <a:t>Data </a:t>
            </a:r>
            <a:r>
              <a:rPr lang="en-US" altLang="ja-JP" sz="2000" dirty="0">
                <a:latin typeface="Times New Roman" panose="02020603050405020304" pitchFamily="18" charset="0"/>
                <a:cs typeface="Times New Roman" panose="02020603050405020304" pitchFamily="18" charset="0"/>
              </a:rPr>
              <a:t>Collection from LED Matrix in Different Rotation of LED in Optical Camera Communication (182-00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Road curvature estimation from the rear LED shapes of the forwarding vehicle using OCC (183-00</a:t>
            </a:r>
            <a:r>
              <a:rPr lang="en-US" altLang="ja-JP" sz="2000" dirty="0" smtClean="0">
                <a:latin typeface="Times New Roman" panose="02020603050405020304" pitchFamily="18" charset="0"/>
                <a:cs typeface="Times New Roman" panose="02020603050405020304" pitchFamily="18" charset="0"/>
              </a:rPr>
              <a:t>)</a:t>
            </a:r>
          </a:p>
          <a:p>
            <a:pPr lvl="2" algn="just"/>
            <a:r>
              <a:rPr lang="en-US" altLang="ja-JP" sz="2000" dirty="0">
                <a:latin typeface="Times New Roman" panose="02020603050405020304" pitchFamily="18" charset="0"/>
                <a:cs typeface="Times New Roman" panose="02020603050405020304" pitchFamily="18" charset="0"/>
              </a:rPr>
              <a:t>Discussion on the Issues of Communication Range in TG7a TCD (165-02</a:t>
            </a:r>
            <a:r>
              <a:rPr lang="en-US" altLang="ja-JP" sz="2000" dirty="0" smtClean="0">
                <a:latin typeface="Times New Roman" panose="02020603050405020304" pitchFamily="18" charset="0"/>
                <a:cs typeface="Times New Roman" panose="02020603050405020304" pitchFamily="18" charset="0"/>
              </a:rPr>
              <a:t>)</a:t>
            </a:r>
          </a:p>
          <a:p>
            <a:pPr lvl="1" algn="just"/>
            <a:r>
              <a:rPr lang="en-US" altLang="ja-JP" sz="2400" dirty="0" smtClean="0">
                <a:latin typeface="Times New Roman" panose="02020603050405020304" pitchFamily="18" charset="0"/>
                <a:cs typeface="Times New Roman" panose="02020603050405020304" pitchFamily="18" charset="0"/>
              </a:rPr>
              <a:t>Finalized </a:t>
            </a:r>
            <a:r>
              <a:rPr lang="en-US" altLang="ja-JP" sz="2400" dirty="0">
                <a:latin typeface="Times New Roman" panose="02020603050405020304" pitchFamily="18" charset="0"/>
                <a:cs typeface="Times New Roman" panose="02020603050405020304" pitchFamily="18" charset="0"/>
              </a:rPr>
              <a:t>Technical Considerations Document (</a:t>
            </a:r>
            <a:r>
              <a:rPr lang="en-US" altLang="ja-JP" sz="2400" dirty="0" smtClean="0">
                <a:latin typeface="Times New Roman" panose="02020603050405020304" pitchFamily="18" charset="0"/>
                <a:cs typeface="Times New Roman" panose="02020603050405020304" pitchFamily="18" charset="0"/>
              </a:rPr>
              <a:t>065-06)</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smtClean="0">
                <a:latin typeface="Times New Roman" panose="02020603050405020304" pitchFamily="18" charset="0"/>
                <a:cs typeface="Times New Roman" panose="02020603050405020304" pitchFamily="18" charset="0"/>
              </a:rPr>
              <a:t>Finalized Call </a:t>
            </a:r>
            <a:r>
              <a:rPr lang="en-US" altLang="ja-JP" sz="2400" dirty="0">
                <a:latin typeface="Times New Roman" panose="02020603050405020304" pitchFamily="18" charset="0"/>
                <a:cs typeface="Times New Roman" panose="02020603050405020304" pitchFamily="18" charset="0"/>
              </a:rPr>
              <a:t>for </a:t>
            </a:r>
            <a:r>
              <a:rPr lang="en-US" altLang="ja-JP" sz="2400" dirty="0" smtClean="0">
                <a:latin typeface="Times New Roman" panose="02020603050405020304" pitchFamily="18" charset="0"/>
                <a:cs typeface="Times New Roman" panose="02020603050405020304" pitchFamily="18" charset="0"/>
              </a:rPr>
              <a:t>Proposals (166-02)</a:t>
            </a:r>
          </a:p>
          <a:p>
            <a:pPr lvl="1" algn="just"/>
            <a:r>
              <a:rPr lang="en-US" altLang="ja-JP" sz="2400" dirty="0">
                <a:latin typeface="Times New Roman" panose="02020603050405020304" pitchFamily="18" charset="0"/>
                <a:cs typeface="Times New Roman" panose="02020603050405020304" pitchFamily="18" charset="0"/>
              </a:rPr>
              <a:t>U</a:t>
            </a:r>
            <a:r>
              <a:rPr lang="en-US" altLang="ja-JP" sz="2400" dirty="0" smtClean="0">
                <a:latin typeface="Times New Roman" panose="02020603050405020304" pitchFamily="18" charset="0"/>
                <a:cs typeface="Times New Roman" panose="02020603050405020304" pitchFamily="18" charset="0"/>
              </a:rPr>
              <a:t>pdate 7a Web Page</a:t>
            </a:r>
          </a:p>
          <a:p>
            <a:pPr lvl="1" algn="just"/>
            <a:r>
              <a:rPr lang="en-US" altLang="ja-JP" sz="2400" dirty="0" smtClean="0">
                <a:latin typeface="Times New Roman" panose="02020603050405020304" pitchFamily="18" charset="0"/>
                <a:cs typeface="Times New Roman" panose="02020603050405020304" pitchFamily="18" charset="0"/>
              </a:rPr>
              <a:t>Plan </a:t>
            </a:r>
            <a:r>
              <a:rPr lang="en-US" altLang="ja-JP" sz="2400" dirty="0">
                <a:latin typeface="Times New Roman" panose="02020603050405020304" pitchFamily="18" charset="0"/>
                <a:cs typeface="Times New Roman" panose="02020603050405020304" pitchFamily="18" charset="0"/>
              </a:rPr>
              <a:t>for </a:t>
            </a:r>
            <a:r>
              <a:rPr lang="en-US" altLang="ja-JP" sz="2400" dirty="0" smtClean="0">
                <a:latin typeface="Times New Roman" panose="02020603050405020304" pitchFamily="18" charset="0"/>
                <a:cs typeface="Times New Roman" panose="02020603050405020304" pitchFamily="18" charset="0"/>
              </a:rPr>
              <a:t>April (online) and May meeting</a:t>
            </a: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678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imes New Roman" panose="02020603050405020304" pitchFamily="18" charset="0"/>
                <a:cs typeface="Times New Roman" panose="02020603050405020304" pitchFamily="18" charset="0"/>
              </a:rPr>
              <a:t>Call for Proposals</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295400"/>
            <a:ext cx="8640960" cy="4953000"/>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Call for Proposals</a:t>
            </a: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Deadline for pre-proposal: May 1, 2021</a:t>
            </a: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Deadline for proposal: July 10, 2021 (proposals with implementation or simulation results)</a:t>
            </a: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The latest Technical Considerations Document:</a:t>
            </a:r>
          </a:p>
          <a:p>
            <a:pPr marL="512763" indent="0" algn="just">
              <a:buNone/>
            </a:pPr>
            <a:r>
              <a:rPr lang="en-US" altLang="ja-JP" sz="2000" dirty="0" smtClean="0">
                <a:latin typeface="Times New Roman" panose="02020603050405020304" pitchFamily="18" charset="0"/>
                <a:cs typeface="Times New Roman" panose="02020603050405020304" pitchFamily="18" charset="0"/>
                <a:hlinkClick r:id="rId2"/>
              </a:rPr>
              <a:t>https</a:t>
            </a:r>
            <a:r>
              <a:rPr lang="en-US" altLang="ja-JP" sz="2000" dirty="0">
                <a:latin typeface="Times New Roman" panose="02020603050405020304" pitchFamily="18" charset="0"/>
                <a:cs typeface="Times New Roman" panose="02020603050405020304" pitchFamily="18" charset="0"/>
                <a:hlinkClick r:id="rId2"/>
              </a:rPr>
              <a:t>://</a:t>
            </a:r>
            <a:r>
              <a:rPr lang="en-US" altLang="ja-JP" sz="2000" dirty="0" smtClean="0">
                <a:latin typeface="Times New Roman" panose="02020603050405020304" pitchFamily="18" charset="0"/>
                <a:cs typeface="Times New Roman" panose="02020603050405020304" pitchFamily="18" charset="0"/>
                <a:hlinkClick r:id="rId2"/>
              </a:rPr>
              <a:t>mentor.ieee.org/802.15/dcn/21/15-21-0065-07-007a-technical-considerations-document.docx</a:t>
            </a:r>
            <a:r>
              <a:rPr lang="en-US" altLang="ja-JP" sz="2000" dirty="0" smtClean="0">
                <a:latin typeface="Times New Roman" panose="02020603050405020304" pitchFamily="18" charset="0"/>
                <a:cs typeface="Times New Roman" panose="02020603050405020304" pitchFamily="18" charset="0"/>
              </a:rPr>
              <a:t> </a:t>
            </a:r>
            <a:endParaRPr lang="en-US" altLang="ja-JP" sz="2000" dirty="0" smtClean="0">
              <a:latin typeface="Times New Roman" panose="02020603050405020304" pitchFamily="18" charset="0"/>
              <a:cs typeface="Times New Roman" panose="02020603050405020304" pitchFamily="18" charset="0"/>
            </a:endParaRPr>
          </a:p>
          <a:p>
            <a:pPr marL="969963" indent="-457200" algn="just">
              <a:buFontTx/>
              <a:buChar char="-"/>
            </a:pPr>
            <a:r>
              <a:rPr lang="en-US" altLang="ja-JP" sz="2800" dirty="0" smtClean="0">
                <a:latin typeface="Times New Roman" panose="02020603050405020304" pitchFamily="18" charset="0"/>
                <a:cs typeface="Times New Roman" panose="02020603050405020304" pitchFamily="18" charset="0"/>
              </a:rPr>
              <a:t>The latest Call for Proposals:</a:t>
            </a:r>
          </a:p>
          <a:p>
            <a:pPr marL="512763" indent="0" algn="just">
              <a:buNone/>
            </a:pPr>
            <a:r>
              <a:rPr lang="en-US" altLang="ja-JP" sz="2000" dirty="0" smtClean="0">
                <a:latin typeface="Times New Roman" panose="02020603050405020304" pitchFamily="18" charset="0"/>
                <a:cs typeface="Times New Roman" panose="02020603050405020304" pitchFamily="18" charset="0"/>
                <a:hlinkClick r:id="rId3"/>
              </a:rPr>
              <a:t>https</a:t>
            </a:r>
            <a:r>
              <a:rPr lang="en-US" altLang="ja-JP" sz="2000" dirty="0">
                <a:latin typeface="Times New Roman" panose="02020603050405020304" pitchFamily="18" charset="0"/>
                <a:cs typeface="Times New Roman" panose="02020603050405020304" pitchFamily="18" charset="0"/>
                <a:hlinkClick r:id="rId3"/>
              </a:rPr>
              <a:t>://</a:t>
            </a:r>
            <a:r>
              <a:rPr lang="en-US" altLang="ja-JP" sz="2000" dirty="0" smtClean="0">
                <a:latin typeface="Times New Roman" panose="02020603050405020304" pitchFamily="18" charset="0"/>
                <a:cs typeface="Times New Roman" panose="02020603050405020304" pitchFamily="18" charset="0"/>
                <a:hlinkClick r:id="rId3"/>
              </a:rPr>
              <a:t>mentor.ieee.org/802.15/dcn/21/15-21-0166-03-007a-tg7a-call-for-proposals-cfp.doc</a:t>
            </a:r>
            <a:r>
              <a:rPr lang="en-US" altLang="ja-JP" sz="2000" dirty="0" smtClean="0">
                <a:latin typeface="Times New Roman" panose="02020603050405020304" pitchFamily="18" charset="0"/>
                <a:cs typeface="Times New Roman" panose="02020603050405020304" pitchFamily="18" charset="0"/>
              </a:rPr>
              <a:t> </a:t>
            </a:r>
            <a:endParaRPr lang="en-US" altLang="ja-JP" sz="2000" dirty="0">
              <a:latin typeface="Times New Roman" panose="02020603050405020304" pitchFamily="18" charset="0"/>
              <a:cs typeface="Times New Roman" panose="02020603050405020304" pitchFamily="18" charset="0"/>
            </a:endParaRPr>
          </a:p>
          <a:p>
            <a:pPr marL="512763" indent="0" algn="just">
              <a:buNone/>
            </a:pPr>
            <a:endParaRPr lang="en-US" altLang="ja-JP" sz="2000" dirty="0" smtClean="0">
              <a:latin typeface="Times New Roman" panose="02020603050405020304" pitchFamily="18" charset="0"/>
              <a:cs typeface="Times New Roman" panose="02020603050405020304" pitchFamily="18" charset="0"/>
              <a:hlinkClick r:id="rId4"/>
            </a:endParaRPr>
          </a:p>
        </p:txBody>
      </p:sp>
    </p:spTree>
    <p:extLst>
      <p:ext uri="{BB962C8B-B14F-4D97-AF65-F5344CB8AC3E}">
        <p14:creationId xmlns:p14="http://schemas.microsoft.com/office/powerpoint/2010/main" val="4848411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April Meeting (Online)</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endParaRPr lang="en-US" altLang="ja-JP" sz="2800" dirty="0" smtClean="0">
              <a:latin typeface="Times New Roman" panose="02020603050405020304" pitchFamily="18" charset="0"/>
              <a:ea typeface="ＭＳ Ｐゴシック" pitchFamily="50" charset="-128"/>
              <a:cs typeface="Times New Roman" panose="02020603050405020304" pitchFamily="18" charset="0"/>
            </a:endParaRPr>
          </a:p>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1 slot (7:00 am on April 23, 2020)</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endParaRPr lang="en-US" altLang="ja-JP" sz="2800" dirty="0" smtClean="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Update Technical Considerations Documents (if possible)</a:t>
            </a: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20631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May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4</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(8:00 am on Mon., Tue</a:t>
            </a:r>
            <a:r>
              <a:rPr lang="en-US" altLang="ja-JP" sz="2800" dirty="0">
                <a:latin typeface="Times New Roman" panose="02020603050405020304" pitchFamily="18" charset="0"/>
                <a:ea typeface="ＭＳ Ｐゴシック" pitchFamily="50" charset="-128"/>
                <a:cs typeface="Times New Roman" panose="02020603050405020304" pitchFamily="18" charset="0"/>
              </a:rPr>
              <a:t>., Wed., and Thur.)</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Call for </a:t>
            </a:r>
            <a:r>
              <a:rPr lang="en-US" altLang="ja-JP" sz="2800" dirty="0" smtClean="0">
                <a:latin typeface="Times New Roman" panose="02020603050405020304" pitchFamily="18" charset="0"/>
                <a:cs typeface="Times New Roman" panose="02020603050405020304" pitchFamily="18" charset="0"/>
              </a:rPr>
              <a:t>Pre-proposals</a:t>
            </a:r>
            <a:endParaRPr lang="en-US" altLang="ja-JP" sz="28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Deadline: </a:t>
            </a:r>
            <a:r>
              <a:rPr lang="en-US" altLang="ja-JP" sz="2400" dirty="0" smtClean="0">
                <a:latin typeface="Times New Roman" panose="02020603050405020304" pitchFamily="18" charset="0"/>
                <a:cs typeface="Times New Roman" panose="02020603050405020304" pitchFamily="18" charset="0"/>
              </a:rPr>
              <a:t>May 1, 2021.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Upload the documents and inform to the Chairman (yjang@kookmin.ac.kr)</a:t>
            </a:r>
          </a:p>
          <a:p>
            <a:pPr algn="just"/>
            <a:r>
              <a:rPr lang="en-US" altLang="ja-JP" sz="2800" dirty="0" smtClean="0">
                <a:latin typeface="Times New Roman" panose="02020603050405020304" pitchFamily="18" charset="0"/>
                <a:cs typeface="Times New Roman" panose="02020603050405020304" pitchFamily="18" charset="0"/>
              </a:rPr>
              <a:t>Call for Proposals </a:t>
            </a:r>
            <a:r>
              <a:rPr lang="en-US" altLang="ja-JP" sz="2800" dirty="0" smtClean="0">
                <a:latin typeface="Times New Roman" panose="02020603050405020304" pitchFamily="18" charset="0"/>
                <a:cs typeface="Times New Roman" panose="02020603050405020304" pitchFamily="18" charset="0"/>
                <a:sym typeface="Wingdings" panose="05000000000000000000" pitchFamily="2" charset="2"/>
              </a:rPr>
              <a:t>(</a:t>
            </a:r>
            <a:r>
              <a:rPr lang="en-US" altLang="ja-JP" sz="2800" dirty="0">
                <a:latin typeface="Times New Roman" panose="02020603050405020304" pitchFamily="18" charset="0"/>
                <a:cs typeface="Times New Roman" panose="02020603050405020304" pitchFamily="18" charset="0"/>
              </a:rPr>
              <a:t>proposals with implementation or </a:t>
            </a:r>
            <a:r>
              <a:rPr lang="en-US" altLang="ja-JP" sz="2800" dirty="0" smtClean="0">
                <a:latin typeface="Times New Roman" panose="02020603050405020304" pitchFamily="18" charset="0"/>
                <a:cs typeface="Times New Roman" panose="02020603050405020304" pitchFamily="18" charset="0"/>
              </a:rPr>
              <a:t>simulation </a:t>
            </a:r>
            <a:r>
              <a:rPr lang="en-US" altLang="ja-JP" sz="2800" dirty="0">
                <a:latin typeface="Times New Roman" panose="02020603050405020304" pitchFamily="18" charset="0"/>
                <a:cs typeface="Times New Roman" panose="02020603050405020304" pitchFamily="18" charset="0"/>
              </a:rPr>
              <a:t>results</a:t>
            </a:r>
            <a:r>
              <a:rPr lang="en-US" altLang="ja-JP" sz="2800"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altLang="ja-JP" sz="2800" dirty="0">
              <a:latin typeface="Times New Roman" panose="02020603050405020304" pitchFamily="18" charset="0"/>
              <a:cs typeface="Times New Roman" panose="02020603050405020304" pitchFamily="18" charset="0"/>
              <a:sym typeface="Wingdings" panose="05000000000000000000" pitchFamily="2" charset="2"/>
            </a:endParaRPr>
          </a:p>
          <a:p>
            <a:pPr lvl="1" algn="just"/>
            <a:r>
              <a:rPr lang="en-US" altLang="ja-JP" sz="2400" dirty="0">
                <a:latin typeface="Times New Roman" panose="02020603050405020304" pitchFamily="18" charset="0"/>
                <a:cs typeface="Times New Roman" panose="02020603050405020304" pitchFamily="18" charset="0"/>
              </a:rPr>
              <a:t>Deadline: </a:t>
            </a:r>
            <a:r>
              <a:rPr lang="en-US" altLang="ja-JP" sz="2400" dirty="0" smtClean="0">
                <a:latin typeface="Times New Roman" panose="02020603050405020304" pitchFamily="18" charset="0"/>
                <a:cs typeface="Times New Roman" panose="02020603050405020304" pitchFamily="18" charset="0"/>
              </a:rPr>
              <a:t>July 10, 2021.</a:t>
            </a:r>
            <a:endParaRPr lang="en-US" altLang="ja-JP" sz="2400" dirty="0">
              <a:latin typeface="Times New Roman" panose="02020603050405020304" pitchFamily="18" charset="0"/>
              <a:cs typeface="Times New Roman" panose="02020603050405020304" pitchFamily="18" charset="0"/>
            </a:endParaRPr>
          </a:p>
          <a:p>
            <a:pPr lvl="1" algn="just"/>
            <a:r>
              <a:rPr lang="en-US" altLang="ja-JP" sz="2400" dirty="0">
                <a:latin typeface="Times New Roman" panose="02020603050405020304" pitchFamily="18" charset="0"/>
                <a:cs typeface="Times New Roman" panose="02020603050405020304" pitchFamily="18" charset="0"/>
              </a:rPr>
              <a:t>Upload the documents and inform to the Chairman (yjang@kookmin.ac.kr)</a:t>
            </a:r>
          </a:p>
          <a:p>
            <a:pPr marL="0" indent="0" algn="just">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4671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17491</TotalTime>
  <Words>362</Words>
  <Application>Microsoft Office PowerPoint</Application>
  <PresentationFormat>화면 슬라이드 쇼(4:3)</PresentationFormat>
  <Paragraphs>61</Paragraphs>
  <Slides>8</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8</vt:i4>
      </vt:variant>
    </vt:vector>
  </HeadingPairs>
  <TitlesOfParts>
    <vt:vector size="17" baseType="lpstr">
      <vt:lpstr>ＭＳ Ｐゴシック</vt:lpstr>
      <vt:lpstr>宋体</vt:lpstr>
      <vt:lpstr>굴림</vt:lpstr>
      <vt:lpstr>맑은 고딕</vt:lpstr>
      <vt:lpstr>Arial</vt:lpstr>
      <vt:lpstr>Calibri</vt:lpstr>
      <vt:lpstr>Times New Roman</vt:lpstr>
      <vt:lpstr>Wingdings</vt:lpstr>
      <vt:lpstr>Office Theme</vt:lpstr>
      <vt:lpstr>PowerPoint 프레젠테이션</vt:lpstr>
      <vt:lpstr>PowerPoint 프레젠테이션</vt:lpstr>
      <vt:lpstr>Accomplishment for the meeting</vt:lpstr>
      <vt:lpstr>Accomplishment for the meeting</vt:lpstr>
      <vt:lpstr>Accomplishment for the meeting</vt:lpstr>
      <vt:lpstr>Call for Proposals</vt:lpstr>
      <vt:lpstr>Plan for April Meeting (Online)</vt:lpstr>
      <vt:lpstr>Plan for May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jang</cp:lastModifiedBy>
  <cp:revision>750</cp:revision>
  <cp:lastPrinted>2017-05-07T15:48:38Z</cp:lastPrinted>
  <dcterms:created xsi:type="dcterms:W3CDTF">2010-05-15T17:50:32Z</dcterms:created>
  <dcterms:modified xsi:type="dcterms:W3CDTF">2021-03-17T11:47:33Z</dcterms:modified>
</cp:coreProperties>
</file>