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3" r:id="rId2"/>
    <p:sldId id="264" r:id="rId3"/>
    <p:sldId id="308" r:id="rId4"/>
    <p:sldId id="359" r:id="rId5"/>
    <p:sldId id="292" r:id="rId6"/>
    <p:sldId id="293" r:id="rId7"/>
    <p:sldId id="267" r:id="rId8"/>
    <p:sldId id="269" r:id="rId9"/>
    <p:sldId id="268" r:id="rId10"/>
    <p:sldId id="270" r:id="rId11"/>
    <p:sldId id="381" r:id="rId12"/>
    <p:sldId id="297" r:id="rId13"/>
    <p:sldId id="27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3979233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A74E34EE-81E2-40F7-8686-B4F5D37334F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40C5D694-5ED3-4F22-9CDA-259B9D723755}"/>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4" name="フッター プレースホルダー 3">
            <a:extLst>
              <a:ext uri="{FF2B5EF4-FFF2-40B4-BE49-F238E27FC236}">
                <a16:creationId xmlns:a16="http://schemas.microsoft.com/office/drawing/2014/main" id="{C6BA5B0A-481E-4B7C-BA11-AC3BEA7B6B45}"/>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760D64D9-58AA-4A2C-A14B-F0477101EE83}"/>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3" name="フッター プレースホルダー 2">
            <a:extLst>
              <a:ext uri="{FF2B5EF4-FFF2-40B4-BE49-F238E27FC236}">
                <a16:creationId xmlns:a16="http://schemas.microsoft.com/office/drawing/2014/main" id="{7735A8E6-C358-4DC1-B4B2-71B70B5CDD9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6" name="日付プレースホルダー 3">
            <a:extLst>
              <a:ext uri="{FF2B5EF4-FFF2-40B4-BE49-F238E27FC236}">
                <a16:creationId xmlns:a16="http://schemas.microsoft.com/office/drawing/2014/main" id="{3C96CF75-7000-4F6C-999D-00BCAEC21E89}"/>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A33DB2F-9D80-4BF2-AF24-22643245FCD7}"/>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3">
            <a:extLst>
              <a:ext uri="{FF2B5EF4-FFF2-40B4-BE49-F238E27FC236}">
                <a16:creationId xmlns:a16="http://schemas.microsoft.com/office/drawing/2014/main" id="{7803AF42-18EB-44B7-AE05-A9160752D7D0}"/>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2" name="フッター プレースホルダー 1">
            <a:extLst>
              <a:ext uri="{FF2B5EF4-FFF2-40B4-BE49-F238E27FC236}">
                <a16:creationId xmlns:a16="http://schemas.microsoft.com/office/drawing/2014/main" id="{6CC441E8-D729-4B39-9D1F-A5663AFCF846}"/>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7" name="日付プレースホルダー 3">
            <a:extLst>
              <a:ext uri="{FF2B5EF4-FFF2-40B4-BE49-F238E27FC236}">
                <a16:creationId xmlns:a16="http://schemas.microsoft.com/office/drawing/2014/main" id="{2B37FCD4-5AB7-46CE-ACC5-B0D4CFBDAC74}"/>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685800" y="400739"/>
            <a:ext cx="7772400" cy="215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ysClr val="windowText" lastClr="000000"/>
                </a:solidFill>
                <a:latin typeface="+mn-lt"/>
                <a:ea typeface="ＭＳ Ｐゴシック" charset="-128"/>
              </a:rPr>
              <a:t>doc.: IEEE 802. 15-21-0193-01-04aa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4" name="日付プレースホルダー 3">
            <a:extLst>
              <a:ext uri="{FF2B5EF4-FFF2-40B4-BE49-F238E27FC236}">
                <a16:creationId xmlns:a16="http://schemas.microsoft.com/office/drawing/2014/main" id="{16A26C6F-B2A6-4AAD-AACC-98344C9241BC}"/>
              </a:ext>
            </a:extLst>
          </p:cNvPr>
          <p:cNvSpPr>
            <a:spLocks noGrp="1"/>
          </p:cNvSpPr>
          <p:nvPr>
            <p:ph type="dt" sz="half" idx="2"/>
          </p:nvPr>
        </p:nvSpPr>
        <p:spPr>
          <a:xfrm>
            <a:off x="685800" y="285864"/>
            <a:ext cx="2057400" cy="365125"/>
          </a:xfrm>
          <a:prstGeom prst="rect">
            <a:avLst/>
          </a:prstGeom>
        </p:spPr>
        <p:txBody>
          <a:bodyPr vert="horz" lIns="91440" tIns="45720" rIns="91440" bIns="45720" rtlCol="0" anchor="ctr"/>
          <a:lstStyle>
            <a:lvl1pPr algn="l">
              <a:defRPr sz="1400">
                <a:solidFill>
                  <a:schemeClr val="tx1"/>
                </a:solidFill>
              </a:defRPr>
            </a:lvl1pPr>
          </a:lstStyle>
          <a:p>
            <a:r>
              <a:rPr lang="en-001"/>
              <a:t>&lt;March,2021&gt;</a:t>
            </a:r>
            <a:endParaRPr lang="en-00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March Virtual Plenary 2021 Closing report]</a:t>
            </a:r>
            <a:r>
              <a:rPr lang="en-US" altLang="ja-JP" sz="1600" dirty="0">
                <a:ea typeface="ＭＳ Ｐゴシック" charset="-128"/>
              </a:rPr>
              <a:t>	</a:t>
            </a:r>
          </a:p>
          <a:p>
            <a:r>
              <a:rPr lang="en-US" altLang="ja-JP" sz="1600" b="1" dirty="0">
                <a:ea typeface="ＭＳ Ｐゴシック" charset="-128"/>
              </a:rPr>
              <a:t>Date Submitted: [17</a:t>
            </a:r>
            <a:r>
              <a:rPr lang="en-US" altLang="ja-JP" sz="1600" b="1" baseline="30000" dirty="0">
                <a:ea typeface="ＭＳ Ｐゴシック" charset="-128"/>
              </a:rPr>
              <a:t>th</a:t>
            </a:r>
            <a:r>
              <a:rPr lang="en-US" altLang="ja-JP" sz="1600" b="1" dirty="0">
                <a:ea typeface="ＭＳ Ｐゴシック" charset="-128"/>
              </a:rPr>
              <a:t> March,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TG4aa JRE closing report from Virtual March Plenary sessions,2021]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E2385EAB-4115-449E-9C40-54081B24E893}"/>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0F71FEEF-3021-42D6-81BA-5FF5A0055261}"/>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10</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kern="0" dirty="0"/>
              <a:t>Move that 802.15 WG approve the formation of a Comment Resolution Group (CRG) for the WG balloting of the P802.15.4aa_D6 with the following </a:t>
            </a:r>
            <a:r>
              <a:rPr lang="en-US" sz="2200" kern="0" dirty="0" err="1"/>
              <a:t>membership:Takashi</a:t>
            </a:r>
            <a:r>
              <a:rPr lang="en-US" sz="2200" kern="0" dirty="0"/>
              <a:t> </a:t>
            </a:r>
            <a:r>
              <a:rPr lang="en-US" sz="2200" kern="0" dirty="0" err="1"/>
              <a:t>Kuramochi</a:t>
            </a:r>
            <a:r>
              <a:rPr lang="en-US" sz="2200"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11</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4228271990"/>
              </p:ext>
            </p:extLst>
          </p:nvPr>
        </p:nvGraphicFramePr>
        <p:xfrm>
          <a:off x="524733" y="1335354"/>
          <a:ext cx="7895367" cy="3965854"/>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765493">
                  <a:extLst>
                    <a:ext uri="{9D8B030D-6E8A-4147-A177-3AD203B41FA5}">
                      <a16:colId xmlns:a16="http://schemas.microsoft.com/office/drawing/2014/main" val="20001"/>
                    </a:ext>
                  </a:extLst>
                </a:gridCol>
                <a:gridCol w="887764">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57015">
                  <a:extLst>
                    <a:ext uri="{9D8B030D-6E8A-4147-A177-3AD203B41FA5}">
                      <a16:colId xmlns:a16="http://schemas.microsoft.com/office/drawing/2014/main" val="20004"/>
                    </a:ext>
                  </a:extLst>
                </a:gridCol>
                <a:gridCol w="87229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239629">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Note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17</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4283941837"/>
                  </a:ext>
                </a:extLst>
              </a:tr>
              <a:tr h="315874">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990167708"/>
                  </a:ext>
                </a:extLst>
              </a:tr>
              <a:tr h="201506">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18</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147887600"/>
                  </a:ext>
                </a:extLst>
              </a:tr>
              <a:tr h="23962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800" b="1" dirty="0">
                          <a:latin typeface="Meiryo UI" panose="020B0604030504040204" pitchFamily="50" charset="-128"/>
                          <a:ea typeface="Meiryo UI" panose="020B0604030504040204" pitchFamily="50" charset="-128"/>
                        </a:rPr>
                        <a:t>Opening </a:t>
                      </a:r>
                    </a:p>
                    <a:p>
                      <a:r>
                        <a:rPr kumimoji="1" lang="en-US" altLang="ja-JP" sz="8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highlight>
                            <a:srgbClr val="00FFFF"/>
                          </a:highlight>
                          <a:latin typeface="Meiryo UI" panose="020B0604030504040204" pitchFamily="50" charset="-128"/>
                          <a:ea typeface="Meiryo UI" panose="020B0604030504040204" pitchFamily="50" charset="-128"/>
                        </a:rPr>
                        <a:t>PM3 JRE</a:t>
                      </a: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036219739"/>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119561995"/>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dirty="0">
                          <a:highlight>
                            <a:srgbClr val="00FFFF"/>
                          </a:highlight>
                          <a:latin typeface="Meiryo UI" panose="020B0604030504040204" pitchFamily="50" charset="-128"/>
                          <a:ea typeface="Meiryo UI" panose="020B0604030504040204" pitchFamily="50" charset="-128"/>
                        </a:rPr>
                        <a:t>PM3 JRE</a:t>
                      </a:r>
                      <a:endParaRPr kumimoji="1" lang="ja-JP" altLang="en-US" sz="8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800" b="1" dirty="0">
                          <a:latin typeface="Meiryo UI" panose="020B0604030504040204" pitchFamily="50" charset="-128"/>
                          <a:ea typeface="Meiryo UI" panose="020B0604030504040204" pitchFamily="50" charset="-128"/>
                        </a:rPr>
                        <a:t>Closing</a:t>
                      </a:r>
                    </a:p>
                    <a:p>
                      <a:r>
                        <a:rPr kumimoji="1" lang="en-US" altLang="ja-JP" sz="800" b="1" dirty="0">
                          <a:latin typeface="Meiryo UI" panose="020B0604030504040204" pitchFamily="50" charset="-128"/>
                          <a:ea typeface="Meiryo UI" panose="020B0604030504040204" pitchFamily="50" charset="-128"/>
                        </a:rPr>
                        <a:t>Plenary</a:t>
                      </a: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671250367"/>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29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671625903"/>
                  </a:ext>
                </a:extLst>
              </a:tr>
              <a:tr h="28185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1535713380"/>
                  </a:ext>
                </a:extLst>
              </a:tr>
              <a:tr h="281859">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21</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30</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May.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June. 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3267533533"/>
                  </a:ext>
                </a:extLst>
              </a:tr>
              <a:tr h="281859">
                <a:tc vMerge="1">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extLst>
                  <a:ext uri="{0D108BD9-81ED-4DB2-BD59-A6C34878D82A}">
                    <a16:rowId xmlns:a16="http://schemas.microsoft.com/office/drawing/2014/main" val="254307874"/>
                  </a:ext>
                </a:extLst>
              </a:tr>
            </a:tbl>
          </a:graphicData>
        </a:graphic>
      </p:graphicFrame>
      <p:sp>
        <p:nvSpPr>
          <p:cNvPr id="8" name="タイトル 2">
            <a:extLst>
              <a:ext uri="{FF2B5EF4-FFF2-40B4-BE49-F238E27FC236}">
                <a16:creationId xmlns:a16="http://schemas.microsoft.com/office/drawing/2014/main" id="{7A2C4EEF-7F91-469E-9AE8-CDA2523FBD2B}"/>
              </a:ext>
            </a:extLst>
          </p:cNvPr>
          <p:cNvSpPr txBox="1">
            <a:spLocks/>
          </p:cNvSpPr>
          <p:nvPr/>
        </p:nvSpPr>
        <p:spPr bwMode="auto">
          <a:xfrm>
            <a:off x="509900" y="516441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800" kern="0" dirty="0">
                <a:latin typeface="Meiryo UI" panose="020B0604030504040204" pitchFamily="50" charset="-128"/>
                <a:ea typeface="Meiryo UI" panose="020B0604030504040204" pitchFamily="50" charset="-128"/>
              </a:rPr>
              <a:t>Three slots are planned on May Interim.</a:t>
            </a:r>
            <a:endParaRPr lang="ja-JP" altLang="en-US" sz="2800" b="1" kern="0" dirty="0"/>
          </a:p>
        </p:txBody>
      </p:sp>
      <p:sp>
        <p:nvSpPr>
          <p:cNvPr id="9" name="矢印: 五方向 8">
            <a:extLst>
              <a:ext uri="{FF2B5EF4-FFF2-40B4-BE49-F238E27FC236}">
                <a16:creationId xmlns:a16="http://schemas.microsoft.com/office/drawing/2014/main" id="{B83E9B7C-30EB-4CCB-8510-2F7554FF355F}"/>
              </a:ext>
            </a:extLst>
          </p:cNvPr>
          <p:cNvSpPr/>
          <p:nvPr/>
        </p:nvSpPr>
        <p:spPr bwMode="auto">
          <a:xfrm>
            <a:off x="3139431" y="297693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12" name="矢印: 五方向 11">
            <a:extLst>
              <a:ext uri="{FF2B5EF4-FFF2-40B4-BE49-F238E27FC236}">
                <a16:creationId xmlns:a16="http://schemas.microsoft.com/office/drawing/2014/main" id="{CE77F9B2-75B6-4388-A6DF-8424FCF7D526}"/>
              </a:ext>
            </a:extLst>
          </p:cNvPr>
          <p:cNvSpPr/>
          <p:nvPr/>
        </p:nvSpPr>
        <p:spPr bwMode="auto">
          <a:xfrm>
            <a:off x="1452356" y="3886445"/>
            <a:ext cx="3448794" cy="234843"/>
          </a:xfrm>
          <a:prstGeom prst="homePlate">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May Interim</a:t>
            </a:r>
            <a:endParaRPr kumimoji="0" lang="en-001" sz="1050" b="0" i="0" u="none" strike="noStrike" cap="none" normalizeH="0" baseline="0" dirty="0">
              <a:ln>
                <a:noFill/>
              </a:ln>
              <a:solidFill>
                <a:schemeClr val="tx1"/>
              </a:solidFill>
              <a:effectLst/>
              <a:latin typeface="Times New Roman" pitchFamily="18" charset="0"/>
            </a:endParaRPr>
          </a:p>
        </p:txBody>
      </p:sp>
      <p:sp>
        <p:nvSpPr>
          <p:cNvPr id="2" name="日付プレースホルダー 1">
            <a:extLst>
              <a:ext uri="{FF2B5EF4-FFF2-40B4-BE49-F238E27FC236}">
                <a16:creationId xmlns:a16="http://schemas.microsoft.com/office/drawing/2014/main" id="{13B45A6A-D61B-4B70-AAC0-4376BE9BBCBD}"/>
              </a:ext>
            </a:extLst>
          </p:cNvPr>
          <p:cNvSpPr>
            <a:spLocks noGrp="1"/>
          </p:cNvSpPr>
          <p:nvPr>
            <p:ph type="dt" sz="half" idx="2"/>
          </p:nvPr>
        </p:nvSpPr>
        <p:spPr/>
        <p:txBody>
          <a:bodyPr/>
          <a:lstStyle/>
          <a:p>
            <a:r>
              <a:rPr lang="en-001" altLang="ja-JP" dirty="0"/>
              <a:t>&lt;March,2021&gt;</a:t>
            </a:r>
            <a:endParaRPr lang="en-US" altLang="ja-JP" dirty="0"/>
          </a:p>
        </p:txBody>
      </p:sp>
      <p:sp>
        <p:nvSpPr>
          <p:cNvPr id="6" name="テキスト ボックス 5">
            <a:extLst>
              <a:ext uri="{FF2B5EF4-FFF2-40B4-BE49-F238E27FC236}">
                <a16:creationId xmlns:a16="http://schemas.microsoft.com/office/drawing/2014/main" id="{4FC1F5B2-5785-483A-89A9-5388D21FE355}"/>
              </a:ext>
            </a:extLst>
          </p:cNvPr>
          <p:cNvSpPr txBox="1"/>
          <p:nvPr/>
        </p:nvSpPr>
        <p:spPr>
          <a:xfrm>
            <a:off x="1835696" y="650989"/>
            <a:ext cx="5400600" cy="707886"/>
          </a:xfrm>
          <a:prstGeom prst="rect">
            <a:avLst/>
          </a:prstGeom>
          <a:noFill/>
        </p:spPr>
        <p:txBody>
          <a:bodyPr wrap="square" rtlCol="0">
            <a:spAutoFit/>
          </a:bodyPr>
          <a:lstStyle/>
          <a:p>
            <a:pPr algn="ctr"/>
            <a:r>
              <a:rPr lang="en-US" sz="4000" dirty="0"/>
              <a:t>May Interim Sessions</a:t>
            </a:r>
            <a:endParaRPr lang="en-001" sz="4000" dirty="0"/>
          </a:p>
        </p:txBody>
      </p:sp>
    </p:spTree>
    <p:extLst>
      <p:ext uri="{BB962C8B-B14F-4D97-AF65-F5344CB8AC3E}">
        <p14:creationId xmlns:p14="http://schemas.microsoft.com/office/powerpoint/2010/main" val="1363402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12</a:t>
            </a:fld>
            <a:endParaRPr lang="en-US" altLang="ja-JP"/>
          </a:p>
        </p:txBody>
      </p:sp>
      <p:sp>
        <p:nvSpPr>
          <p:cNvPr id="7" name="コンテンツ プレースホルダー 6"/>
          <p:cNvSpPr>
            <a:spLocks noGrp="1"/>
          </p:cNvSpPr>
          <p:nvPr>
            <p:ph idx="1"/>
          </p:nvPr>
        </p:nvSpPr>
        <p:spPr>
          <a:xfrm>
            <a:off x="217613" y="1773557"/>
            <a:ext cx="8784976" cy="3891136"/>
          </a:xfrm>
        </p:spPr>
        <p:txBody>
          <a:bodyPr/>
          <a:lstStyle/>
          <a:p>
            <a:pPr marL="0" indent="0">
              <a:buNone/>
            </a:pPr>
            <a:r>
              <a:rPr lang="en-US" altLang="ja-JP" sz="3200" dirty="0"/>
              <a:t>CRG call to be announced.</a:t>
            </a:r>
          </a:p>
          <a:p>
            <a:pPr marL="0" indent="0">
              <a:buNone/>
            </a:pPr>
            <a:endParaRPr lang="en-US" altLang="ja-JP" sz="3200" dirty="0"/>
          </a:p>
          <a:p>
            <a:pPr marL="0" indent="0">
              <a:buNone/>
            </a:pPr>
            <a:r>
              <a:rPr lang="en-US" altLang="ja-JP" sz="3200" dirty="0"/>
              <a:t>Planned following topics at May Interim</a:t>
            </a:r>
          </a:p>
          <a:p>
            <a:pPr marL="0" indent="0">
              <a:buNone/>
            </a:pPr>
            <a:endParaRPr lang="en-US" altLang="ja-JP" sz="3200" dirty="0"/>
          </a:p>
          <a:p>
            <a:r>
              <a:rPr lang="en-US" sz="32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Review comments on the Letter Ballot</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Amendment of the draft</a:t>
            </a:r>
          </a:p>
          <a:p>
            <a:pPr marL="285750" indent="-285750">
              <a:buFont typeface="Wingdings" panose="05000000000000000000" pitchFamily="2" charset="2"/>
              <a:buChar char="q"/>
            </a:pPr>
            <a:r>
              <a:rPr lang="en-US" sz="3200" dirty="0">
                <a:latin typeface="Meiryo UI" panose="020B0604030504040204" pitchFamily="50" charset="-128"/>
                <a:ea typeface="Meiryo UI" panose="020B0604030504040204" pitchFamily="50" charset="-128"/>
              </a:rPr>
              <a:t>TG motion for Recirculation ballot.</a:t>
            </a:r>
          </a:p>
        </p:txBody>
      </p:sp>
      <p:sp>
        <p:nvSpPr>
          <p:cNvPr id="3" name="フッター プレースホルダー 2">
            <a:extLst>
              <a:ext uri="{FF2B5EF4-FFF2-40B4-BE49-F238E27FC236}">
                <a16:creationId xmlns:a16="http://schemas.microsoft.com/office/drawing/2014/main" id="{EF2B7B6F-146B-4A59-B6E0-3DADBA2CCBD4}"/>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4EC9EBA0-993F-4A18-A4AA-1BA8498A6A73}"/>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1731424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4" name="フッター プレースホルダー 3">
            <a:extLst>
              <a:ext uri="{FF2B5EF4-FFF2-40B4-BE49-F238E27FC236}">
                <a16:creationId xmlns:a16="http://schemas.microsoft.com/office/drawing/2014/main" id="{837F1A04-F126-464A-825A-9DF427E6701C}"/>
              </a:ext>
            </a:extLst>
          </p:cNvPr>
          <p:cNvSpPr>
            <a:spLocks noGrp="1"/>
          </p:cNvSpPr>
          <p:nvPr>
            <p:ph type="ftr" sz="quarter" idx="13"/>
          </p:nvPr>
        </p:nvSpPr>
        <p:spPr/>
        <p:txBody>
          <a:bodyPr/>
          <a:lstStyle/>
          <a:p>
            <a:r>
              <a:rPr lang="en-US" altLang="ja-JP" dirty="0"/>
              <a:t>Takashi </a:t>
            </a:r>
            <a:r>
              <a:rPr lang="en-US" altLang="ja-JP" dirty="0" err="1"/>
              <a:t>Kuramochi</a:t>
            </a:r>
            <a:r>
              <a:rPr lang="en-US" altLang="ja-JP" dirty="0"/>
              <a:t>, LAPIS TECHNOLOGY </a:t>
            </a:r>
          </a:p>
        </p:txBody>
      </p:sp>
      <p:sp>
        <p:nvSpPr>
          <p:cNvPr id="5" name="日付プレースホルダー 4">
            <a:extLst>
              <a:ext uri="{FF2B5EF4-FFF2-40B4-BE49-F238E27FC236}">
                <a16:creationId xmlns:a16="http://schemas.microsoft.com/office/drawing/2014/main" id="{D4B3220A-F587-41EC-B793-013C0F64B65A}"/>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7852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March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March 17</a:t>
            </a:r>
            <a:r>
              <a:rPr lang="en-US" altLang="ja-JP" baseline="30000" dirty="0"/>
              <a:t>th</a:t>
            </a:r>
            <a:r>
              <a:rPr lang="en-US" altLang="ja-JP" dirty="0"/>
              <a:t> ,2021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2" name="フッター プレースホルダー 1">
            <a:extLst>
              <a:ext uri="{FF2B5EF4-FFF2-40B4-BE49-F238E27FC236}">
                <a16:creationId xmlns:a16="http://schemas.microsoft.com/office/drawing/2014/main" id="{0B78052F-FC24-4132-AE48-CD02FF5E93EA}"/>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3" name="日付プレースホルダー 2">
            <a:extLst>
              <a:ext uri="{FF2B5EF4-FFF2-40B4-BE49-F238E27FC236}">
                <a16:creationId xmlns:a16="http://schemas.microsoft.com/office/drawing/2014/main" id="{9C70E3CE-AE2D-493A-970F-FEA970E1868C}"/>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TG4aa Officers</a:t>
            </a:r>
            <a:endParaRPr kumimoji="1" lang="ja-JP" altLang="en-US" b="1" u="sng" dirty="0"/>
          </a:p>
        </p:txBody>
      </p:sp>
      <p:sp>
        <p:nvSpPr>
          <p:cNvPr id="3" name="コンテンツ プレースホルダー 2"/>
          <p:cNvSpPr>
            <a:spLocks noGrp="1"/>
          </p:cNvSpPr>
          <p:nvPr>
            <p:ph idx="1"/>
          </p:nvPr>
        </p:nvSpPr>
        <p:spPr>
          <a:xfrm>
            <a:off x="0" y="1981200"/>
            <a:ext cx="8964488" cy="4114800"/>
          </a:xfrm>
        </p:spPr>
        <p:txBody>
          <a:bodyPr/>
          <a:lstStyle/>
          <a:p>
            <a:pPr marL="457200" lvl="1" indent="0">
              <a:buNone/>
            </a:pPr>
            <a:endParaRPr lang="en-US" altLang="ja-JP" sz="2800" dirty="0"/>
          </a:p>
          <a:p>
            <a:pPr lvl="1"/>
            <a:r>
              <a:rPr lang="en-US" altLang="ja-JP" sz="2800" dirty="0"/>
              <a:t>Chair :Takashi </a:t>
            </a:r>
            <a:r>
              <a:rPr lang="en-US" altLang="ja-JP" sz="2800" dirty="0" err="1"/>
              <a:t>Kuramochi</a:t>
            </a:r>
            <a:r>
              <a:rPr lang="en-US" altLang="ja-JP" sz="2800" dirty="0"/>
              <a:t>(LAPIS)</a:t>
            </a:r>
          </a:p>
          <a:p>
            <a:pPr lvl="1"/>
            <a:r>
              <a:rPr lang="en-US" altLang="ja-JP" sz="2800" dirty="0"/>
              <a:t>Vice-Chair : Hiroshi Harada(Kyoto University) </a:t>
            </a:r>
          </a:p>
          <a:p>
            <a:pPr lvl="1"/>
            <a:r>
              <a:rPr lang="en-US" altLang="ja-JP" sz="2800" dirty="0"/>
              <a:t>Vice-Chair : Kunal Shah(ITRON)</a:t>
            </a:r>
          </a:p>
          <a:p>
            <a:pPr lvl="1"/>
            <a:r>
              <a:rPr lang="en-US" altLang="ja-JP" sz="2800" dirty="0"/>
              <a:t>Secretary : Kiyoshi Fukui(OKI)</a:t>
            </a:r>
          </a:p>
          <a:p>
            <a:pPr lvl="1"/>
            <a:r>
              <a:rPr lang="en-US" altLang="ja-JP" sz="2800" dirty="0"/>
              <a:t>Technical Editor : Kiyoshi Fukui(OKI)</a:t>
            </a:r>
          </a:p>
          <a:p>
            <a:pPr marL="457200" lvl="1" indent="0">
              <a:buNone/>
            </a:pPr>
            <a:endParaRPr lang="en-US" altLang="ja-JP" sz="2800" dirty="0"/>
          </a:p>
          <a:p>
            <a:endParaRPr kumimoji="1" lang="ja-JP" altLang="en-US" sz="32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 </a:t>
            </a:r>
            <a:endParaRPr lang="en-US" altLang="ja-JP" dirty="0"/>
          </a:p>
        </p:txBody>
      </p:sp>
      <p:sp>
        <p:nvSpPr>
          <p:cNvPr id="4" name="日付プレースホルダー 3">
            <a:extLst>
              <a:ext uri="{FF2B5EF4-FFF2-40B4-BE49-F238E27FC236}">
                <a16:creationId xmlns:a16="http://schemas.microsoft.com/office/drawing/2014/main" id="{387ABDA3-C520-420E-AF27-3433AA592E7B}"/>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158865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a:t>
            </a:r>
            <a:br>
              <a:rPr lang="en-US" altLang="ja-JP" b="1" dirty="0"/>
            </a:br>
            <a:r>
              <a:rPr lang="en-US" altLang="ja-JP" b="1" dirty="0"/>
              <a:t>in March Plenary(EDT)</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3711790150"/>
              </p:ext>
            </p:extLst>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600" dirty="0"/>
              <a:t>9th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Draft discussion</a:t>
            </a:r>
          </a:p>
          <a:p>
            <a:pPr marL="800100" lvl="1" indent="-342900">
              <a:buFont typeface="+mj-lt"/>
              <a:buAutoNum type="arabicPeriod"/>
            </a:pPr>
            <a:r>
              <a:rPr lang="en-US" sz="1600" dirty="0"/>
              <a:t>CAD discussion</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p:txBody>
      </p:sp>
      <p:sp>
        <p:nvSpPr>
          <p:cNvPr id="4098" name="Rectangle 2"/>
          <p:cNvSpPr>
            <a:spLocks noGrp="1" noChangeArrowheads="1"/>
          </p:cNvSpPr>
          <p:nvPr>
            <p:ph type="title"/>
          </p:nvPr>
        </p:nvSpPr>
        <p:spPr>
          <a:ln/>
        </p:spPr>
        <p:txBody>
          <a:bodyPr/>
          <a:lstStyle/>
          <a:p>
            <a:r>
              <a:rPr lang="en-US" altLang="ja-JP" b="1" dirty="0"/>
              <a:t>Agenda items for the weeks(EDT)</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499992" y="1700808"/>
            <a:ext cx="4411782"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1600" dirty="0"/>
              <a:t>15th Monday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CAD discussion</a:t>
            </a:r>
          </a:p>
          <a:p>
            <a:pPr marL="800100" lvl="1" indent="-342900">
              <a:buFont typeface="+mj-lt"/>
              <a:buAutoNum type="arabicPeriod"/>
            </a:pPr>
            <a:r>
              <a:rPr lang="en-US" sz="1600" dirty="0"/>
              <a:t>Recess</a:t>
            </a:r>
            <a:r>
              <a:rPr lang="en-US" altLang="ja-JP" sz="1600" dirty="0"/>
              <a:t>            </a:t>
            </a:r>
          </a:p>
          <a:p>
            <a:endParaRPr lang="en-US" altLang="ja-JP" sz="1600" kern="0" dirty="0"/>
          </a:p>
          <a:p>
            <a:r>
              <a:rPr lang="en-US" altLang="ja-JP" sz="1600" kern="0" dirty="0"/>
              <a:t>16th Tuesday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Continue CAD discussion</a:t>
            </a:r>
          </a:p>
          <a:p>
            <a:pPr marL="800100" lvl="1" indent="-342900">
              <a:buFont typeface="+mj-lt"/>
              <a:buAutoNum type="arabicPeriod"/>
            </a:pPr>
            <a:r>
              <a:rPr lang="en-US" sz="1600" kern="0" dirty="0"/>
              <a:t>TG Motion</a:t>
            </a:r>
          </a:p>
          <a:p>
            <a:pPr marL="800100" lvl="1" indent="-342900">
              <a:buFont typeface="+mj-lt"/>
              <a:buAutoNum type="arabicPeriod"/>
            </a:pPr>
            <a:r>
              <a:rPr lang="en-US" sz="1600" kern="0" dirty="0"/>
              <a:t>Discuss next steps</a:t>
            </a:r>
          </a:p>
          <a:p>
            <a:pPr marL="800100" lvl="1" indent="-342900">
              <a:buFont typeface="+mj-lt"/>
              <a:buAutoNum type="arabicPeriod"/>
            </a:pPr>
            <a:r>
              <a:rPr lang="en-US" sz="1600" dirty="0"/>
              <a:t>Plan for May meeting (# of sessions)</a:t>
            </a:r>
            <a:endParaRPr lang="en-US" sz="1600" kern="0" dirty="0"/>
          </a:p>
          <a:p>
            <a:pPr marL="800100" lvl="1" indent="-342900">
              <a:buFont typeface="+mj-lt"/>
              <a:buAutoNum type="arabicPeriod"/>
            </a:pPr>
            <a:r>
              <a:rPr lang="en-US" sz="1600" kern="0" dirty="0"/>
              <a:t>Any other business</a:t>
            </a:r>
          </a:p>
          <a:p>
            <a:pPr marL="800100" lvl="1" indent="-342900">
              <a:buFont typeface="+mj-lt"/>
              <a:buAutoNum type="arabicPeriod"/>
            </a:pPr>
            <a:r>
              <a:rPr lang="en-US" sz="1600" kern="0" dirty="0"/>
              <a:t>Adjourn</a:t>
            </a:r>
            <a:endParaRPr lang="en-US" altLang="ja-JP" sz="1600" kern="0"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&lt;March,2021&gt;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05157"/>
            <a:ext cx="7772400" cy="1066800"/>
          </a:xfrm>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0" y="1484784"/>
            <a:ext cx="9144000" cy="4114800"/>
          </a:xfrm>
        </p:spPr>
        <p:txBody>
          <a:bodyPr/>
          <a:lstStyle/>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Reviewed the draft(</a:t>
            </a:r>
            <a:r>
              <a:rPr lang="en-US" sz="2800" dirty="0"/>
              <a:t>P802.15.4aa-D6)</a:t>
            </a:r>
            <a:r>
              <a:rPr lang="en-US" altLang="ja-JP" sz="2800" dirty="0">
                <a:latin typeface="Meiryo UI" panose="020B0604030504040204" pitchFamily="50" charset="-128"/>
                <a:ea typeface="Meiryo UI" panose="020B0604030504040204" pitchFamily="50" charset="-128"/>
              </a:rPr>
              <a:t>  </a:t>
            </a:r>
          </a:p>
          <a:p>
            <a:pPr marL="514350" indent="-514350">
              <a:buFont typeface="+mj-lt"/>
              <a:buAutoNum type="arabicPeriod"/>
            </a:pP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Coexistence Assurance Document(</a:t>
            </a:r>
            <a:r>
              <a:rPr lang="en-US" sz="2800" dirty="0"/>
              <a:t>15-21-0083-06-04aa) was</a:t>
            </a:r>
            <a:r>
              <a:rPr lang="en-US" altLang="ja-JP" sz="2800" dirty="0">
                <a:latin typeface="Meiryo UI" panose="020B0604030504040204" pitchFamily="50" charset="-128"/>
                <a:ea typeface="Meiryo UI" panose="020B0604030504040204" pitchFamily="50" charset="-128"/>
              </a:rPr>
              <a:t> completed.</a:t>
            </a:r>
            <a:br>
              <a:rPr lang="en-US" altLang="ja-JP" sz="2800" dirty="0">
                <a:latin typeface="Meiryo UI" panose="020B0604030504040204" pitchFamily="50" charset="-128"/>
                <a:ea typeface="Meiryo UI" panose="020B0604030504040204" pitchFamily="50" charset="-128"/>
              </a:rPr>
            </a:b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Two TG motions were moved.</a:t>
            </a:r>
            <a:br>
              <a:rPr lang="en-US" altLang="ja-JP" sz="2800" dirty="0">
                <a:latin typeface="Meiryo UI" panose="020B0604030504040204" pitchFamily="50" charset="-128"/>
                <a:ea typeface="Meiryo UI" panose="020B0604030504040204" pitchFamily="50" charset="-128"/>
              </a:rPr>
            </a:b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May Interim sessions were planned.</a:t>
            </a:r>
          </a:p>
          <a:p>
            <a:pPr marL="514350" indent="-514350">
              <a:buFont typeface="+mj-lt"/>
              <a:buAutoNum type="arabicPeriod"/>
            </a:pPr>
            <a:endParaRPr lang="en-US" altLang="ja-JP" sz="2800" dirty="0">
              <a:latin typeface="Meiryo UI" panose="020B0604030504040204" pitchFamily="50" charset="-128"/>
              <a:ea typeface="Meiryo UI" panose="020B0604030504040204" pitchFamily="50" charset="-128"/>
            </a:endParaRPr>
          </a:p>
          <a:p>
            <a:pPr marL="514350" indent="-514350">
              <a:buFont typeface="+mj-lt"/>
              <a:buAutoNum type="arabicPeriod"/>
            </a:pPr>
            <a:r>
              <a:rPr lang="en-US" altLang="ja-JP" sz="2800" dirty="0">
                <a:latin typeface="Meiryo UI" panose="020B0604030504040204" pitchFamily="50" charset="-128"/>
                <a:ea typeface="Meiryo UI" panose="020B0604030504040204" pitchFamily="50" charset="-128"/>
              </a:rPr>
              <a:t>Minutes posted(15-21-0169-01-04aa)</a:t>
            </a:r>
            <a:br>
              <a:rPr lang="en-US" altLang="ja-JP" sz="2800" dirty="0">
                <a:latin typeface="Meiryo UI" panose="020B0604030504040204" pitchFamily="50" charset="-128"/>
                <a:ea typeface="Meiryo UI" panose="020B0604030504040204" pitchFamily="50" charset="-128"/>
              </a:rPr>
            </a:br>
            <a:endParaRPr kumimoji="1" lang="ja-JP" altLang="en-US" sz="28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4174C51D-A1D7-4272-8D4F-639BDCA1D781}"/>
              </a:ext>
            </a:extLst>
          </p:cNvPr>
          <p:cNvSpPr>
            <a:spLocks noGrp="1"/>
          </p:cNvSpPr>
          <p:nvPr>
            <p:ph type="ftr" sz="quarter" idx="13"/>
          </p:nvPr>
        </p:nvSpPr>
        <p:spPr/>
        <p:txBody>
          <a:bodyPr/>
          <a:lstStyle/>
          <a:p>
            <a:r>
              <a:rPr lang="en-US" altLang="ja-JP"/>
              <a:t>Takashi Kuramochi, LAPIS TECHNOLOGY </a:t>
            </a:r>
            <a:endParaRPr lang="en-US" altLang="ja-JP" dirty="0"/>
          </a:p>
        </p:txBody>
      </p:sp>
      <p:sp>
        <p:nvSpPr>
          <p:cNvPr id="5" name="日付プレースホルダー 4">
            <a:extLst>
              <a:ext uri="{FF2B5EF4-FFF2-40B4-BE49-F238E27FC236}">
                <a16:creationId xmlns:a16="http://schemas.microsoft.com/office/drawing/2014/main" id="{B0CE79A9-2245-4B4F-80A7-1E445131F4A9}"/>
              </a:ext>
            </a:extLst>
          </p:cNvPr>
          <p:cNvSpPr>
            <a:spLocks noGrp="1"/>
          </p:cNvSpPr>
          <p:nvPr>
            <p:ph type="dt" sz="half" idx="2"/>
          </p:nvPr>
        </p:nvSpPr>
        <p:spPr/>
        <p:txBody>
          <a:bodyPr/>
          <a:lstStyle/>
          <a:p>
            <a:r>
              <a:rPr lang="en-001"/>
              <a:t>&lt;March,2021&gt;</a:t>
            </a:r>
            <a:endParaRPr lang="en-001" dirty="0"/>
          </a:p>
        </p:txBody>
      </p:sp>
    </p:spTree>
    <p:extLst>
      <p:ext uri="{BB962C8B-B14F-4D97-AF65-F5344CB8AC3E}">
        <p14:creationId xmlns:p14="http://schemas.microsoft.com/office/powerpoint/2010/main" val="420239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7</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TG4aa formally request that the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  </a:t>
            </a:r>
          </a:p>
          <a:p>
            <a:pPr fontAlgn="auto">
              <a:spcAft>
                <a:spcPts val="0"/>
              </a:spcAft>
              <a:buFont typeface="Arial" pitchFamily="34" charset="0"/>
              <a:buNone/>
              <a:defRPr/>
            </a:pPr>
            <a:r>
              <a:rPr lang="en-US" kern="0" dirty="0"/>
              <a:t>Moved:  Ben Rolfe(Blind Creek Associates)</a:t>
            </a:r>
          </a:p>
          <a:p>
            <a:pPr fontAlgn="auto">
              <a:spcAft>
                <a:spcPts val="0"/>
              </a:spcAft>
              <a:buFont typeface="Arial" pitchFamily="34" charset="0"/>
              <a:buNone/>
              <a:defRPr/>
            </a:pPr>
            <a:r>
              <a:rPr lang="en-US" kern="0" dirty="0"/>
              <a:t>Seconded: Kunal Shah(ITRON)</a:t>
            </a:r>
          </a:p>
          <a:p>
            <a:pPr fontAlgn="auto">
              <a:spcAft>
                <a:spcPts val="0"/>
              </a:spcAft>
              <a:buFont typeface="Arial" pitchFamily="34" charset="0"/>
              <a:buNone/>
              <a:defRPr/>
            </a:pPr>
            <a:r>
              <a:rPr lang="en-US" kern="0" dirty="0"/>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Letter Ballot</a:t>
            </a:r>
          </a:p>
        </p:txBody>
      </p:sp>
    </p:spTree>
    <p:extLst>
      <p:ext uri="{BB962C8B-B14F-4D97-AF65-F5344CB8AC3E}">
        <p14:creationId xmlns:p14="http://schemas.microsoft.com/office/powerpoint/2010/main" val="1673910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8</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6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3600" kern="0" dirty="0"/>
              <a:t>Move that TG4aa requests 802.15 WG approve the formation of a Comment Resolution Group (CRG) for the WG balloting of the P802.15.4aa_D6 with the following membership: Takashi </a:t>
            </a:r>
            <a:r>
              <a:rPr lang="en-US" sz="3600" kern="0" dirty="0" err="1"/>
              <a:t>Kuramochi</a:t>
            </a:r>
            <a:r>
              <a:rPr lang="en-US" sz="3600" kern="0" dirty="0"/>
              <a:t>(Chair), Kunal Shah(ITRON), Hiroshi Harada(Kyoto University), Kiyoshi Fukui(OKI), and Henk de Ruijter(Silicon Labs).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3600" kern="0" dirty="0"/>
          </a:p>
          <a:p>
            <a:pPr fontAlgn="auto">
              <a:spcAft>
                <a:spcPts val="0"/>
              </a:spcAft>
              <a:buFont typeface="Arial" pitchFamily="34" charset="0"/>
              <a:buNone/>
              <a:defRPr/>
            </a:pPr>
            <a:r>
              <a:rPr lang="en-US" sz="3600" kern="0" dirty="0" err="1"/>
              <a:t>Moved:Phil</a:t>
            </a:r>
            <a:r>
              <a:rPr lang="en-US" sz="3600" kern="0" dirty="0"/>
              <a:t> Beecher(Wi-SUN Alliance)  </a:t>
            </a:r>
          </a:p>
          <a:p>
            <a:pPr fontAlgn="auto">
              <a:spcAft>
                <a:spcPts val="0"/>
              </a:spcAft>
              <a:buFont typeface="Arial" pitchFamily="34" charset="0"/>
              <a:buNone/>
              <a:defRPr/>
            </a:pPr>
            <a:r>
              <a:rPr lang="en-US" sz="3600" kern="0" dirty="0"/>
              <a:t>Seconded:  Ben Rolfe(Blind Creek Associates)</a:t>
            </a:r>
          </a:p>
          <a:p>
            <a:pPr fontAlgn="auto">
              <a:spcAft>
                <a:spcPts val="0"/>
              </a:spcAft>
              <a:buFont typeface="Arial" pitchFamily="34" charset="0"/>
              <a:buNone/>
              <a:defRPr/>
            </a:pPr>
            <a:r>
              <a:rPr lang="en-US" sz="3600" kern="0" dirty="0"/>
              <a:t>Approved by unanimous consent</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582320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9</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001" altLang="ja-JP"/>
              <a:t>&lt;March,2021&gt;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79512" y="1447800"/>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kern="0" dirty="0"/>
              <a:t>Move that 802.15 WG start a WG Letter Ballot requesting approval of CA document [15-21-0083-06-04aa] and document P802-15-4aa_D6 and to forward document P802-15-4aa_D6, to Standards Association ballot   </a:t>
            </a:r>
          </a:p>
          <a:p>
            <a:pPr fontAlgn="auto">
              <a:spcAft>
                <a:spcPts val="0"/>
              </a:spcAft>
              <a:buFont typeface="Arial" pitchFamily="34" charset="0"/>
              <a:buNone/>
              <a:defRPr/>
            </a:pPr>
            <a:r>
              <a:rPr lang="en-US" kern="0" dirty="0"/>
              <a:t> </a:t>
            </a:r>
          </a:p>
          <a:p>
            <a:pPr fontAlgn="auto">
              <a:spcAft>
                <a:spcPts val="0"/>
              </a:spcAft>
              <a:buFont typeface="Arial" pitchFamily="34" charset="0"/>
              <a:buNone/>
              <a:defRPr/>
            </a:pPr>
            <a:r>
              <a:rPr lang="en-US" kern="0" dirty="0"/>
              <a:t>Moved:  Takashi </a:t>
            </a:r>
            <a:r>
              <a:rPr lang="en-US" kern="0" dirty="0" err="1"/>
              <a:t>Kuramochi</a:t>
            </a:r>
            <a:r>
              <a:rPr lang="en-US" kern="0" dirty="0"/>
              <a:t>(Lapis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 </a:t>
            </a:r>
          </a:p>
          <a:p>
            <a:pPr fontAlgn="auto">
              <a:spcAft>
                <a:spcPts val="0"/>
              </a:spcAft>
              <a:buFont typeface="Arial" pitchFamily="34" charset="0"/>
              <a:buNone/>
              <a:defRPr/>
            </a:pPr>
            <a:r>
              <a:rPr lang="en-US" kern="0" dirty="0">
                <a:solidFill>
                  <a:schemeClr val="bg1"/>
                </a:solidFill>
              </a:rPr>
              <a:t> Approved by unanimous consent</a:t>
            </a:r>
          </a:p>
          <a:p>
            <a:pPr fontAlgn="auto">
              <a:spcAft>
                <a:spcPts val="0"/>
              </a:spcAft>
              <a:buFont typeface="Arial" pitchFamily="34" charset="0"/>
              <a:buNone/>
              <a:defRPr/>
            </a:pPr>
            <a:r>
              <a:rPr lang="en-US" kern="0" dirty="0"/>
              <a:t> </a:t>
            </a:r>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Letter Ballot</a:t>
            </a:r>
          </a:p>
        </p:txBody>
      </p:sp>
    </p:spTree>
    <p:extLst>
      <p:ext uri="{BB962C8B-B14F-4D97-AF65-F5344CB8AC3E}">
        <p14:creationId xmlns:p14="http://schemas.microsoft.com/office/powerpoint/2010/main" val="3807520471"/>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2512</TotalTime>
  <Words>1006</Words>
  <Application>Microsoft Office PowerPoint</Application>
  <PresentationFormat>画面に合わせる (4:3)</PresentationFormat>
  <Paragraphs>241</Paragraphs>
  <Slides>13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 UI</vt:lpstr>
      <vt:lpstr>Arial</vt:lpstr>
      <vt:lpstr>Times New Roman</vt:lpstr>
      <vt:lpstr>Wingdings</vt:lpstr>
      <vt:lpstr>15-20-xxxx-00-jre0-ig-jre-call-for-contributions</vt:lpstr>
      <vt:lpstr>PowerPoint プレゼンテーション</vt:lpstr>
      <vt:lpstr>IEEE 802.15 IG JRE Virtual March Plenary  Closing report  on March 17th ,2021</vt:lpstr>
      <vt:lpstr>TG4aa Officers</vt:lpstr>
      <vt:lpstr>TG4aa JRE sessions  in March Plenary(EDT)</vt:lpstr>
      <vt:lpstr>Agenda items for the weeks(EDT)</vt:lpstr>
      <vt:lpstr>Accomplishments: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Next steps</vt:lpstr>
      <vt:lpstr>Contacts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231</cp:revision>
  <cp:lastPrinted>1998-02-10T13:28:06Z</cp:lastPrinted>
  <dcterms:created xsi:type="dcterms:W3CDTF">2020-02-10T05:27:43Z</dcterms:created>
  <dcterms:modified xsi:type="dcterms:W3CDTF">2021-03-17T10:21:31Z</dcterms:modified>
</cp:coreProperties>
</file>