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9" r:id="rId2"/>
    <p:sldId id="260" r:id="rId3"/>
    <p:sldId id="261" r:id="rId4"/>
    <p:sldId id="291" r:id="rId5"/>
    <p:sldId id="287" r:id="rId6"/>
    <p:sldId id="285" r:id="rId7"/>
    <p:sldId id="283"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4995" autoAdjust="0"/>
    <p:restoredTop sz="94647" autoAdjust="0"/>
  </p:normalViewPr>
  <p:slideViewPr>
    <p:cSldViewPr snapToGrid="0">
      <p:cViewPr varScale="1">
        <p:scale>
          <a:sx n="59" d="100"/>
          <a:sy n="59" d="100"/>
        </p:scale>
        <p:origin x="772" y="44"/>
      </p:cViewPr>
      <p:guideLst/>
    </p:cSldViewPr>
  </p:slideViewPr>
  <p:notesTextViewPr>
    <p:cViewPr>
      <p:scale>
        <a:sx n="1" d="1"/>
        <a:sy n="1" d="1"/>
      </p:scale>
      <p:origin x="0" y="0"/>
    </p:cViewPr>
  </p:notesTextViewPr>
  <p:sorterViewPr>
    <p:cViewPr>
      <p:scale>
        <a:sx n="100" d="100"/>
        <a:sy n="100" d="100"/>
      </p:scale>
      <p:origin x="0" y="-128"/>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8</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a:t>
            </a:r>
            <a:r>
              <a:rPr lang="en-US" altLang="ja-JP" sz="1400" b="1">
                <a:ea typeface="ＭＳ Ｐゴシック" charset="-128"/>
              </a:rPr>
              <a:t>IEEE 802.15-21-0189-00-0dep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461665"/>
          </a:xfrm>
          <a:prstGeom prst="rect">
            <a:avLst/>
          </a:prstGeom>
        </p:spPr>
        <p:txBody>
          <a:bodyPr wrap="square">
            <a:spAutoFit/>
          </a:bodyPr>
          <a:lstStyle/>
          <a:p>
            <a:r>
              <a:rPr lang="en-US" altLang="ja-JP" sz="1200" dirty="0"/>
              <a:t>Ryuji Kohno(YNU/CWC </a:t>
            </a:r>
            <a:r>
              <a:rPr lang="en-US" altLang="ja-JP" sz="1200" dirty="0" err="1"/>
              <a:t>UofOulu</a:t>
            </a:r>
            <a:r>
              <a:rPr lang="en-US" altLang="ja-JP" sz="1200" dirty="0"/>
              <a:t>), </a:t>
            </a:r>
          </a:p>
          <a:p>
            <a:r>
              <a:rPr lang="en-US" altLang="ja-JP" sz="1200" dirty="0"/>
              <a:t>Marco Hernandez(YNU)</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8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March 2021]	</a:t>
            </a:r>
          </a:p>
          <a:p>
            <a:r>
              <a:rPr lang="en-US" altLang="ja-JP" sz="1600" b="1" dirty="0">
                <a:ea typeface="ＭＳ Ｐゴシック" charset="-128"/>
              </a:rPr>
              <a:t>Date Submitted: </a:t>
            </a:r>
            <a:r>
              <a:rPr lang="en-US" altLang="ja-JP" sz="1600" dirty="0">
                <a:ea typeface="ＭＳ Ｐゴシック" charset="-128"/>
              </a:rPr>
              <a:t>[217 March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 Marco Hernandez1]</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marco.hernandez@ieee.org]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March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March 17</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(YNU/CWC </a:t>
            </a:r>
            <a:r>
              <a:rPr lang="en-US" altLang="ja-JP" sz="2800" dirty="0" err="1">
                <a:ea typeface="ＭＳ Ｐゴシック" pitchFamily="50" charset="-128"/>
              </a:rPr>
              <a:t>UofOulu</a:t>
            </a:r>
            <a:r>
              <a:rPr lang="en-US" altLang="ja-JP" sz="2800" dirty="0">
                <a:ea typeface="ＭＳ Ｐゴシック" pitchFamily="50" charset="-128"/>
              </a:rPr>
              <a:t>)</a:t>
            </a:r>
            <a:br>
              <a:rPr lang="en-US" altLang="ja-JP" sz="2800" dirty="0">
                <a:ea typeface="ＭＳ Ｐゴシック" pitchFamily="50" charset="-128"/>
              </a:rPr>
            </a:br>
            <a:r>
              <a:rPr lang="en-US" altLang="ja-JP" sz="2800" dirty="0">
                <a:ea typeface="ＭＳ Ｐゴシック" pitchFamily="50" charset="-128"/>
              </a:rPr>
              <a:t>Marco Hernandez (YNU)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March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82221"/>
            <a:ext cx="8815313" cy="5332412"/>
          </a:xfrm>
        </p:spPr>
        <p:txBody>
          <a:bodyPr/>
          <a:lstStyle/>
          <a:p>
            <a:pPr algn="just">
              <a:lnSpc>
                <a:spcPts val="2400"/>
              </a:lnSpc>
            </a:pPr>
            <a:r>
              <a:rPr lang="en-US" altLang="ja-JP" sz="1400" dirty="0"/>
              <a:t>By the discussion in previous meetings, IG-DEP has been focusing on </a:t>
            </a:r>
            <a:r>
              <a:rPr lang="en-US" altLang="ja-JP" sz="1400" b="1" dirty="0"/>
              <a:t>amendment of existing IEEE802.15.6-2012 for WBAN  with enhanced dependability </a:t>
            </a:r>
            <a:r>
              <a:rPr lang="en-US" altLang="ja-JP" sz="1400" dirty="0"/>
              <a:t>and has prepared draft PAR and CSD with detail technical requirement in cases of WBAN for medical use case for human body and for automotive use case for car and robotic bodies with their connected use cases.</a:t>
            </a:r>
          </a:p>
          <a:p>
            <a:pPr algn="just">
              <a:lnSpc>
                <a:spcPts val="2400"/>
              </a:lnSpc>
            </a:pPr>
            <a:r>
              <a:rPr lang="en-US" altLang="ja-JP" sz="1400" dirty="0"/>
              <a:t>Necessity and demand for amendment of std.15.6 WBAN with enhanced dependability ; amendment in 15.6 MAC and PHY for contention and interference  in case of overlaid same std. BANs, and co-exiting different UWB and narrow band wireless networks and bi-directional traffic of packets between senso, actuator nodes and coordinator for sensing and controlling feedback loop etc. and additional functionality</a:t>
            </a:r>
          </a:p>
          <a:p>
            <a:pPr algn="just">
              <a:lnSpc>
                <a:spcPts val="2400"/>
              </a:lnSpc>
            </a:pPr>
            <a:r>
              <a:rPr lang="en-US" altLang="ja-JP" sz="1400" dirty="0"/>
              <a:t>Corresponding to questions and comments of EC meeting for our draft of PAR and CSD for the amendment of IEEE802.15.6-2012, we have discussed revision of the PAR to prepare for motion to SG in closing session this week.</a:t>
            </a:r>
          </a:p>
          <a:p>
            <a:pPr algn="just">
              <a:lnSpc>
                <a:spcPts val="2400"/>
              </a:lnSpc>
            </a:pPr>
            <a:r>
              <a:rPr lang="en-US" altLang="ja-JP" sz="1400" dirty="0"/>
              <a:t>In IG-DEP session, IEEE802.1 Chair and Vice-Chair were invited to study and refer TSN in MAC in the amendment.</a:t>
            </a:r>
          </a:p>
          <a:p>
            <a:pPr algn="just">
              <a:lnSpc>
                <a:spcPts val="2400"/>
              </a:lnSpc>
            </a:pPr>
            <a:r>
              <a:rPr lang="en-US" altLang="ja-JP" sz="1400" dirty="0"/>
              <a:t>To avoid confliction with IG NG-UWB, we hold a joint session and have already consensus  for harmonization.</a:t>
            </a:r>
          </a:p>
          <a:p>
            <a:pPr algn="just">
              <a:lnSpc>
                <a:spcPts val="2400"/>
              </a:lnSpc>
            </a:pPr>
            <a:r>
              <a:rPr lang="en-US" altLang="ja-JP" sz="1400" dirty="0"/>
              <a:t>Preparation for motion to SG and timeline to  next step  in May and later meetings .</a:t>
            </a:r>
          </a:p>
          <a:p>
            <a:pPr algn="just">
              <a:lnSpc>
                <a:spcPts val="2400"/>
              </a:lnSpc>
            </a:pPr>
            <a:endParaRPr lang="en-US" altLang="ja-JP" sz="1400" dirty="0"/>
          </a:p>
          <a:p>
            <a:pPr algn="just">
              <a:lnSpc>
                <a:spcPts val="2400"/>
              </a:lnSpc>
            </a:pPr>
            <a:endParaRPr lang="en-US" altLang="ja-JP" sz="1400" b="1" dirty="0"/>
          </a:p>
        </p:txBody>
      </p:sp>
      <p:sp>
        <p:nvSpPr>
          <p:cNvPr id="3" name="タイトル 2"/>
          <p:cNvSpPr>
            <a:spLocks noGrp="1"/>
          </p:cNvSpPr>
          <p:nvPr>
            <p:ph type="title"/>
          </p:nvPr>
        </p:nvSpPr>
        <p:spPr>
          <a:xfrm>
            <a:off x="685800" y="593725"/>
            <a:ext cx="7772400" cy="415926"/>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9"/>
            <a:ext cx="7772400" cy="386270"/>
          </a:xfrm>
        </p:spPr>
        <p:txBody>
          <a:bodyPr/>
          <a:lstStyle/>
          <a:p>
            <a:r>
              <a:rPr lang="en-US" altLang="ja-JP" sz="3200" b="1" dirty="0"/>
              <a:t>IG DEP </a:t>
            </a:r>
            <a:r>
              <a:rPr kumimoji="1" lang="en-US" altLang="ja-JP" sz="3200" b="1" dirty="0"/>
              <a:t>schedule </a:t>
            </a:r>
            <a:r>
              <a:rPr lang="en-US" altLang="ja-JP" sz="3200" b="1" dirty="0"/>
              <a:t>in March 2021</a:t>
            </a:r>
            <a:endParaRPr kumimoji="1" lang="ja-JP" altLang="en-US" sz="3200"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482449"/>
            <a:ext cx="8671994" cy="3046988"/>
          </a:xfrm>
          <a:prstGeom prst="rect">
            <a:avLst/>
          </a:prstGeom>
          <a:noFill/>
        </p:spPr>
        <p:txBody>
          <a:bodyPr wrap="square">
            <a:spAutoFit/>
          </a:bodyPr>
          <a:lstStyle/>
          <a:p>
            <a:endParaRPr lang="en-US" altLang="ja-JP" sz="1200" dirty="0"/>
          </a:p>
          <a:p>
            <a:r>
              <a:rPr lang="ja-JP" altLang="en-US" sz="1200" dirty="0"/>
              <a:t>　</a:t>
            </a:r>
            <a:endParaRPr lang="en-US" altLang="ja-JP" sz="1200" dirty="0"/>
          </a:p>
          <a:p>
            <a:pPr marL="228600" indent="-228600">
              <a:buAutoNum type="arabicPeriod"/>
            </a:pPr>
            <a:r>
              <a:rPr lang="en-US" altLang="ja-JP" sz="1200" b="1" dirty="0"/>
              <a:t>IEEE802.15 IG-DEP1 session </a:t>
            </a:r>
            <a:r>
              <a:rPr lang="en-US" altLang="ja-JP" sz="1200" dirty="0"/>
              <a:t>19:00-21:00 EST on March 10(Wed) 2021 (UTC-05:00) Eastern Time (US &amp; Canada) </a:t>
            </a:r>
          </a:p>
          <a:p>
            <a:r>
              <a:rPr lang="en-US" altLang="ja-JP" sz="1200" dirty="0"/>
              <a:t>                                                        9:00-11:00 JST on March 11 (Thu) 2021(UTC+09:00) Time (Japan &amp; Korea etc.) </a:t>
            </a:r>
          </a:p>
          <a:p>
            <a:r>
              <a:rPr lang="en-US" altLang="ja-JP" sz="1200" dirty="0"/>
              <a:t>      Meeting number: 179 207 2229</a:t>
            </a:r>
          </a:p>
          <a:p>
            <a:r>
              <a:rPr lang="en-US" altLang="ja-JP" sz="1200" dirty="0"/>
              <a:t>      Password:               </a:t>
            </a:r>
            <a:r>
              <a:rPr lang="en-US" altLang="ja-JP" sz="1200" dirty="0" err="1"/>
              <a:t>IGdep</a:t>
            </a:r>
            <a:endParaRPr lang="en-US" altLang="ja-JP" sz="1200" dirty="0"/>
          </a:p>
          <a:p>
            <a:pPr marL="228600" indent="-228600">
              <a:buAutoNum type="arabicPeriod" startAt="2"/>
            </a:pPr>
            <a:r>
              <a:rPr lang="en-US" altLang="ja-JP" sz="1200" b="1" dirty="0">
                <a:solidFill>
                  <a:srgbClr val="FF0000"/>
                </a:solidFill>
              </a:rPr>
              <a:t>Joint session between IG-DEP and IG-NG-UWB </a:t>
            </a:r>
            <a:r>
              <a:rPr lang="en-US" altLang="ja-JP" sz="1200" dirty="0"/>
              <a:t>17:00-19:00 EST on March 11(Thu) 2021 (UTC-05:00)  (US &amp; Canada)</a:t>
            </a:r>
          </a:p>
          <a:p>
            <a:r>
              <a:rPr lang="en-US" altLang="ja-JP" sz="1200" dirty="0"/>
              <a:t>                                                                                      7:00- 9:00  JST on March 12(Fri) 2021 (UTC+09:00)  (Japan &amp; Korea) </a:t>
            </a:r>
          </a:p>
          <a:p>
            <a:r>
              <a:rPr lang="en-US" altLang="ja-JP" sz="1200" dirty="0"/>
              <a:t>       Meeting number: 129 842 8204</a:t>
            </a:r>
          </a:p>
          <a:p>
            <a:r>
              <a:rPr lang="en-US" altLang="ja-JP" sz="1200" dirty="0"/>
              <a:t>       Password:  Joint-IG</a:t>
            </a:r>
          </a:p>
          <a:p>
            <a:r>
              <a:rPr lang="en-US" altLang="ja-JP" sz="1200" dirty="0"/>
              <a:t>3.   </a:t>
            </a:r>
            <a:r>
              <a:rPr lang="en-US" altLang="ja-JP" sz="1200" b="1" dirty="0"/>
              <a:t>IEEE802.15 IG-DEP2 session </a:t>
            </a:r>
            <a:r>
              <a:rPr lang="en-US" altLang="ja-JP" sz="1200" dirty="0"/>
              <a:t>19:00-21:00 EST on March 11(Thu)/ 9:00-11:00 JST on March 12th (Fri)</a:t>
            </a:r>
          </a:p>
          <a:p>
            <a:r>
              <a:rPr lang="en-US" altLang="ja-JP" sz="1200" dirty="0"/>
              <a:t>       Meeting number: 179 880 1799 </a:t>
            </a:r>
          </a:p>
          <a:p>
            <a:r>
              <a:rPr lang="en-US" altLang="ja-JP" sz="1200" dirty="0"/>
              <a:t>       Password:               </a:t>
            </a:r>
            <a:r>
              <a:rPr lang="en-US" altLang="ja-JP" sz="1200" dirty="0" err="1"/>
              <a:t>IGdep</a:t>
            </a:r>
            <a:endParaRPr lang="en-US" altLang="ja-JP" sz="1200" dirty="0"/>
          </a:p>
          <a:p>
            <a:r>
              <a:rPr lang="en-US" altLang="ja-JP" sz="1200" dirty="0"/>
              <a:t>4.  IEEE802.15 IG-DEP3 session 19:00-21:00 EST on March 15(Mon)/ </a:t>
            </a:r>
            <a:r>
              <a:rPr lang="en-US" altLang="ja-JP" sz="1200" dirty="0">
                <a:solidFill>
                  <a:srgbClr val="FF0000"/>
                </a:solidFill>
              </a:rPr>
              <a:t>8:00-10:00 JST on March 16th </a:t>
            </a:r>
            <a:r>
              <a:rPr lang="en-US" altLang="ja-JP" sz="1200" dirty="0"/>
              <a:t>(Tue)</a:t>
            </a:r>
          </a:p>
          <a:p>
            <a:r>
              <a:rPr lang="en-US" altLang="ja-JP" sz="1200" dirty="0"/>
              <a:t>       Meeting number: 179 228 1913</a:t>
            </a:r>
          </a:p>
          <a:p>
            <a:r>
              <a:rPr lang="en-US" altLang="ja-JP" sz="1200" dirty="0"/>
              <a:t>       Password:               </a:t>
            </a:r>
            <a:r>
              <a:rPr lang="en-US" altLang="ja-JP" sz="1200" dirty="0" err="1"/>
              <a:t>IGdep</a:t>
            </a:r>
            <a:endParaRPr lang="ja-JP" altLang="en-US" sz="1200" dirty="0"/>
          </a:p>
        </p:txBody>
      </p:sp>
      <p:graphicFrame>
        <p:nvGraphicFramePr>
          <p:cNvPr id="10" name="コンテンツ プレースホルダー 8">
            <a:extLst>
              <a:ext uri="{FF2B5EF4-FFF2-40B4-BE49-F238E27FC236}">
                <a16:creationId xmlns:a16="http://schemas.microsoft.com/office/drawing/2014/main" id="{CADC39DC-B5F4-4911-BE29-456B44B84E83}"/>
              </a:ext>
            </a:extLst>
          </p:cNvPr>
          <p:cNvGraphicFramePr>
            <a:graphicFrameLocks noGrp="1"/>
          </p:cNvGraphicFramePr>
          <p:nvPr>
            <p:ph idx="1"/>
          </p:nvPr>
        </p:nvGraphicFramePr>
        <p:xfrm>
          <a:off x="107503" y="1044688"/>
          <a:ext cx="8928993" cy="274320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283871">
                <a:tc>
                  <a:txBody>
                    <a:bodyPr/>
                    <a:lstStyle/>
                    <a:p>
                      <a:endParaRPr kumimoji="1" lang="ja-JP" altLang="en-US" dirty="0"/>
                    </a:p>
                  </a:txBody>
                  <a:tcPr/>
                </a:tc>
                <a:tc>
                  <a:txBody>
                    <a:bodyPr/>
                    <a:lstStyle/>
                    <a:p>
                      <a:pPr algn="ctr"/>
                      <a:r>
                        <a:rPr kumimoji="1" lang="en-US" altLang="ja-JP" dirty="0"/>
                        <a:t>March 9</a:t>
                      </a:r>
                      <a:r>
                        <a:rPr kumimoji="1" lang="en-US" altLang="ja-JP" baseline="30000" dirty="0"/>
                        <a:t>th</a:t>
                      </a:r>
                    </a:p>
                    <a:p>
                      <a:pPr algn="ctr"/>
                      <a:r>
                        <a:rPr kumimoji="1" lang="en-US" altLang="ja-JP" dirty="0"/>
                        <a:t>Tuesday</a:t>
                      </a:r>
                      <a:endParaRPr kumimoji="1" lang="ja-JP" altLang="en-US" dirty="0"/>
                    </a:p>
                  </a:txBody>
                  <a:tcPr anchor="ctr"/>
                </a:tc>
                <a:tc>
                  <a:txBody>
                    <a:bodyPr/>
                    <a:lstStyle/>
                    <a:p>
                      <a:pPr algn="ctr"/>
                      <a:r>
                        <a:rPr kumimoji="1" lang="en-US" altLang="ja-JP" dirty="0"/>
                        <a:t>March 10</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March 11</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March 15</a:t>
                      </a:r>
                      <a:r>
                        <a:rPr kumimoji="1" lang="en-US" altLang="ja-JP" baseline="30000" dirty="0"/>
                        <a:t>th</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March 17</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rPr>
                        <a:t>EST 5:00PM-7:00PM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rgbClr val="FF0000"/>
                          </a:solidFill>
                        </a:rPr>
                        <a:t>Joint Session of IG-DEP and IG-NG-UWB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(March 11</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IG-DEP2</a:t>
                      </a:r>
                    </a:p>
                    <a:p>
                      <a:pPr algn="ctr"/>
                      <a:r>
                        <a:rPr kumimoji="1" lang="en-US" altLang="ja-JP" sz="1600" dirty="0">
                          <a:solidFill>
                            <a:schemeClr val="tx1"/>
                          </a:solidFill>
                        </a:rPr>
                        <a:t> (March 12</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(March 16</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2" name="テキスト ボックス 1">
            <a:extLst>
              <a:ext uri="{FF2B5EF4-FFF2-40B4-BE49-F238E27FC236}">
                <a16:creationId xmlns:a16="http://schemas.microsoft.com/office/drawing/2014/main" id="{ECD5403C-03D0-42A8-9EEE-DE2D9CBD7FD4}"/>
              </a:ext>
            </a:extLst>
          </p:cNvPr>
          <p:cNvSpPr txBox="1"/>
          <p:nvPr/>
        </p:nvSpPr>
        <p:spPr>
          <a:xfrm>
            <a:off x="5190049" y="6070102"/>
            <a:ext cx="3846447" cy="307777"/>
          </a:xfrm>
          <a:prstGeom prst="rect">
            <a:avLst/>
          </a:prstGeom>
          <a:noFill/>
        </p:spPr>
        <p:txBody>
          <a:bodyPr wrap="square" rtlCol="0">
            <a:spAutoFit/>
          </a:bodyPr>
          <a:lstStyle/>
          <a:p>
            <a:r>
              <a:rPr kumimoji="1" lang="en-US" altLang="ja-JP" sz="1400" dirty="0">
                <a:solidFill>
                  <a:srgbClr val="FF0000"/>
                </a:solidFill>
              </a:rPr>
              <a:t>Adjusted after Daylight Saving Time Change</a:t>
            </a:r>
            <a:endParaRPr kumimoji="1" lang="ja-JP" altLang="en-US" sz="1400" dirty="0">
              <a:solidFill>
                <a:srgbClr val="FF0000"/>
              </a:solidFill>
            </a:endParaRPr>
          </a:p>
        </p:txBody>
      </p:sp>
    </p:spTree>
    <p:extLst>
      <p:ext uri="{BB962C8B-B14F-4D97-AF65-F5344CB8AC3E}">
        <p14:creationId xmlns:p14="http://schemas.microsoft.com/office/powerpoint/2010/main" val="3677698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13359"/>
            <a:ext cx="8928992" cy="5544616"/>
          </a:xfrm>
          <a:ln/>
        </p:spPr>
        <p:txBody>
          <a:bodyPr>
            <a:noAutofit/>
          </a:bodyPr>
          <a:lstStyle/>
          <a:p>
            <a:pPr>
              <a:lnSpc>
                <a:spcPts val="1500"/>
              </a:lnSpc>
            </a:pPr>
            <a:r>
              <a:rPr lang="en-US" altLang="ja-JP" sz="1600" dirty="0"/>
              <a:t>IG DEP opening report for March 2021 meeting                            doc.#15-21-0141-01-0dep</a:t>
            </a:r>
          </a:p>
          <a:p>
            <a:pPr>
              <a:lnSpc>
                <a:spcPts val="1500"/>
              </a:lnSpc>
            </a:pPr>
            <a:r>
              <a:rPr lang="en-US" altLang="ja-JP" sz="1600" dirty="0"/>
              <a:t>IG DEP Agenda of March Meeting in 2021                                    doc.#15-21-0142-04-0dep</a:t>
            </a:r>
          </a:p>
          <a:p>
            <a:pPr>
              <a:lnSpc>
                <a:spcPts val="1500"/>
              </a:lnSpc>
            </a:pPr>
            <a:r>
              <a:rPr lang="en-US" altLang="ja-JP" sz="1600" dirty="0"/>
              <a:t>Approve last meeting minutes: 15-21-0055-00-0dep-ig-dependability-January -2021 meeting-minutes</a:t>
            </a:r>
          </a:p>
          <a:p>
            <a:pPr>
              <a:lnSpc>
                <a:spcPts val="1500"/>
              </a:lnSpc>
            </a:pPr>
            <a:r>
              <a:rPr lang="en-US" altLang="ja-JP" sz="1600" dirty="0"/>
              <a:t>Presentation for review and update</a:t>
            </a:r>
          </a:p>
          <a:p>
            <a:pPr marL="800100" lvl="1">
              <a:lnSpc>
                <a:spcPts val="1500"/>
              </a:lnSpc>
              <a:spcBef>
                <a:spcPts val="0"/>
              </a:spcBef>
              <a:spcAft>
                <a:spcPts val="0"/>
              </a:spcAft>
              <a:buFont typeface="+mj-lt"/>
              <a:buAutoNum type="arabicPeriod"/>
              <a:defRPr/>
            </a:pPr>
            <a:r>
              <a:rPr lang="en-US" altLang="ja-JP" sz="1600" dirty="0">
                <a:cs typeface="Times New Roman" pitchFamily="18" charset="0"/>
              </a:rPr>
              <a:t>IG DEP Activity for Amendment of IEEE802.15.6 Wireless BAN with Enhanced Dependability                                                                          doc.#15-21-0023-00-0dep</a:t>
            </a:r>
          </a:p>
          <a:p>
            <a:pPr marL="514350" lvl="1" indent="0">
              <a:lnSpc>
                <a:spcPts val="1500"/>
              </a:lnSpc>
              <a:spcBef>
                <a:spcPts val="0"/>
              </a:spcBef>
              <a:spcAft>
                <a:spcPts val="0"/>
              </a:spcAft>
              <a:buNone/>
              <a:defRPr/>
            </a:pPr>
            <a:r>
              <a:rPr lang="en-US" altLang="ja-JP" sz="1600" dirty="0">
                <a:cs typeface="Times New Roman" pitchFamily="18" charset="0"/>
              </a:rPr>
              <a:t>2. Latest draft of PAR for amendment of IEEE802.15.6-2012 WBAN with Enhanced Dependability                                                                               doc.#15-21-0030-01-0dep</a:t>
            </a:r>
          </a:p>
          <a:p>
            <a:pPr marL="514350" lvl="1" indent="0">
              <a:lnSpc>
                <a:spcPts val="1500"/>
              </a:lnSpc>
              <a:spcBef>
                <a:spcPts val="0"/>
              </a:spcBef>
              <a:spcAft>
                <a:spcPts val="0"/>
              </a:spcAft>
              <a:buNone/>
              <a:defRPr/>
            </a:pPr>
            <a:r>
              <a:rPr lang="en-US" altLang="ja-JP" sz="1600" dirty="0">
                <a:cs typeface="Times New Roman" pitchFamily="18" charset="0"/>
              </a:rPr>
              <a:t>3. Latest draft of CSD for amendment of IEEE802.15.6-2012 WBAN with Enhanced Dependability                                                                               doc.#15-21-0088-00-0dep</a:t>
            </a:r>
          </a:p>
          <a:p>
            <a:pPr marL="514350" lvl="1" indent="0">
              <a:lnSpc>
                <a:spcPts val="1500"/>
              </a:lnSpc>
              <a:spcBef>
                <a:spcPts val="0"/>
              </a:spcBef>
              <a:spcAft>
                <a:spcPts val="0"/>
              </a:spcAft>
              <a:buNone/>
              <a:defRPr/>
            </a:pPr>
            <a:r>
              <a:rPr lang="en-US" altLang="ja-JP" sz="1600" dirty="0">
                <a:cs typeface="Times New Roman" pitchFamily="18" charset="0"/>
              </a:rPr>
              <a:t>4. Responses to EC's Comments in doc.#21-0138-00                 doc.#15-21-0154-00-0dep</a:t>
            </a:r>
          </a:p>
          <a:p>
            <a:pPr>
              <a:lnSpc>
                <a:spcPts val="1500"/>
              </a:lnSpc>
            </a:pPr>
            <a:r>
              <a:rPr lang="en-US" altLang="ja-JP" sz="1600" dirty="0">
                <a:solidFill>
                  <a:srgbClr val="FF0000"/>
                </a:solidFill>
              </a:rPr>
              <a:t>Discussion</a:t>
            </a:r>
          </a:p>
          <a:p>
            <a:pPr marL="804863" indent="-354013">
              <a:lnSpc>
                <a:spcPts val="1500"/>
              </a:lnSpc>
              <a:buAutoNum type="arabicParenBoth"/>
            </a:pPr>
            <a:r>
              <a:rPr lang="en-US" altLang="ja-JP" sz="1600" dirty="0">
                <a:solidFill>
                  <a:srgbClr val="FF0000"/>
                </a:solidFill>
              </a:rPr>
              <a:t>Responses to EC's Comments in doc.#21-0138-00                </a:t>
            </a:r>
            <a:r>
              <a:rPr lang="en-US" altLang="ja-JP" sz="1600" dirty="0"/>
              <a:t>doc.#15-21-0154-00-0dep</a:t>
            </a:r>
          </a:p>
          <a:p>
            <a:pPr marL="450850" indent="354013">
              <a:lnSpc>
                <a:spcPts val="1500"/>
              </a:lnSpc>
              <a:buAutoNum type="arabicParenBoth"/>
            </a:pPr>
            <a:r>
              <a:rPr lang="en-US" altLang="ja-JP" sz="1600" dirty="0">
                <a:solidFill>
                  <a:srgbClr val="FF0000"/>
                </a:solidFill>
              </a:rPr>
              <a:t>Solution for Harmonization between IG-DEP and IG-NG-UWB</a:t>
            </a:r>
          </a:p>
          <a:p>
            <a:pPr marL="450850" indent="0">
              <a:lnSpc>
                <a:spcPts val="1500"/>
              </a:lnSpc>
              <a:buNone/>
            </a:pPr>
            <a:r>
              <a:rPr lang="en-US" altLang="ja-JP" sz="1600" dirty="0"/>
              <a:t>                                                                                                      doc.#15-21-0153-00-0dep</a:t>
            </a:r>
          </a:p>
          <a:p>
            <a:pPr marL="450850" indent="0">
              <a:lnSpc>
                <a:spcPts val="1500"/>
              </a:lnSpc>
              <a:buNone/>
            </a:pPr>
            <a:r>
              <a:rPr lang="en-US" altLang="ja-JP" sz="1600" dirty="0">
                <a:solidFill>
                  <a:srgbClr val="FF0000"/>
                </a:solidFill>
              </a:rPr>
              <a:t>(3)   Invitation  of  Chair and  Vide Chair of IEEE802.1 to study TSN to refer for amendment of 15.6 MAC                                 </a:t>
            </a:r>
          </a:p>
          <a:p>
            <a:pPr marL="0" indent="355600">
              <a:lnSpc>
                <a:spcPts val="1500"/>
              </a:lnSpc>
            </a:pPr>
            <a:r>
              <a:rPr lang="en-US" altLang="ja-JP" sz="1600" dirty="0"/>
              <a:t>PAR and CSD</a:t>
            </a:r>
          </a:p>
          <a:p>
            <a:pPr marL="450850" indent="354013">
              <a:lnSpc>
                <a:spcPts val="1500"/>
              </a:lnSpc>
              <a:buAutoNum type="arabicParenBoth"/>
            </a:pPr>
            <a:r>
              <a:rPr lang="en-US" altLang="ja-JP" sz="1600" dirty="0"/>
              <a:t>IEEE802.15.6a PAR and CSD  draft                                       doc.#15-21—180-01-0dep</a:t>
            </a:r>
          </a:p>
          <a:p>
            <a:pPr marL="450850" indent="354013">
              <a:lnSpc>
                <a:spcPts val="1500"/>
              </a:lnSpc>
              <a:buAutoNum type="arabicParenBoth"/>
            </a:pPr>
            <a:r>
              <a:rPr lang="en-US" altLang="ja-JP" sz="1600" dirty="0"/>
              <a:t>Motion: that the 802.15 Working Group seeks approval from the 802 EC to form a study group in 802.15 to develop the PAR and CSD documents for SG15.6a, an amendment to IEEE Std 802.15.6 for enhanced dependability, and additionally authorize the 802.15 WG Chair to make any necessary changes to these docs required to support the submission.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43879" y="1417880"/>
            <a:ext cx="8625949" cy="4601919"/>
          </a:xfrm>
        </p:spPr>
        <p:txBody>
          <a:bodyPr/>
          <a:lstStyle/>
          <a:p>
            <a:pPr marL="0" indent="0">
              <a:buNone/>
            </a:pPr>
            <a:r>
              <a:rPr lang="is-IS" altLang="ja-JP" sz="1800" dirty="0"/>
              <a:t>IG DEP opening report for March 2021 meeting                      15-21-0141-01-0dep</a:t>
            </a:r>
          </a:p>
          <a:p>
            <a:pPr marL="0" indent="0">
              <a:buNone/>
            </a:pPr>
            <a:r>
              <a:rPr lang="is-IS" altLang="ja-JP" sz="1800" dirty="0"/>
              <a:t>IG DEP Agenda of March Meeting in 2021                              15-21-0142-04-0dep</a:t>
            </a:r>
          </a:p>
          <a:p>
            <a:pPr marL="0" indent="0">
              <a:buNone/>
            </a:pPr>
            <a:r>
              <a:rPr lang="is-IS" altLang="ja-JP" sz="1800" dirty="0"/>
              <a:t>IG DEP Activity for Amendment of IEEE802.15.6 Wireless BAN with Enhanced Dependability                                                                           15-21-0023-00-0dep</a:t>
            </a:r>
          </a:p>
          <a:p>
            <a:pPr marL="0" indent="0">
              <a:buNone/>
            </a:pPr>
            <a:r>
              <a:rPr lang="is-IS" altLang="ja-JP" sz="1800" dirty="0"/>
              <a:t>Latest draft of PAR for amendment of IEEE802.15.6-2012 WBAN with Enhanced Dependability                                                                           15-21-0030-01-0dep</a:t>
            </a:r>
          </a:p>
          <a:p>
            <a:pPr marL="0" indent="0">
              <a:buNone/>
            </a:pPr>
            <a:r>
              <a:rPr lang="is-IS" altLang="ja-JP" sz="1800" dirty="0"/>
              <a:t>Latest draft of CSD for amendment of IEEE802.15.6-2012 WBAN with Enhanced Dependability                                                                            15-21-0088-00-0dep</a:t>
            </a:r>
          </a:p>
          <a:p>
            <a:pPr marL="0" indent="0">
              <a:buNone/>
            </a:pPr>
            <a:r>
              <a:rPr lang="is-IS" altLang="ja-JP" sz="1800" dirty="0"/>
              <a:t>Responses to EC's Comments in doc.#21-0138-00                 15-21-0154-00-0dep</a:t>
            </a:r>
          </a:p>
          <a:p>
            <a:pPr marL="0" indent="0">
              <a:buNone/>
            </a:pPr>
            <a:r>
              <a:rPr lang="is-IS" altLang="ja-JP" sz="1800" dirty="0"/>
              <a:t>Solution for Harmonization between IG-DEP and IG-NG-UWB 15-21-0153-00-0dep</a:t>
            </a:r>
          </a:p>
          <a:p>
            <a:pPr marL="0" indent="0">
              <a:buNone/>
            </a:pPr>
            <a:r>
              <a:rPr lang="is-IS" altLang="ja-JP" sz="1800" dirty="0"/>
              <a:t>IEEE802.15.6a PAR and CSD  draft                                          15-21-0180-01-0dep</a:t>
            </a:r>
          </a:p>
          <a:p>
            <a:pPr marL="0" indent="0">
              <a:buNone/>
            </a:pPr>
            <a:r>
              <a:rPr lang="en-US" altLang="ja-JP" sz="1800" dirty="0"/>
              <a:t>IG DEP Meeting Minutes for March 2021                                   15-21-0190-00-0dep</a:t>
            </a:r>
          </a:p>
          <a:p>
            <a:pPr marL="0" indent="0">
              <a:buNone/>
            </a:pPr>
            <a:r>
              <a:rPr lang="en-US" altLang="ja-JP" sz="1800" dirty="0"/>
              <a:t>IG DEP Closing Report if March 2021                                        15-21-0189-00-0dep</a:t>
            </a:r>
          </a:p>
          <a:p>
            <a:pPr marL="0" indent="0">
              <a:buNone/>
            </a:pPr>
            <a:r>
              <a:rPr lang="en-US" altLang="ja-JP" sz="1800" dirty="0"/>
              <a:t> </a:t>
            </a:r>
          </a:p>
          <a:p>
            <a:pPr marL="0" indent="0">
              <a:lnSpc>
                <a:spcPts val="1600"/>
              </a:lnSpc>
              <a:buNone/>
            </a:pPr>
            <a:endParaRPr lang="fi-FI" altLang="ja-JP" sz="1800" dirty="0"/>
          </a:p>
          <a:p>
            <a:pPr marL="0" indent="0">
              <a:lnSpc>
                <a:spcPts val="1600"/>
              </a:lnSpc>
              <a:buNone/>
            </a:pPr>
            <a:r>
              <a:rPr lang="fi-FI" altLang="ja-JP" sz="1600" dirty="0"/>
              <a:t>			           </a:t>
            </a:r>
            <a:endParaRPr kumimoji="1" lang="ja-JP" altLang="en-US" sz="1600" dirty="0"/>
          </a:p>
        </p:txBody>
      </p:sp>
      <p:sp>
        <p:nvSpPr>
          <p:cNvPr id="3" name="タイトル 2"/>
          <p:cNvSpPr>
            <a:spLocks noGrp="1"/>
          </p:cNvSpPr>
          <p:nvPr>
            <p:ph type="title"/>
          </p:nvPr>
        </p:nvSpPr>
        <p:spPr>
          <a:xfrm>
            <a:off x="611560" y="681766"/>
            <a:ext cx="7727370" cy="648073"/>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YNU/CWC </a:t>
            </a:r>
            <a:r>
              <a:rPr kumimoji="1" lang="en-US" altLang="ja-JP" sz="2400" dirty="0" err="1"/>
              <a:t>UofOulu</a:t>
            </a:r>
            <a:endParaRPr kumimoji="1" lang="en-US" altLang="ja-JP" sz="2400" dirty="0"/>
          </a:p>
          <a:p>
            <a:pPr marL="0" indent="0">
              <a:buNone/>
            </a:pPr>
            <a:r>
              <a:rPr lang="en-US" altLang="ja-JP" sz="2400" dirty="0"/>
              <a:t>      kohno@ynu.ac.jp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8</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8927</TotalTime>
  <Words>1280</Words>
  <Application>Microsoft Office PowerPoint</Application>
  <PresentationFormat>画面に合わせる (4:3)</PresentationFormat>
  <Paragraphs>146</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游ゴシック</vt:lpstr>
      <vt:lpstr>Arial</vt:lpstr>
      <vt:lpstr>Times New Roman</vt:lpstr>
      <vt:lpstr>IEEE-P802_15</vt:lpstr>
      <vt:lpstr>PowerPoint プレゼンテーション</vt:lpstr>
      <vt:lpstr>IEEE 802.15 IG DEP   Closing Report  Virtual Meeting with Webex March 17th, 2021  Ryuji Kohno (YNU/CWC UofOulu) Marco Hernandez (YNU) </vt:lpstr>
      <vt:lpstr>Meeting Objectives</vt:lpstr>
      <vt:lpstr>IG DEP schedule in March 2021</vt:lpstr>
      <vt:lpstr>Meeting Accomplishments</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124</cp:revision>
  <dcterms:created xsi:type="dcterms:W3CDTF">2018-03-06T17:15:04Z</dcterms:created>
  <dcterms:modified xsi:type="dcterms:W3CDTF">2021-03-17T12:52:37Z</dcterms:modified>
</cp:coreProperties>
</file>