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259" r:id="rId2"/>
    <p:sldId id="938" r:id="rId3"/>
    <p:sldId id="990" r:id="rId4"/>
    <p:sldId id="1001" r:id="rId5"/>
    <p:sldId id="993" r:id="rId6"/>
    <p:sldId id="1003" r:id="rId7"/>
    <p:sldId id="256" r:id="rId8"/>
    <p:sldId id="985" r:id="rId9"/>
    <p:sldId id="96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23" d="100"/>
          <a:sy n="123" d="100"/>
        </p:scale>
        <p:origin x="108" y="64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March 2021</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doc.:IEEE802.15-21-0184r1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2021</a:t>
            </a:r>
            <a:endParaRPr lang="en-US" dirty="0"/>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351-01-016t-template-for-16t-system-description-document-sdd.docx" TargetMode="External"/><Relationship Id="rId2" Type="http://schemas.openxmlformats.org/officeDocument/2006/relationships/hyperlink" Target="https://mentor.ieee.org/802.15/dcn/21/15-21-0185-00-016t-task-group-16t-call-for-contribution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0/15-20-0213-07-016t-ieee-802-16t-use-cases.xlsx" TargetMode="External"/><Relationship Id="rId2" Type="http://schemas.openxmlformats.org/officeDocument/2006/relationships/hyperlink" Target="https://mentor.ieee.org/802.15/dcn/21/15-21-0097-07-016t-16t-system-requirements-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185-00-016t-task-group-16t-call-for-contributions.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2021 Plenary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2021-03-17</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March Plenary </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Two Meetings – March 11, March 16</a:t>
            </a:r>
          </a:p>
          <a:p>
            <a:endParaRPr lang="en-US" dirty="0"/>
          </a:p>
          <a:p>
            <a:r>
              <a:rPr lang="en-US" dirty="0"/>
              <a:t>Introductions, Secretary, Review and Approve Agenda</a:t>
            </a:r>
          </a:p>
          <a:p>
            <a:r>
              <a:rPr lang="en-US" dirty="0"/>
              <a:t>Policy Review</a:t>
            </a:r>
          </a:p>
          <a:p>
            <a:r>
              <a:rPr lang="en-US" dirty="0"/>
              <a:t>Use Case Document </a:t>
            </a:r>
          </a:p>
          <a:p>
            <a:r>
              <a:rPr lang="en-US" dirty="0"/>
              <a:t>Finalization of System Requirements Document (SRD)</a:t>
            </a:r>
          </a:p>
          <a:p>
            <a:r>
              <a:rPr lang="en-US" dirty="0"/>
              <a:t>Approval of SRD</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graphicFrame>
        <p:nvGraphicFramePr>
          <p:cNvPr id="3" name="Content Placeholder 2">
            <a:extLst>
              <a:ext uri="{FF2B5EF4-FFF2-40B4-BE49-F238E27FC236}">
                <a16:creationId xmlns:a16="http://schemas.microsoft.com/office/drawing/2014/main" id="{883F585E-16E7-4C54-8B13-A4C65BC7CAAB}"/>
              </a:ext>
            </a:extLst>
          </p:cNvPr>
          <p:cNvGraphicFramePr>
            <a:graphicFrameLocks noGrp="1"/>
          </p:cNvGraphicFramePr>
          <p:nvPr>
            <p:ph idx="1"/>
            <p:extLst>
              <p:ext uri="{D42A27DB-BD31-4B8C-83A1-F6EECF244321}">
                <p14:modId xmlns:p14="http://schemas.microsoft.com/office/powerpoint/2010/main" val="1638443800"/>
              </p:ext>
            </p:extLst>
          </p:nvPr>
        </p:nvGraphicFramePr>
        <p:xfrm>
          <a:off x="762000" y="1600200"/>
          <a:ext cx="10515600" cy="2377440"/>
        </p:xfrm>
        <a:graphic>
          <a:graphicData uri="http://schemas.openxmlformats.org/drawingml/2006/table">
            <a:tbl>
              <a:tblPr/>
              <a:tblGrid>
                <a:gridCol w="1168400">
                  <a:extLst>
                    <a:ext uri="{9D8B030D-6E8A-4147-A177-3AD203B41FA5}">
                      <a16:colId xmlns:a16="http://schemas.microsoft.com/office/drawing/2014/main" val="76195949"/>
                    </a:ext>
                  </a:extLst>
                </a:gridCol>
                <a:gridCol w="1168400">
                  <a:extLst>
                    <a:ext uri="{9D8B030D-6E8A-4147-A177-3AD203B41FA5}">
                      <a16:colId xmlns:a16="http://schemas.microsoft.com/office/drawing/2014/main" val="398818306"/>
                    </a:ext>
                  </a:extLst>
                </a:gridCol>
                <a:gridCol w="1168400">
                  <a:extLst>
                    <a:ext uri="{9D8B030D-6E8A-4147-A177-3AD203B41FA5}">
                      <a16:colId xmlns:a16="http://schemas.microsoft.com/office/drawing/2014/main" val="3271072838"/>
                    </a:ext>
                  </a:extLst>
                </a:gridCol>
                <a:gridCol w="533400">
                  <a:extLst>
                    <a:ext uri="{9D8B030D-6E8A-4147-A177-3AD203B41FA5}">
                      <a16:colId xmlns:a16="http://schemas.microsoft.com/office/drawing/2014/main" val="1242308050"/>
                    </a:ext>
                  </a:extLst>
                </a:gridCol>
                <a:gridCol w="1295400">
                  <a:extLst>
                    <a:ext uri="{9D8B030D-6E8A-4147-A177-3AD203B41FA5}">
                      <a16:colId xmlns:a16="http://schemas.microsoft.com/office/drawing/2014/main" val="2357492101"/>
                    </a:ext>
                  </a:extLst>
                </a:gridCol>
                <a:gridCol w="1676400">
                  <a:extLst>
                    <a:ext uri="{9D8B030D-6E8A-4147-A177-3AD203B41FA5}">
                      <a16:colId xmlns:a16="http://schemas.microsoft.com/office/drawing/2014/main" val="3844338202"/>
                    </a:ext>
                  </a:extLst>
                </a:gridCol>
                <a:gridCol w="1168400">
                  <a:extLst>
                    <a:ext uri="{9D8B030D-6E8A-4147-A177-3AD203B41FA5}">
                      <a16:colId xmlns:a16="http://schemas.microsoft.com/office/drawing/2014/main" val="3127012480"/>
                    </a:ext>
                  </a:extLst>
                </a:gridCol>
                <a:gridCol w="1168400">
                  <a:extLst>
                    <a:ext uri="{9D8B030D-6E8A-4147-A177-3AD203B41FA5}">
                      <a16:colId xmlns:a16="http://schemas.microsoft.com/office/drawing/2014/main" val="3973463939"/>
                    </a:ext>
                  </a:extLst>
                </a:gridCol>
                <a:gridCol w="1168400">
                  <a:extLst>
                    <a:ext uri="{9D8B030D-6E8A-4147-A177-3AD203B41FA5}">
                      <a16:colId xmlns:a16="http://schemas.microsoft.com/office/drawing/2014/main" val="635264298"/>
                    </a:ext>
                  </a:extLst>
                </a:gridCol>
              </a:tblGrid>
              <a:tr h="0">
                <a:tc>
                  <a:txBody>
                    <a:bodyPr/>
                    <a:lstStyle/>
                    <a:p>
                      <a:r>
                        <a:rPr lang="en-US" dirty="0"/>
                        <a:t>11-Mar-2021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4</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11-Mar-2021 12:04:57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2674003615"/>
                  </a:ext>
                </a:extLst>
              </a:tr>
              <a:tr h="0">
                <a:tc>
                  <a:txBody>
                    <a:bodyPr/>
                    <a:lstStyle/>
                    <a:p>
                      <a:r>
                        <a:rPr lang="en-US"/>
                        <a:t>10-Mar-2021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a:t>10-Mar-2021 19:14:26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170256893"/>
                  </a:ext>
                </a:extLst>
              </a:tr>
            </a:tbl>
          </a:graphicData>
        </a:graphic>
      </p:graphicFrame>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a:t>March 2021</a:t>
            </a:r>
            <a:endParaRPr lang="en-US" dirty="0"/>
          </a:p>
        </p:txBody>
      </p:sp>
      <p:graphicFrame>
        <p:nvGraphicFramePr>
          <p:cNvPr id="7" name="Table 6">
            <a:extLst>
              <a:ext uri="{FF2B5EF4-FFF2-40B4-BE49-F238E27FC236}">
                <a16:creationId xmlns:a16="http://schemas.microsoft.com/office/drawing/2014/main" id="{546F6F8F-7CB5-4678-81C3-CCC118B65A57}"/>
              </a:ext>
            </a:extLst>
          </p:cNvPr>
          <p:cNvGraphicFramePr>
            <a:graphicFrameLocks noGrp="1"/>
          </p:cNvGraphicFramePr>
          <p:nvPr>
            <p:extLst>
              <p:ext uri="{D42A27DB-BD31-4B8C-83A1-F6EECF244321}">
                <p14:modId xmlns:p14="http://schemas.microsoft.com/office/powerpoint/2010/main" val="3376172596"/>
              </p:ext>
            </p:extLst>
          </p:nvPr>
        </p:nvGraphicFramePr>
        <p:xfrm>
          <a:off x="747793" y="4648200"/>
          <a:ext cx="9463008" cy="1188720"/>
        </p:xfrm>
        <a:graphic>
          <a:graphicData uri="http://schemas.openxmlformats.org/drawingml/2006/table">
            <a:tbl>
              <a:tblPr/>
              <a:tblGrid>
                <a:gridCol w="1182876">
                  <a:extLst>
                    <a:ext uri="{9D8B030D-6E8A-4147-A177-3AD203B41FA5}">
                      <a16:colId xmlns:a16="http://schemas.microsoft.com/office/drawing/2014/main" val="204380300"/>
                    </a:ext>
                  </a:extLst>
                </a:gridCol>
                <a:gridCol w="1182876">
                  <a:extLst>
                    <a:ext uri="{9D8B030D-6E8A-4147-A177-3AD203B41FA5}">
                      <a16:colId xmlns:a16="http://schemas.microsoft.com/office/drawing/2014/main" val="3153993079"/>
                    </a:ext>
                  </a:extLst>
                </a:gridCol>
                <a:gridCol w="1182876">
                  <a:extLst>
                    <a:ext uri="{9D8B030D-6E8A-4147-A177-3AD203B41FA5}">
                      <a16:colId xmlns:a16="http://schemas.microsoft.com/office/drawing/2014/main" val="2752437452"/>
                    </a:ext>
                  </a:extLst>
                </a:gridCol>
                <a:gridCol w="656579">
                  <a:extLst>
                    <a:ext uri="{9D8B030D-6E8A-4147-A177-3AD203B41FA5}">
                      <a16:colId xmlns:a16="http://schemas.microsoft.com/office/drawing/2014/main" val="1594385228"/>
                    </a:ext>
                  </a:extLst>
                </a:gridCol>
                <a:gridCol w="1219200">
                  <a:extLst>
                    <a:ext uri="{9D8B030D-6E8A-4147-A177-3AD203B41FA5}">
                      <a16:colId xmlns:a16="http://schemas.microsoft.com/office/drawing/2014/main" val="120443171"/>
                    </a:ext>
                  </a:extLst>
                </a:gridCol>
                <a:gridCol w="1672849">
                  <a:extLst>
                    <a:ext uri="{9D8B030D-6E8A-4147-A177-3AD203B41FA5}">
                      <a16:colId xmlns:a16="http://schemas.microsoft.com/office/drawing/2014/main" val="846171762"/>
                    </a:ext>
                  </a:extLst>
                </a:gridCol>
                <a:gridCol w="1182876">
                  <a:extLst>
                    <a:ext uri="{9D8B030D-6E8A-4147-A177-3AD203B41FA5}">
                      <a16:colId xmlns:a16="http://schemas.microsoft.com/office/drawing/2014/main" val="1718181402"/>
                    </a:ext>
                  </a:extLst>
                </a:gridCol>
                <a:gridCol w="1182876">
                  <a:extLst>
                    <a:ext uri="{9D8B030D-6E8A-4147-A177-3AD203B41FA5}">
                      <a16:colId xmlns:a16="http://schemas.microsoft.com/office/drawing/2014/main" val="2707803428"/>
                    </a:ext>
                  </a:extLst>
                </a:gridCol>
              </a:tblGrid>
              <a:tr h="0">
                <a:tc>
                  <a:txBody>
                    <a:bodyPr/>
                    <a:lstStyle/>
                    <a:p>
                      <a:r>
                        <a:rPr lang="en-US" dirty="0"/>
                        <a:t>16-Mar-2021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6</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dirty="0"/>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dirty="0"/>
                        <a:t>16-Mar-2021 12:20:10 ET</a:t>
                      </a:r>
                    </a:p>
                  </a:txBody>
                  <a:tcPr anchor="ctr">
                    <a:lnL>
                      <a:noFill/>
                    </a:lnL>
                    <a:lnR>
                      <a:noFill/>
                    </a:lnR>
                    <a:lnT>
                      <a:noFill/>
                    </a:lnT>
                    <a:lnB>
                      <a:noFill/>
                    </a:lnB>
                  </a:tcPr>
                </a:tc>
                <a:extLst>
                  <a:ext uri="{0D108BD9-81ED-4DB2-BD59-A6C34878D82A}">
                    <a16:rowId xmlns:a16="http://schemas.microsoft.com/office/drawing/2014/main" val="4002908782"/>
                  </a:ext>
                </a:extLst>
              </a:tr>
            </a:tbl>
          </a:graphicData>
        </a:graphic>
      </p:graphicFrame>
      <p:sp>
        <p:nvSpPr>
          <p:cNvPr id="8" name="TextBox 7">
            <a:extLst>
              <a:ext uri="{FF2B5EF4-FFF2-40B4-BE49-F238E27FC236}">
                <a16:creationId xmlns:a16="http://schemas.microsoft.com/office/drawing/2014/main" id="{6D9F36C5-5134-42A6-A4E6-36AD4C31E15A}"/>
              </a:ext>
            </a:extLst>
          </p:cNvPr>
          <p:cNvSpPr txBox="1"/>
          <p:nvPr/>
        </p:nvSpPr>
        <p:spPr>
          <a:xfrm>
            <a:off x="457200" y="4355112"/>
            <a:ext cx="1903278" cy="369332"/>
          </a:xfrm>
          <a:prstGeom prst="rect">
            <a:avLst/>
          </a:prstGeom>
          <a:noFill/>
        </p:spPr>
        <p:txBody>
          <a:bodyPr wrap="none" rtlCol="0">
            <a:spAutoFit/>
          </a:bodyPr>
          <a:lstStyle/>
          <a:p>
            <a:r>
              <a:rPr lang="en-US" dirty="0"/>
              <a:t>March 16 meeting</a:t>
            </a:r>
          </a:p>
        </p:txBody>
      </p:sp>
      <p:sp>
        <p:nvSpPr>
          <p:cNvPr id="10" name="TextBox 9">
            <a:extLst>
              <a:ext uri="{FF2B5EF4-FFF2-40B4-BE49-F238E27FC236}">
                <a16:creationId xmlns:a16="http://schemas.microsoft.com/office/drawing/2014/main" id="{844F7509-B279-4EA5-9C4A-F1D41012A01C}"/>
              </a:ext>
            </a:extLst>
          </p:cNvPr>
          <p:cNvSpPr txBox="1"/>
          <p:nvPr/>
        </p:nvSpPr>
        <p:spPr>
          <a:xfrm>
            <a:off x="457200" y="1407914"/>
            <a:ext cx="1903278" cy="369332"/>
          </a:xfrm>
          <a:prstGeom prst="rect">
            <a:avLst/>
          </a:prstGeom>
          <a:noFill/>
        </p:spPr>
        <p:txBody>
          <a:bodyPr wrap="none" rtlCol="0">
            <a:spAutoFit/>
          </a:bodyPr>
          <a:lstStyle/>
          <a:p>
            <a:r>
              <a:rPr lang="en-US" dirty="0"/>
              <a:t>March 11 meeting</a:t>
            </a:r>
          </a:p>
        </p:txBody>
      </p:sp>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E6AF-BAC2-48C0-918A-D34444B8B125}"/>
              </a:ext>
            </a:extLst>
          </p:cNvPr>
          <p:cNvSpPr>
            <a:spLocks noGrp="1"/>
          </p:cNvSpPr>
          <p:nvPr>
            <p:ph type="title"/>
          </p:nvPr>
        </p:nvSpPr>
        <p:spPr/>
        <p:txBody>
          <a:bodyPr/>
          <a:lstStyle/>
          <a:p>
            <a:r>
              <a:rPr lang="en-US" dirty="0"/>
              <a:t>Approval of SRD</a:t>
            </a:r>
          </a:p>
        </p:txBody>
      </p:sp>
      <p:sp>
        <p:nvSpPr>
          <p:cNvPr id="3" name="Content Placeholder 2">
            <a:extLst>
              <a:ext uri="{FF2B5EF4-FFF2-40B4-BE49-F238E27FC236}">
                <a16:creationId xmlns:a16="http://schemas.microsoft.com/office/drawing/2014/main" id="{C461C686-3BB7-41D5-8A97-BFD3B00D9B22}"/>
              </a:ext>
            </a:extLst>
          </p:cNvPr>
          <p:cNvSpPr>
            <a:spLocks noGrp="1"/>
          </p:cNvSpPr>
          <p:nvPr>
            <p:ph idx="1"/>
          </p:nvPr>
        </p:nvSpPr>
        <p:spPr/>
        <p:txBody>
          <a:bodyPr>
            <a:normAutofit/>
          </a:bodyPr>
          <a:lstStyle/>
          <a:p>
            <a:r>
              <a:rPr lang="en-US" dirty="0"/>
              <a:t>Motion to approve SRD in document 802.15-21-0097r7</a:t>
            </a:r>
          </a:p>
          <a:p>
            <a:pPr lvl="1"/>
            <a:r>
              <a:rPr lang="en-US" dirty="0"/>
              <a:t>Moved: Guy Simpson</a:t>
            </a:r>
          </a:p>
          <a:p>
            <a:pPr lvl="1"/>
            <a:r>
              <a:rPr lang="en-US" dirty="0"/>
              <a:t>Second: Daoud Serang</a:t>
            </a:r>
          </a:p>
          <a:p>
            <a:pPr lvl="1"/>
            <a:r>
              <a:rPr lang="en-US" dirty="0"/>
              <a:t>Approved with Unanimous Consent</a:t>
            </a:r>
          </a:p>
          <a:p>
            <a:pPr lvl="1"/>
            <a:endParaRPr lang="en-US" dirty="0"/>
          </a:p>
        </p:txBody>
      </p:sp>
      <p:sp>
        <p:nvSpPr>
          <p:cNvPr id="5" name="Footer Placeholder 4">
            <a:extLst>
              <a:ext uri="{FF2B5EF4-FFF2-40B4-BE49-F238E27FC236}">
                <a16:creationId xmlns:a16="http://schemas.microsoft.com/office/drawing/2014/main" id="{9330DC4F-FA80-4877-B1E7-5028AE55FE0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0CA954BC-058E-40CB-86B9-5E7817E8E6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7B7F5C2B-026F-4CBC-B86F-7DAAFCEFB758}"/>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010923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Call for Contributions updated </a:t>
            </a:r>
            <a:r>
              <a:rPr lang="en-US" dirty="0">
                <a:hlinkClick r:id="rId2"/>
              </a:rPr>
              <a:t>IEEE 802.15-21-0185r0</a:t>
            </a:r>
            <a:endParaRPr lang="en-US" dirty="0"/>
          </a:p>
          <a:p>
            <a:r>
              <a:rPr lang="en-US" dirty="0"/>
              <a:t>SDD Template available as </a:t>
            </a:r>
            <a:r>
              <a:rPr lang="en-US" dirty="0">
                <a:hlinkClick r:id="rId3"/>
              </a:rPr>
              <a:t>IEEE 802.15-20-351r1</a:t>
            </a:r>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a:t>March 2021</a:t>
            </a:r>
            <a:endParaRPr lang="en-US" dirty="0"/>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889839054"/>
              </p:ext>
            </p:extLst>
          </p:nvPr>
        </p:nvGraphicFramePr>
        <p:xfrm>
          <a:off x="1295400" y="1371600"/>
          <a:ext cx="9220201" cy="4724397"/>
        </p:xfrm>
        <a:graphic>
          <a:graphicData uri="http://schemas.openxmlformats.org/drawingml/2006/table">
            <a:tbl>
              <a:tblPr firstRow="1" bandRow="1">
                <a:tableStyleId>{5C22544A-7EE6-4342-B048-85BDC9FD1C3A}</a:tableStyleId>
              </a:tblPr>
              <a:tblGrid>
                <a:gridCol w="6723063">
                  <a:extLst>
                    <a:ext uri="{9D8B030D-6E8A-4147-A177-3AD203B41FA5}">
                      <a16:colId xmlns:a16="http://schemas.microsoft.com/office/drawing/2014/main" val="3384751907"/>
                    </a:ext>
                  </a:extLst>
                </a:gridCol>
                <a:gridCol w="2497138">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a:t>March 2021</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Meeting Output</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Approved System Requirements Document – </a:t>
            </a:r>
            <a:r>
              <a:rPr lang="en-US" dirty="0">
                <a:hlinkClick r:id="rId2"/>
              </a:rPr>
              <a:t>IEEE 802.15-21-0097r7</a:t>
            </a:r>
            <a:endParaRPr lang="en-US" dirty="0"/>
          </a:p>
          <a:p>
            <a:r>
              <a:rPr lang="en-US" dirty="0"/>
              <a:t>Markets and Use Cases spreadsheet – </a:t>
            </a:r>
            <a:r>
              <a:rPr lang="en-US" dirty="0">
                <a:hlinkClick r:id="rId3"/>
              </a:rPr>
              <a:t>IEEE 802.15-20-0213r7 </a:t>
            </a:r>
            <a:endParaRPr lang="en-US" dirty="0"/>
          </a:p>
          <a:p>
            <a:r>
              <a:rPr lang="en-US" dirty="0"/>
              <a:t>Updated Call for Contributions - </a:t>
            </a:r>
            <a:r>
              <a:rPr lang="en-US" dirty="0">
                <a:hlinkClick r:id="rId4"/>
              </a:rPr>
              <a:t>IEEE 802.15-21-0185r0 </a:t>
            </a:r>
            <a:endParaRPr lang="en-US" dirty="0"/>
          </a:p>
          <a:p>
            <a:endParaRPr lang="en-US" dirty="0"/>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April Teleconference</a:t>
            </a:r>
          </a:p>
          <a:p>
            <a:pPr lvl="1"/>
            <a:r>
              <a:rPr lang="en-US" dirty="0"/>
              <a:t>April 20, 2021			1pm PT,  4pm ET</a:t>
            </a:r>
          </a:p>
          <a:p>
            <a:pPr lvl="1"/>
            <a:endParaRPr lang="en-US" dirty="0"/>
          </a:p>
          <a:p>
            <a:r>
              <a:rPr lang="en-US" dirty="0"/>
              <a:t>May Electronic Interim</a:t>
            </a:r>
          </a:p>
          <a:p>
            <a:pPr lvl="1"/>
            <a:r>
              <a:rPr lang="en-US" dirty="0"/>
              <a:t>Nominally week of May 10</a:t>
            </a:r>
            <a:r>
              <a:rPr lang="en-US" baseline="30000" dirty="0"/>
              <a:t>th</a:t>
            </a:r>
            <a:r>
              <a:rPr lang="en-US" dirty="0"/>
              <a:t>	May be 2 meetings over 2 weeks</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0" y="23622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10063</TotalTime>
  <Words>545</Words>
  <Application>Microsoft Office PowerPoint</Application>
  <PresentationFormat>Widescreen</PresentationFormat>
  <Paragraphs>126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TG16t Agenda  March Plenary </vt:lpstr>
      <vt:lpstr>Contributions for March</vt:lpstr>
      <vt:lpstr>Approval of SRD</vt:lpstr>
      <vt:lpstr>Development of the SDD</vt:lpstr>
      <vt:lpstr>Process for assigning an editor</vt:lpstr>
      <vt:lpstr>Project Timeline</vt:lpstr>
      <vt:lpstr>Meeting Output</vt:lpstr>
      <vt:lpstr>Teleconference Planning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303</cp:revision>
  <cp:lastPrinted>1998-02-10T13:28:06Z</cp:lastPrinted>
  <dcterms:created xsi:type="dcterms:W3CDTF">2020-01-06T16:34:14Z</dcterms:created>
  <dcterms:modified xsi:type="dcterms:W3CDTF">2021-03-17T13:52:23Z</dcterms:modified>
</cp:coreProperties>
</file>