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80" r:id="rId2"/>
    <p:sldId id="313" r:id="rId3"/>
    <p:sldId id="315" r:id="rId4"/>
    <p:sldId id="309" r:id="rId5"/>
    <p:sldId id="314" r:id="rId6"/>
    <p:sldId id="310"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isal Ahmed" initials="FA" lastIdx="1" clrIdx="0">
    <p:extLst>
      <p:ext uri="{19B8F6BF-5375-455C-9EA6-DF929625EA0E}">
        <p15:presenceInfo xmlns:p15="http://schemas.microsoft.com/office/powerpoint/2012/main" userId="63455c464a9f9d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96404" autoAdjust="0"/>
  </p:normalViewPr>
  <p:slideViewPr>
    <p:cSldViewPr>
      <p:cViewPr varScale="1">
        <p:scale>
          <a:sx n="69" d="100"/>
          <a:sy n="69" d="100"/>
        </p:scale>
        <p:origin x="16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324" y="-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2020</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3/16/2021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2020</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3/16/2021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smtClean="0"/>
              <a:t>March 2020</a:t>
            </a:r>
            <a:endParaRPr lang="en-US"/>
          </a:p>
        </p:txBody>
      </p:sp>
    </p:spTree>
    <p:extLst>
      <p:ext uri="{BB962C8B-B14F-4D97-AF65-F5344CB8AC3E}">
        <p14:creationId xmlns:p14="http://schemas.microsoft.com/office/powerpoint/2010/main" val="424264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781800" y="6349377"/>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25116" y="152400"/>
            <a:ext cx="1447800" cy="307777"/>
          </a:xfrm>
          <a:prstGeom prst="rect">
            <a:avLst/>
          </a:prstGeom>
          <a:noFill/>
        </p:spPr>
        <p:txBody>
          <a:bodyPr wrap="square" rtlCol="0">
            <a:spAutoFit/>
          </a:bodyPr>
          <a:lstStyle/>
          <a:p>
            <a:r>
              <a:rPr lang="en-US" sz="1400" b="1" baseline="0" dirty="0" smtClean="0">
                <a:latin typeface="Times New Roman" pitchFamily="18" charset="0"/>
                <a:cs typeface="Times New Roman" pitchFamily="18" charset="0"/>
              </a:rPr>
              <a:t>March 2021</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0" i="0" kern="1200" dirty="0" smtClean="0">
                <a:solidFill>
                  <a:schemeClr val="tx1"/>
                </a:solidFill>
                <a:effectLst/>
                <a:latin typeface="Times New Roman" panose="02020603050405020304" pitchFamily="18" charset="0"/>
                <a:ea typeface="+mn-ea"/>
                <a:cs typeface="Times New Roman" panose="02020603050405020304" pitchFamily="18" charset="0"/>
              </a:rPr>
              <a:t>DCN </a:t>
            </a:r>
            <a:r>
              <a:rPr lang="en-US" sz="1400" b="1" i="0" kern="1200" dirty="0" smtClean="0">
                <a:solidFill>
                  <a:schemeClr val="tx1"/>
                </a:solidFill>
                <a:effectLst/>
                <a:latin typeface="Times New Roman" panose="02020603050405020304" pitchFamily="18" charset="0"/>
                <a:ea typeface="+mn-ea"/>
                <a:cs typeface="Times New Roman" panose="02020603050405020304" pitchFamily="18" charset="0"/>
              </a:rPr>
              <a:t>15-21-0182-00-007a</a:t>
            </a:r>
            <a:endParaRPr lang="en-US" sz="11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447800" cy="307777"/>
          </a:xfrm>
          <a:prstGeom prst="rect">
            <a:avLst/>
          </a:prstGeom>
          <a:noFill/>
        </p:spPr>
        <p:txBody>
          <a:bodyPr wrap="square" rtlCol="0">
            <a:spAutoFit/>
          </a:bodyPr>
          <a:lstStyle/>
          <a:p>
            <a:r>
              <a:rPr lang="en-US" sz="1400" b="1" baseline="0" dirty="0" smtClean="0">
                <a:latin typeface="Times New Roman" pitchFamily="18" charset="0"/>
                <a:cs typeface="Times New Roman" pitchFamily="18" charset="0"/>
              </a:rPr>
              <a:t>March 2021</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0" i="0" kern="1200" dirty="0" smtClean="0">
                <a:solidFill>
                  <a:schemeClr val="tx1"/>
                </a:solidFill>
                <a:effectLst/>
                <a:latin typeface="Times New Roman" panose="02020603050405020304" pitchFamily="18" charset="0"/>
                <a:ea typeface="+mn-ea"/>
                <a:cs typeface="Times New Roman" panose="02020603050405020304" pitchFamily="18" charset="0"/>
              </a:rPr>
              <a:t>DCN </a:t>
            </a:r>
            <a:r>
              <a:rPr lang="en-US" sz="1400" b="1" i="0" kern="1200" dirty="0" smtClean="0">
                <a:solidFill>
                  <a:schemeClr val="tx1"/>
                </a:solidFill>
                <a:effectLst/>
                <a:latin typeface="Times New Roman" panose="02020603050405020304" pitchFamily="18" charset="0"/>
                <a:ea typeface="+mn-ea"/>
                <a:cs typeface="Times New Roman" panose="02020603050405020304" pitchFamily="18" charset="0"/>
              </a:rPr>
              <a:t>15-21-0182-00-007a</a:t>
            </a:r>
            <a:endParaRPr lang="en-US" sz="11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533400"/>
            <a:ext cx="8991600" cy="5601533"/>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endParaRPr lang="en-US" sz="1600" b="1"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 : </a:t>
            </a:r>
            <a:r>
              <a:rPr lang="en-US" sz="1600" b="1" dirty="0" smtClean="0">
                <a:latin typeface="Times New Roman" pitchFamily="18" charset="0"/>
                <a:cs typeface="Times New Roman" pitchFamily="18" charset="0"/>
              </a:rPr>
              <a:t>Road curvature estimation from the rear LED shapes of the forwarding </a:t>
            </a:r>
            <a:r>
              <a:rPr lang="en-US" sz="1600" b="1" dirty="0" smtClean="0">
                <a:latin typeface="Times New Roman" pitchFamily="18" charset="0"/>
                <a:cs typeface="Times New Roman" pitchFamily="18" charset="0"/>
              </a:rPr>
              <a:t>vehicle using OCC.</a:t>
            </a:r>
            <a:endParaRPr lang="en-US" sz="1600" b="1" dirty="0" smtClean="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Date Submitted : </a:t>
            </a:r>
            <a:r>
              <a:rPr lang="en-US" sz="1600" dirty="0" smtClean="0">
                <a:latin typeface="Times New Roman" pitchFamily="18" charset="0"/>
                <a:cs typeface="Times New Roman" pitchFamily="18" charset="0"/>
              </a:rPr>
              <a:t>[March, 2021]	</a:t>
            </a:r>
          </a:p>
          <a:p>
            <a:pPr marL="228600" algn="just"/>
            <a:endParaRPr lang="en-US" sz="1600" b="1" dirty="0">
              <a:latin typeface="Times New Roman" pitchFamily="18" charset="0"/>
              <a:cs typeface="Times New Roman" pitchFamily="18" charset="0"/>
            </a:endParaRPr>
          </a:p>
          <a:p>
            <a:pPr marL="228600" algn="just"/>
            <a:r>
              <a:rPr lang="en-US" sz="1600" b="1" dirty="0">
                <a:latin typeface="Times New Roman" pitchFamily="18" charset="0"/>
                <a:cs typeface="Times New Roman" pitchFamily="18" charset="0"/>
              </a:rPr>
              <a:t>Source : </a:t>
            </a:r>
            <a:r>
              <a:rPr lang="en-US" sz="1600" dirty="0">
                <a:latin typeface="Times New Roman" pitchFamily="18" charset="0"/>
                <a:cs typeface="Times New Roman" pitchFamily="18" charset="0"/>
              </a:rPr>
              <a:t>Md. Osman </a:t>
            </a:r>
            <a:r>
              <a:rPr lang="en-US" sz="1600" dirty="0" smtClean="0">
                <a:latin typeface="Times New Roman" pitchFamily="18" charset="0"/>
                <a:cs typeface="Times New Roman" pitchFamily="18" charset="0"/>
              </a:rPr>
              <a:t>Ali and </a:t>
            </a:r>
            <a:r>
              <a:rPr lang="en-US" sz="1600" dirty="0" err="1">
                <a:latin typeface="Times New Roman" pitchFamily="18" charset="0"/>
                <a:cs typeface="Times New Roman" pitchFamily="18" charset="0"/>
              </a:rPr>
              <a:t>Yeong</a:t>
            </a:r>
            <a:r>
              <a:rPr lang="en-US" sz="1600" dirty="0">
                <a:latin typeface="Times New Roman" pitchFamily="18" charset="0"/>
                <a:cs typeface="Times New Roman" pitchFamily="18" charset="0"/>
              </a:rPr>
              <a:t> Min Jang</a:t>
            </a:r>
          </a:p>
          <a:p>
            <a:pPr marL="228600" algn="just"/>
            <a:r>
              <a:rPr lang="en-US" sz="1600" b="1" dirty="0">
                <a:latin typeface="Times New Roman" pitchFamily="18" charset="0"/>
                <a:cs typeface="Times New Roman" pitchFamily="18" charset="0"/>
              </a:rPr>
              <a:t>Company : </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Kookmin</a:t>
            </a:r>
            <a:r>
              <a:rPr lang="en-US" sz="1600" dirty="0">
                <a:latin typeface="Times New Roman" pitchFamily="18" charset="0"/>
                <a:cs typeface="Times New Roman" pitchFamily="18" charset="0"/>
              </a:rPr>
              <a:t> University]</a:t>
            </a:r>
            <a:endParaRPr lang="en-US" sz="1600" b="1" dirty="0">
              <a:latin typeface="Times New Roman" pitchFamily="18" charset="0"/>
              <a:cs typeface="Times New Roman" pitchFamily="18" charset="0"/>
            </a:endParaRPr>
          </a:p>
          <a:p>
            <a:r>
              <a:rPr lang="en-US" altLang="ja-JP" sz="1600" dirty="0">
                <a:ea typeface="ＭＳ Ｐゴシック" charset="-128"/>
              </a:rPr>
              <a:t>     </a:t>
            </a:r>
            <a:r>
              <a:rPr lang="en-US" altLang="ja-JP" sz="1600" b="1" dirty="0">
                <a:latin typeface="Times New Roman" pitchFamily="18" charset="0"/>
                <a:cs typeface="Times New Roman" pitchFamily="18" charset="0"/>
              </a:rPr>
              <a:t>Address</a:t>
            </a:r>
            <a:r>
              <a:rPr lang="en-US" altLang="ja-JP" sz="1600" dirty="0">
                <a:latin typeface="Times New Roman" pitchFamily="18" charset="0"/>
                <a:cs typeface="Times New Roman" pitchFamily="18" charset="0"/>
              </a:rPr>
              <a:t> : [Seoul, Korea]</a:t>
            </a:r>
          </a:p>
          <a:p>
            <a:r>
              <a:rPr lang="en-US" altLang="ja-JP" sz="1600" dirty="0">
                <a:latin typeface="Times New Roman" pitchFamily="18" charset="0"/>
                <a:cs typeface="Times New Roman" pitchFamily="18" charset="0"/>
              </a:rPr>
              <a:t>     </a:t>
            </a:r>
            <a:r>
              <a:rPr lang="en-US" altLang="ja-JP" sz="1600" b="1" dirty="0">
                <a:latin typeface="Times New Roman" pitchFamily="18" charset="0"/>
                <a:cs typeface="Times New Roman" pitchFamily="18" charset="0"/>
              </a:rPr>
              <a:t>Voice</a:t>
            </a:r>
            <a:r>
              <a:rPr lang="en-US" altLang="ja-JP" sz="1600" dirty="0">
                <a:latin typeface="Times New Roman" pitchFamily="18" charset="0"/>
                <a:cs typeface="Times New Roman" pitchFamily="18" charset="0"/>
              </a:rPr>
              <a:t> : [+82-2-910-5068], E-Mail: [</a:t>
            </a:r>
            <a:r>
              <a:rPr lang="en-US" altLang="ko-KR" sz="1600" dirty="0">
                <a:latin typeface="Times New Roman" pitchFamily="18" charset="0"/>
                <a:cs typeface="Times New Roman" pitchFamily="18" charset="0"/>
              </a:rPr>
              <a:t>yjang@kookmin.ac.kr</a:t>
            </a:r>
            <a:r>
              <a:rPr lang="en-US" altLang="ja-JP" sz="1600" dirty="0">
                <a:latin typeface="Times New Roman" pitchFamily="18" charset="0"/>
                <a:cs typeface="Times New Roman" pitchFamily="18" charset="0"/>
              </a:rPr>
              <a:t>]</a:t>
            </a:r>
          </a:p>
          <a:p>
            <a:r>
              <a:rPr lang="en-US" sz="1600" b="1" dirty="0">
                <a:latin typeface="Times New Roman" pitchFamily="18" charset="0"/>
                <a:ea typeface="ＭＳ Ｐゴシック" charset="-128"/>
                <a:cs typeface="Times New Roman" pitchFamily="18" charset="0"/>
              </a:rPr>
              <a:t>     </a:t>
            </a:r>
            <a:r>
              <a:rPr lang="en-US" sz="1600" b="1" dirty="0">
                <a:latin typeface="Times New Roman" pitchFamily="18" charset="0"/>
                <a:cs typeface="Times New Roman" pitchFamily="18" charset="0"/>
              </a:rPr>
              <a:t>Re :</a:t>
            </a:r>
          </a:p>
          <a:p>
            <a:pPr marL="228600" algn="just">
              <a:spcBef>
                <a:spcPts val="600"/>
              </a:spcBef>
              <a:spcAft>
                <a:spcPts val="600"/>
              </a:spcAft>
            </a:pPr>
            <a:r>
              <a:rPr lang="en-US" sz="1600" b="1" dirty="0">
                <a:latin typeface="Times New Roman" pitchFamily="18" charset="0"/>
                <a:cs typeface="Times New Roman" pitchFamily="18" charset="0"/>
              </a:rPr>
              <a:t>Abstract : </a:t>
            </a:r>
            <a:r>
              <a:rPr lang="en-US" sz="1600" dirty="0">
                <a:latin typeface="Times New Roman" pitchFamily="18" charset="0"/>
                <a:cs typeface="Times New Roman" pitchFamily="18" charset="0"/>
              </a:rPr>
              <a:t>This document </a:t>
            </a:r>
            <a:r>
              <a:rPr lang="en-US" sz="1600" dirty="0" smtClean="0">
                <a:latin typeface="Times New Roman" pitchFamily="18" charset="0"/>
                <a:cs typeface="Times New Roman" pitchFamily="18" charset="0"/>
              </a:rPr>
              <a:t>focuses on the possible driver assistance feature that can be provided using optical camera communication (OCC). </a:t>
            </a:r>
          </a:p>
          <a:p>
            <a:pPr marL="228600" algn="just">
              <a:spcBef>
                <a:spcPts val="600"/>
              </a:spcBef>
              <a:spcAft>
                <a:spcPts val="600"/>
              </a:spcAft>
            </a:pPr>
            <a:r>
              <a:rPr lang="en-US" sz="1600" b="1" dirty="0" smtClean="0">
                <a:latin typeface="Times New Roman" pitchFamily="18" charset="0"/>
                <a:cs typeface="Times New Roman" pitchFamily="18" charset="0"/>
              </a:rPr>
              <a:t>Purpose </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a:t>
            </a:r>
            <a:r>
              <a:rPr lang="en-US" sz="1600" dirty="0" smtClean="0">
                <a:latin typeface="Times New Roman" pitchFamily="18" charset="0"/>
                <a:cs typeface="Times New Roman" pitchFamily="18" charset="0"/>
              </a:rPr>
              <a:t>estimate the road curvature from the rear LED shapes of the forwarding vehicle on the image sensor using OCC.</a:t>
            </a:r>
            <a:endParaRPr lang="en-US" sz="1600" dirty="0">
              <a:latin typeface="Times New Roman" pitchFamily="18" charset="0"/>
              <a:cs typeface="Times New Roman" pitchFamily="18" charset="0"/>
            </a:endParaRPr>
          </a:p>
          <a:p>
            <a:pPr marL="228600" algn="just"/>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a:latin typeface="Times New Roman" pitchFamily="18" charset="0"/>
                <a:cs typeface="Times New Roman" pitchFamily="18" charset="0"/>
              </a:rPr>
              <a:t>Release :</a:t>
            </a:r>
            <a:r>
              <a:rPr lang="en-US" sz="1600" dirty="0">
                <a:latin typeface="Times New Roman" pitchFamily="18" charset="0"/>
                <a:cs typeface="Times New Roman" pitchFamily="18" charset="0"/>
              </a:rPr>
              <a:t> The contributor acknowledges and accepts that this contribution becomes the property of IEEE and may be made publicly available by P802.15.</a:t>
            </a:r>
            <a:r>
              <a:rPr lang="en-US" sz="1600" dirty="0">
                <a:solidFill>
                  <a:schemeClr val="accent1">
                    <a:lumMod val="60000"/>
                    <a:lumOff val="40000"/>
                  </a:schemeClr>
                </a:solidFill>
                <a:latin typeface="Times New Roman" pitchFamily="18" charset="0"/>
                <a:cs typeface="Times New Roman" pitchFamily="18" charset="0"/>
              </a:rPr>
              <a:t>	</a:t>
            </a:r>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457200" y="1295400"/>
            <a:ext cx="8229600" cy="4800601"/>
          </a:xfrm>
        </p:spPr>
        <p:txBody>
          <a:bodyPr>
            <a:normAutofit/>
          </a:bodyPr>
          <a:lstStyle/>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Currently, </a:t>
            </a:r>
            <a:r>
              <a:rPr lang="en-US" sz="2000" dirty="0">
                <a:latin typeface="Times New Roman" pitchFamily="18" charset="0"/>
                <a:cs typeface="Times New Roman" pitchFamily="18" charset="0"/>
              </a:rPr>
              <a:t>light-emitting diodes (LEDs</a:t>
            </a:r>
            <a:r>
              <a:rPr lang="en-US" sz="2000" dirty="0" smtClean="0">
                <a:latin typeface="Times New Roman" pitchFamily="18" charset="0"/>
                <a:cs typeface="Times New Roman" pitchFamily="18" charset="0"/>
              </a:rPr>
              <a:t>) and cameras are commonly used almost everywhere. </a:t>
            </a:r>
          </a:p>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Optical camera communication (OCC) can utilize existing lighting sources as transmitters and cameras as receivers with little modification. </a:t>
            </a:r>
            <a:endParaRPr lang="en-US" sz="20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Camera can track objects as well as decode data from modulated light.</a:t>
            </a: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Hence, OCC is one of the most  promising technologies for vehicular communication.</a:t>
            </a: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OCC based vehicle localization and communication schemes already exist.</a:t>
            </a: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Here, we have focused on the driver-assistance system using OCC.</a:t>
            </a:r>
          </a:p>
          <a:p>
            <a:pPr algn="just">
              <a:lnSpc>
                <a:spcPct val="110000"/>
              </a:lnSpc>
              <a:spcBef>
                <a:spcPts val="600"/>
              </a:spcBef>
              <a:spcAft>
                <a:spcPts val="600"/>
              </a:spcAft>
              <a:buFont typeface="Wingdings" panose="05000000000000000000" pitchFamily="2" charset="2"/>
              <a:buChar char="q"/>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07361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671"/>
            <a:ext cx="8229600" cy="562889"/>
          </a:xfrm>
        </p:spPr>
        <p:txBody>
          <a:bodyPr>
            <a:normAutofit/>
          </a:bodyPr>
          <a:lstStyle/>
          <a:p>
            <a:r>
              <a:rPr lang="en-US" sz="2800" dirty="0">
                <a:latin typeface="Times New Roman" panose="02020603050405020304" pitchFamily="18" charset="0"/>
                <a:cs typeface="Times New Roman" panose="02020603050405020304" pitchFamily="18" charset="0"/>
              </a:rPr>
              <a:t>A general scenario </a:t>
            </a:r>
            <a:r>
              <a:rPr lang="en-US" sz="2800" dirty="0" smtClean="0">
                <a:latin typeface="Times New Roman" panose="02020603050405020304" pitchFamily="18" charset="0"/>
                <a:cs typeface="Times New Roman" panose="02020603050405020304" pitchFamily="18" charset="0"/>
              </a:rPr>
              <a:t>at </a:t>
            </a:r>
            <a:r>
              <a:rPr lang="en-US" sz="2800" dirty="0">
                <a:latin typeface="Times New Roman" panose="02020603050405020304" pitchFamily="18" charset="0"/>
                <a:cs typeface="Times New Roman" panose="02020603050405020304" pitchFamily="18" charset="0"/>
              </a:rPr>
              <a:t>road curvature</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650043797"/>
              </p:ext>
            </p:extLst>
          </p:nvPr>
        </p:nvGraphicFramePr>
        <p:xfrm>
          <a:off x="838200" y="1172489"/>
          <a:ext cx="3117559" cy="4160838"/>
        </p:xfrm>
        <a:graphic>
          <a:graphicData uri="http://schemas.openxmlformats.org/presentationml/2006/ole">
            <mc:AlternateContent xmlns:mc="http://schemas.openxmlformats.org/markup-compatibility/2006">
              <mc:Choice xmlns:v="urn:schemas-microsoft-com:vml" Requires="v">
                <p:oleObj spid="_x0000_s5144" name="Visio" r:id="rId3" imgW="2419350" imgH="3228931" progId="Visio.Drawing.15">
                  <p:embed/>
                </p:oleObj>
              </mc:Choice>
              <mc:Fallback>
                <p:oleObj name="Visio" r:id="rId3" imgW="2419350" imgH="3228931" progId="Visio.Drawing.15">
                  <p:embed/>
                  <p:pic>
                    <p:nvPicPr>
                      <p:cNvPr id="4" name="Object 3"/>
                      <p:cNvPicPr/>
                      <p:nvPr/>
                    </p:nvPicPr>
                    <p:blipFill>
                      <a:blip r:embed="rId4"/>
                      <a:stretch>
                        <a:fillRect/>
                      </a:stretch>
                    </p:blipFill>
                    <p:spPr>
                      <a:xfrm>
                        <a:off x="838200" y="1172489"/>
                        <a:ext cx="3117559" cy="4160838"/>
                      </a:xfrm>
                      <a:prstGeom prst="rect">
                        <a:avLst/>
                      </a:prstGeom>
                    </p:spPr>
                  </p:pic>
                </p:oleObj>
              </mc:Fallback>
            </mc:AlternateContent>
          </a:graphicData>
        </a:graphic>
      </p:graphicFrame>
      <p:sp>
        <p:nvSpPr>
          <p:cNvPr id="5" name="TextBox 4"/>
          <p:cNvSpPr txBox="1"/>
          <p:nvPr/>
        </p:nvSpPr>
        <p:spPr>
          <a:xfrm>
            <a:off x="4343400" y="1706331"/>
            <a:ext cx="3719146" cy="3093154"/>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Ø"/>
            </a:pPr>
            <a:r>
              <a:rPr lang="en-US" dirty="0">
                <a:latin typeface="Times New Roman" pitchFamily="18" charset="0"/>
                <a:cs typeface="Times New Roman" pitchFamily="18" charset="0"/>
              </a:rPr>
              <a:t>The risk of accident is high at the bending of the road.</a:t>
            </a:r>
          </a:p>
          <a:p>
            <a:pPr marL="285750" indent="-285750" algn="just">
              <a:spcAft>
                <a:spcPts val="600"/>
              </a:spcAft>
              <a:buFont typeface="Wingdings" panose="05000000000000000000" pitchFamily="2" charset="2"/>
              <a:buChar char="Ø"/>
            </a:pPr>
            <a:r>
              <a:rPr lang="en-US" dirty="0">
                <a:latin typeface="Times New Roman" pitchFamily="18" charset="0"/>
                <a:cs typeface="Times New Roman" pitchFamily="18" charset="0"/>
              </a:rPr>
              <a:t>The higher the bending, the greater is the risk.</a:t>
            </a:r>
          </a:p>
          <a:p>
            <a:pPr marL="285750" indent="-285750" algn="just">
              <a:spcAft>
                <a:spcPts val="600"/>
              </a:spcAft>
              <a:buFont typeface="Wingdings" panose="05000000000000000000" pitchFamily="2" charset="2"/>
              <a:buChar char="Ø"/>
            </a:pPr>
            <a:r>
              <a:rPr lang="en-US" dirty="0">
                <a:latin typeface="Times New Roman" pitchFamily="18" charset="0"/>
                <a:cs typeface="Times New Roman" pitchFamily="18" charset="0"/>
              </a:rPr>
              <a:t>The shape of the two LEDs of the front car differs in the image sensor at the road bend.</a:t>
            </a:r>
          </a:p>
          <a:p>
            <a:pPr marL="285750" indent="-285750" algn="just">
              <a:spcAft>
                <a:spcPts val="600"/>
              </a:spcAft>
              <a:buFont typeface="Wingdings" panose="05000000000000000000" pitchFamily="2" charset="2"/>
              <a:buChar char="Ø"/>
            </a:pPr>
            <a:r>
              <a:rPr lang="en-US" dirty="0">
                <a:latin typeface="Times New Roman" pitchFamily="18" charset="0"/>
                <a:cs typeface="Times New Roman" pitchFamily="18" charset="0"/>
              </a:rPr>
              <a:t>The bending angle of the road can be calculated from the shapes of LEDs of front vehicle.</a:t>
            </a:r>
          </a:p>
        </p:txBody>
      </p:sp>
      <p:sp>
        <p:nvSpPr>
          <p:cNvPr id="7" name="TextBox 6"/>
          <p:cNvSpPr txBox="1"/>
          <p:nvPr/>
        </p:nvSpPr>
        <p:spPr>
          <a:xfrm>
            <a:off x="838200" y="5486400"/>
            <a:ext cx="7696200" cy="369332"/>
          </a:xfrm>
          <a:prstGeom prst="rect">
            <a:avLst/>
          </a:prstGeom>
          <a:noFill/>
        </p:spPr>
        <p:txBody>
          <a:bodyPr wrap="square" rtlCol="0">
            <a:spAutoFit/>
          </a:bodyPr>
          <a:lstStyle/>
          <a:p>
            <a:r>
              <a:rPr lang="en-US" dirty="0">
                <a:latin typeface="Times New Roman" pitchFamily="18" charset="0"/>
                <a:cs typeface="Times New Roman" pitchFamily="18" charset="0"/>
              </a:rPr>
              <a:t>Figure 1</a:t>
            </a:r>
            <a:r>
              <a:rPr lang="en-US" dirty="0" smtClean="0">
                <a:latin typeface="Times New Roman" pitchFamily="18" charset="0"/>
                <a:cs typeface="Times New Roman" pitchFamily="18" charset="0"/>
              </a:rPr>
              <a:t>. Estimation of road curvature and direction in OCC integrated vehicle.</a:t>
            </a:r>
            <a:endParaRPr lang="en-US" dirty="0"/>
          </a:p>
        </p:txBody>
      </p:sp>
    </p:spTree>
    <p:extLst>
      <p:ext uri="{BB962C8B-B14F-4D97-AF65-F5344CB8AC3E}">
        <p14:creationId xmlns:p14="http://schemas.microsoft.com/office/powerpoint/2010/main" val="2801095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vert="horz" lIns="91440" tIns="45720" rIns="91440" bIns="45720" rtlCol="0" anchor="ctr">
            <a:normAutofit/>
          </a:bodyPr>
          <a:lstStyle/>
          <a:p>
            <a:r>
              <a:rPr lang="en-US" sz="2800" dirty="0" smtClean="0">
                <a:latin typeface="Times New Roman" panose="02020603050405020304" pitchFamily="18" charset="0"/>
                <a:cs typeface="Times New Roman" panose="02020603050405020304" pitchFamily="18" charset="0"/>
              </a:rPr>
              <a:t>Variation of rear LED shapes with direction</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71600"/>
            <a:ext cx="8229600" cy="4876800"/>
          </a:xfrm>
        </p:spPr>
        <p:txBody>
          <a:bodyPr vert="horz" lIns="91440" tIns="45720" rIns="91440" bIns="45720" rtlCol="0">
            <a:normAutofit/>
          </a:bodyPr>
          <a:lstStyle/>
          <a:p>
            <a:pPr algn="just">
              <a:lnSpc>
                <a:spcPct val="110000"/>
              </a:lnSpc>
              <a:spcBef>
                <a:spcPts val="600"/>
              </a:spcBef>
              <a:spcAft>
                <a:spcPts val="600"/>
              </a:spcAft>
              <a:buFont typeface="Wingdings" panose="05000000000000000000" pitchFamily="2" charset="2"/>
              <a:buChar char="q"/>
            </a:pPr>
            <a:endParaRPr lang="en-US" sz="18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1800" dirty="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18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1800" dirty="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18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1800" dirty="0" smtClean="0">
              <a:latin typeface="Times New Roman" pitchFamily="18" charset="0"/>
              <a:cs typeface="Times New Roman" pitchFamily="18" charset="0"/>
            </a:endParaRPr>
          </a:p>
        </p:txBody>
      </p:sp>
      <p:sp>
        <p:nvSpPr>
          <p:cNvPr id="6" name="TextBox 5"/>
          <p:cNvSpPr txBox="1"/>
          <p:nvPr/>
        </p:nvSpPr>
        <p:spPr>
          <a:xfrm>
            <a:off x="457200" y="3745832"/>
            <a:ext cx="8229600" cy="584775"/>
          </a:xfrm>
          <a:prstGeom prst="rect">
            <a:avLst/>
          </a:prstGeom>
          <a:noFill/>
        </p:spPr>
        <p:txBody>
          <a:bodyPr wrap="square" rtlCol="0">
            <a:spAutoFit/>
          </a:bodyPr>
          <a:lstStyle/>
          <a:p>
            <a:pPr fontAlgn="base" latinLnBrk="1"/>
            <a:r>
              <a:rPr lang="en-US" sz="1600" dirty="0">
                <a:latin typeface="Times New Roman" pitchFamily="18" charset="0"/>
                <a:cs typeface="Times New Roman" pitchFamily="18" charset="0"/>
              </a:rPr>
              <a:t>Figure </a:t>
            </a:r>
            <a:r>
              <a:rPr lang="en-US" sz="1600" dirty="0" smtClean="0">
                <a:latin typeface="Times New Roman" pitchFamily="18" charset="0"/>
                <a:cs typeface="Times New Roman" pitchFamily="18" charset="0"/>
              </a:rPr>
              <a:t>2. </a:t>
            </a:r>
            <a:r>
              <a:rPr lang="en-AU" sz="1600" dirty="0" smtClean="0">
                <a:latin typeface="Times New Roman" pitchFamily="18" charset="0"/>
                <a:cs typeface="Times New Roman" pitchFamily="18" charset="0"/>
              </a:rPr>
              <a:t>Change </a:t>
            </a:r>
            <a:r>
              <a:rPr lang="en-AU" sz="1600" dirty="0">
                <a:latin typeface="Times New Roman" pitchFamily="18" charset="0"/>
                <a:cs typeface="Times New Roman" pitchFamily="18" charset="0"/>
              </a:rPr>
              <a:t>of rear LED shapes when the forwarding vehicle a) moves straight, b) turns left, and c) turns right.</a:t>
            </a:r>
            <a:endParaRPr lang="en-US" sz="1600"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247572" y="2209800"/>
            <a:ext cx="8648856" cy="1185141"/>
          </a:xfrm>
          <a:prstGeom prst="rect">
            <a:avLst/>
          </a:prstGeom>
        </p:spPr>
      </p:pic>
    </p:spTree>
    <p:extLst>
      <p:ext uri="{BB962C8B-B14F-4D97-AF65-F5344CB8AC3E}">
        <p14:creationId xmlns:p14="http://schemas.microsoft.com/office/powerpoint/2010/main" val="3060483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a:bodyPr>
          <a:lstStyle/>
          <a:p>
            <a:r>
              <a:rPr lang="en-US" sz="2800" dirty="0" smtClean="0">
                <a:latin typeface="Times New Roman" panose="02020603050405020304" pitchFamily="18" charset="0"/>
                <a:cs typeface="Times New Roman" panose="02020603050405020304" pitchFamily="18" charset="0"/>
              </a:rPr>
              <a:t>Implementation result</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17639"/>
            <a:ext cx="8229600" cy="4144962"/>
          </a:xfrm>
        </p:spPr>
        <p:txBody>
          <a:bodyPr/>
          <a:lstStyle/>
          <a:p>
            <a:pPr marL="0" indent="0">
              <a:buNone/>
            </a:pPr>
            <a:endParaRPr lang="en-US" dirty="0"/>
          </a:p>
          <a:p>
            <a:endParaRPr lang="en-US" dirty="0" smtClean="0"/>
          </a:p>
          <a:p>
            <a:endParaRPr lang="en-US" dirty="0"/>
          </a:p>
          <a:p>
            <a:pPr marL="0" indent="0">
              <a:buNone/>
            </a:pPr>
            <a:endParaRPr lang="en-US" sz="1300" dirty="0" smtClean="0">
              <a:latin typeface="Times New Roman" pitchFamily="18" charset="0"/>
              <a:cs typeface="Times New Roman" pitchFamily="18" charset="0"/>
            </a:endParaRPr>
          </a:p>
          <a:p>
            <a:pPr marL="0" indent="0" algn="just">
              <a:buNone/>
            </a:pPr>
            <a:endParaRPr lang="en-US" sz="1300" dirty="0" smtClean="0">
              <a:latin typeface="Times New Roman" pitchFamily="18" charset="0"/>
              <a:cs typeface="Times New Roman" pitchFamily="18" charset="0"/>
            </a:endParaRPr>
          </a:p>
          <a:p>
            <a:pPr marL="0" indent="0" algn="just">
              <a:buNone/>
            </a:pPr>
            <a:endParaRPr lang="en-US" sz="1300" dirty="0">
              <a:latin typeface="Times New Roman" pitchFamily="18" charset="0"/>
              <a:cs typeface="Times New Roman" pitchFamily="18" charset="0"/>
            </a:endParaRPr>
          </a:p>
          <a:p>
            <a:pPr marL="0" indent="0" algn="just">
              <a:buNone/>
            </a:pPr>
            <a:endParaRPr lang="en-US" sz="1300" dirty="0" smtClean="0">
              <a:latin typeface="Times New Roman" pitchFamily="18" charset="0"/>
              <a:cs typeface="Times New Roman" pitchFamily="18" charset="0"/>
            </a:endParaRPr>
          </a:p>
          <a:p>
            <a:pPr marL="0" indent="0" algn="just">
              <a:buNone/>
            </a:pPr>
            <a:endParaRPr lang="en-US" sz="1600" dirty="0" smtClean="0">
              <a:latin typeface="Times New Roman" pitchFamily="18" charset="0"/>
              <a:cs typeface="Times New Roman" pitchFamily="18" charset="0"/>
            </a:endParaRPr>
          </a:p>
          <a:p>
            <a:pPr marL="0" indent="0" algn="just">
              <a:buNone/>
            </a:pPr>
            <a:endParaRPr lang="en-US" sz="1600" dirty="0">
              <a:latin typeface="Times New Roman" pitchFamily="18" charset="0"/>
              <a:cs typeface="Times New Roman" pitchFamily="18" charset="0"/>
            </a:endParaRPr>
          </a:p>
          <a:p>
            <a:pPr marL="0" indent="0" algn="just">
              <a:buNone/>
            </a:pPr>
            <a:r>
              <a:rPr lang="en-US" sz="1600" dirty="0" smtClean="0">
                <a:latin typeface="Times New Roman" pitchFamily="18" charset="0"/>
                <a:cs typeface="Times New Roman" pitchFamily="18" charset="0"/>
              </a:rPr>
              <a:t>Figure </a:t>
            </a:r>
            <a:r>
              <a:rPr lang="en-US" sz="1600" dirty="0">
                <a:latin typeface="Times New Roman" pitchFamily="18" charset="0"/>
                <a:cs typeface="Times New Roman" pitchFamily="18" charset="0"/>
              </a:rPr>
              <a:t>3</a:t>
            </a:r>
            <a:r>
              <a:rPr lang="en-US" sz="1600" dirty="0" smtClean="0">
                <a:latin typeface="Times New Roman" pitchFamily="18" charset="0"/>
                <a:cs typeface="Times New Roman" pitchFamily="18" charset="0"/>
              </a:rPr>
              <a:t>. The </a:t>
            </a:r>
            <a:r>
              <a:rPr lang="en-US" sz="1600" dirty="0">
                <a:latin typeface="Times New Roman" pitchFamily="18" charset="0"/>
                <a:cs typeface="Times New Roman" pitchFamily="18" charset="0"/>
              </a:rPr>
              <a:t>rear LED shapes of the forwarding vehicle with respect to the following vehicle when it enters into a road a) that is curving in the left direction, b) that goes straight, c) curving in the left direction.</a:t>
            </a:r>
          </a:p>
        </p:txBody>
      </p:sp>
      <p:pic>
        <p:nvPicPr>
          <p:cNvPr id="4" name="Picture 3"/>
          <p:cNvPicPr>
            <a:picLocks noChangeAspect="1"/>
          </p:cNvPicPr>
          <p:nvPr/>
        </p:nvPicPr>
        <p:blipFill>
          <a:blip r:embed="rId2"/>
          <a:stretch>
            <a:fillRect/>
          </a:stretch>
        </p:blipFill>
        <p:spPr>
          <a:xfrm>
            <a:off x="750547" y="2057400"/>
            <a:ext cx="7642905" cy="2449846"/>
          </a:xfrm>
          <a:prstGeom prst="rect">
            <a:avLst/>
          </a:prstGeom>
        </p:spPr>
      </p:pic>
    </p:spTree>
    <p:extLst>
      <p:ext uri="{BB962C8B-B14F-4D97-AF65-F5344CB8AC3E}">
        <p14:creationId xmlns:p14="http://schemas.microsoft.com/office/powerpoint/2010/main" val="3978148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3501"/>
            <a:ext cx="8229600" cy="675857"/>
          </a:xfrm>
        </p:spPr>
        <p:txBody>
          <a:bodyPr vert="horz" lIns="91440" tIns="45720" rIns="91440" bIns="45720" rtlCol="0" anchor="ctr">
            <a:normAutofit/>
          </a:bodyPr>
          <a:lstStyle/>
          <a:p>
            <a:r>
              <a:rPr lang="en-US" sz="2800" dirty="0" smtClean="0">
                <a:latin typeface="Times New Roman" panose="02020603050405020304" pitchFamily="18" charset="0"/>
                <a:cs typeface="Times New Roman" panose="02020603050405020304" pitchFamily="18" charset="0"/>
              </a:rPr>
              <a:t>Conclusions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8229600" cy="3962400"/>
          </a:xfrm>
        </p:spPr>
        <p:txBody>
          <a:bodyPr vert="horz" lIns="91440" tIns="45720" rIns="91440" bIns="45720" rtlCol="0">
            <a:normAutofit/>
          </a:bodyPr>
          <a:lstStyle/>
          <a:p>
            <a:pPr algn="just">
              <a:lnSpc>
                <a:spcPct val="130000"/>
              </a:lnSpc>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OCC can be used not only for </a:t>
            </a:r>
            <a:r>
              <a:rPr lang="en-US" sz="2000" dirty="0">
                <a:latin typeface="Times New Roman" panose="02020603050405020304" pitchFamily="18" charset="0"/>
                <a:cs typeface="Times New Roman" panose="02020603050405020304" pitchFamily="18" charset="0"/>
              </a:rPr>
              <a:t>vehicle </a:t>
            </a:r>
            <a:r>
              <a:rPr lang="en-US" sz="2000" dirty="0" smtClean="0">
                <a:latin typeface="Times New Roman" panose="02020603050405020304" pitchFamily="18" charset="0"/>
                <a:cs typeface="Times New Roman" panose="02020603050405020304" pitchFamily="18" charset="0"/>
              </a:rPr>
              <a:t>localization and communication, but also for providing driver assistance information.</a:t>
            </a:r>
          </a:p>
          <a:p>
            <a:pPr algn="just">
              <a:lnSpc>
                <a:spcPct val="130000"/>
              </a:lnSpc>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As different vehicles have different sizes and different LED light design, road curvature can be estimated from the taillights of </a:t>
            </a:r>
            <a:r>
              <a:rPr lang="en-US" sz="2000" dirty="0">
                <a:latin typeface="Times New Roman" panose="02020603050405020304" pitchFamily="18" charset="0"/>
                <a:cs typeface="Times New Roman" panose="02020603050405020304" pitchFamily="18" charset="0"/>
              </a:rPr>
              <a:t>any vehicles by obtaining the actual distance between the back LEDs using </a:t>
            </a:r>
            <a:r>
              <a:rPr lang="en-US" sz="2000" dirty="0" smtClean="0">
                <a:latin typeface="Times New Roman" panose="02020603050405020304" pitchFamily="18" charset="0"/>
                <a:cs typeface="Times New Roman" panose="02020603050405020304" pitchFamily="18" charset="0"/>
              </a:rPr>
              <a:t>OCC.</a:t>
            </a:r>
          </a:p>
          <a:p>
            <a:pPr algn="just">
              <a:lnSpc>
                <a:spcPct val="13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road curvature can be estimation play a significant role to reduce the number of accidents. </a:t>
            </a:r>
          </a:p>
          <a:p>
            <a:pPr algn="just">
              <a:lnSpc>
                <a:spcPct val="130000"/>
              </a:lnSpc>
              <a:buFont typeface="Wingdings" panose="05000000000000000000" pitchFamily="2" charset="2"/>
              <a:buChar char="q"/>
            </a:pP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56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12500</TotalTime>
  <Words>372</Words>
  <Application>Microsoft Office PowerPoint</Application>
  <PresentationFormat>On-screen Show (4:3)</PresentationFormat>
  <Paragraphs>52</Paragraphs>
  <Slides>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4" baseType="lpstr">
      <vt:lpstr>맑은 고딕</vt:lpstr>
      <vt:lpstr>ＭＳ Ｐゴシック</vt:lpstr>
      <vt:lpstr>Arial</vt:lpstr>
      <vt:lpstr>Calibri</vt:lpstr>
      <vt:lpstr>Times New Roman</vt:lpstr>
      <vt:lpstr>Wingdings</vt:lpstr>
      <vt:lpstr>Office Theme</vt:lpstr>
      <vt:lpstr>Visio</vt:lpstr>
      <vt:lpstr>PowerPoint Presentation</vt:lpstr>
      <vt:lpstr>Introduction</vt:lpstr>
      <vt:lpstr>A general scenario at road curvature</vt:lpstr>
      <vt:lpstr>Variation of rear LED shapes with direction</vt:lpstr>
      <vt:lpstr>Implementation result</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Israt Jahan</cp:lastModifiedBy>
  <cp:revision>395</cp:revision>
  <cp:lastPrinted>2017-05-07T15:48:38Z</cp:lastPrinted>
  <dcterms:created xsi:type="dcterms:W3CDTF">2010-05-15T17:50:32Z</dcterms:created>
  <dcterms:modified xsi:type="dcterms:W3CDTF">2021-03-16T09:47:00Z</dcterms:modified>
</cp:coreProperties>
</file>