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11" r:id="rId3"/>
    <p:sldId id="312" r:id="rId4"/>
    <p:sldId id="309" r:id="rId5"/>
    <p:sldId id="31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isal Ahmed" initials="FA" lastIdx="1" clrIdx="0">
    <p:extLst>
      <p:ext uri="{19B8F6BF-5375-455C-9EA6-DF929625EA0E}">
        <p15:presenceInfo xmlns:p15="http://schemas.microsoft.com/office/powerpoint/2012/main" userId="63455c464a9f9d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3" autoAdjust="0"/>
    <p:restoredTop sz="96404" autoAdjust="0"/>
  </p:normalViewPr>
  <p:slideViewPr>
    <p:cSldViewPr>
      <p:cViewPr varScale="1">
        <p:scale>
          <a:sx n="111" d="100"/>
          <a:sy n="111" d="100"/>
        </p:scale>
        <p:origin x="196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3324" y="-7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2020</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3/16/2021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2020</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3/16/2021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smtClean="0"/>
              <a:t>March 2020</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781800" y="6349377"/>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69332"/>
          </a:xfrm>
          <a:prstGeom prst="rect">
            <a:avLst/>
          </a:prstGeom>
          <a:noFill/>
        </p:spPr>
        <p:txBody>
          <a:bodyPr wrap="square" rtlCol="0">
            <a:spAutoFit/>
          </a:bodyPr>
          <a:lstStyle/>
          <a:p>
            <a:pPr algn="r"/>
            <a:r>
              <a:rPr lang="en-US" sz="1800" b="0" i="0" kern="1200" dirty="0" smtClean="0">
                <a:solidFill>
                  <a:schemeClr val="tx1"/>
                </a:solidFill>
                <a:effectLst/>
                <a:latin typeface="+mn-lt"/>
                <a:ea typeface="+mn-ea"/>
                <a:cs typeface="+mn-cs"/>
              </a:rPr>
              <a:t>DCN </a:t>
            </a:r>
            <a:r>
              <a:rPr lang="en-US" sz="1800" b="1" i="0" kern="1200" dirty="0" smtClean="0">
                <a:solidFill>
                  <a:schemeClr val="tx1"/>
                </a:solidFill>
                <a:effectLst/>
                <a:latin typeface="+mn-lt"/>
                <a:ea typeface="+mn-ea"/>
                <a:cs typeface="+mn-cs"/>
              </a:rPr>
              <a:t>15-21-0182-00-007a</a:t>
            </a:r>
            <a:r>
              <a:rPr lang="en-US" sz="1800" b="0" i="0" kern="1200" dirty="0" smtClean="0">
                <a:solidFill>
                  <a:schemeClr val="tx1"/>
                </a:solidFill>
                <a:effectLst/>
                <a:latin typeface="+mn-lt"/>
                <a:ea typeface="+mn-ea"/>
                <a:cs typeface="+mn-cs"/>
              </a:rPr>
              <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March 2021</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69332"/>
          </a:xfrm>
          <a:prstGeom prst="rect">
            <a:avLst/>
          </a:prstGeom>
          <a:noFill/>
        </p:spPr>
        <p:txBody>
          <a:bodyPr wrap="square" rtlCol="0">
            <a:spAutoFit/>
          </a:bodyPr>
          <a:lstStyle/>
          <a:p>
            <a:pPr algn="r"/>
            <a:r>
              <a:rPr lang="en-US" sz="1800" b="0" i="0" kern="1200" dirty="0" smtClean="0">
                <a:solidFill>
                  <a:schemeClr val="tx1"/>
                </a:solidFill>
                <a:effectLst/>
                <a:latin typeface="+mn-lt"/>
                <a:ea typeface="+mn-ea"/>
                <a:cs typeface="+mn-cs"/>
              </a:rPr>
              <a:t>DCN </a:t>
            </a:r>
            <a:r>
              <a:rPr lang="en-US" sz="1800" b="1" i="0" kern="1200" dirty="0" smtClean="0">
                <a:solidFill>
                  <a:schemeClr val="tx1"/>
                </a:solidFill>
                <a:effectLst/>
                <a:latin typeface="+mn-lt"/>
                <a:ea typeface="+mn-ea"/>
                <a:cs typeface="+mn-cs"/>
              </a:rPr>
              <a:t>15-21-0182-00-007a</a:t>
            </a:r>
            <a:r>
              <a:rPr lang="en-US" sz="1800" b="0" i="0" kern="1200" dirty="0" smtClean="0">
                <a:solidFill>
                  <a:schemeClr val="tx1"/>
                </a:solidFill>
                <a:effectLst/>
                <a:latin typeface="+mn-lt"/>
                <a:ea typeface="+mn-ea"/>
                <a:cs typeface="+mn-cs"/>
              </a:rPr>
              <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763000" cy="560153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 : </a:t>
            </a:r>
            <a:r>
              <a:rPr lang="en-US" sz="1600" b="1" dirty="0" smtClean="0">
                <a:latin typeface="Times New Roman" pitchFamily="18" charset="0"/>
                <a:cs typeface="Times New Roman" pitchFamily="18" charset="0"/>
              </a:rPr>
              <a:t>Data Collection from LED Matrix in Different Rotation of LED in Optical Camera Communication</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 </a:t>
            </a:r>
            <a:r>
              <a:rPr lang="en-US" sz="1600" dirty="0" smtClean="0">
                <a:latin typeface="Times New Roman" pitchFamily="18" charset="0"/>
                <a:cs typeface="Times New Roman" pitchFamily="18" charset="0"/>
              </a:rPr>
              <a:t>[March, 2021]</a:t>
            </a:r>
            <a:endParaRPr lang="en-US" sz="1600" dirty="0">
              <a:latin typeface="Times New Roman" pitchFamily="18" charset="0"/>
              <a:cs typeface="Times New Roman" pitchFamily="18" charset="0"/>
            </a:endParaRPr>
          </a:p>
          <a:p>
            <a:pPr marL="228600" algn="just"/>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sz="1600" dirty="0" err="1" smtClean="0">
                <a:latin typeface="Times New Roman" pitchFamily="18" charset="0"/>
                <a:cs typeface="Times New Roman" pitchFamily="18" charset="0"/>
              </a:rPr>
              <a:t>Md</a:t>
            </a:r>
            <a:r>
              <a:rPr lang="en-US" sz="1600" dirty="0" smtClean="0">
                <a:latin typeface="Times New Roman" pitchFamily="18" charset="0"/>
                <a:cs typeface="Times New Roman" pitchFamily="18" charset="0"/>
              </a:rPr>
              <a:t> Faisal Ahmed, </a:t>
            </a:r>
            <a:r>
              <a:rPr lang="en-US" sz="1600" dirty="0" err="1" smtClean="0">
                <a:latin typeface="Times New Roman" pitchFamily="18" charset="0"/>
                <a:cs typeface="Times New Roman" pitchFamily="18" charset="0"/>
              </a:rPr>
              <a:t>Moh</a:t>
            </a:r>
            <a:r>
              <a:rPr lang="en-US" sz="1600" dirty="0">
                <a:latin typeface="Times New Roman" pitchFamily="18" charset="0"/>
                <a:cs typeface="Times New Roman" pitchFamily="18" charset="0"/>
              </a:rPr>
              <a:t>. Khalid </a:t>
            </a:r>
            <a:r>
              <a:rPr lang="en-US" sz="1600" dirty="0" smtClean="0">
                <a:latin typeface="Times New Roman" pitchFamily="18" charset="0"/>
                <a:cs typeface="Times New Roman" pitchFamily="18" charset="0"/>
              </a:rPr>
              <a:t>Hasan</a:t>
            </a:r>
            <a:r>
              <a:rPr lang="en-US" sz="1600" dirty="0">
                <a:latin typeface="Times New Roman" pitchFamily="18" charset="0"/>
                <a:cs typeface="Times New Roman" pitchFamily="18" charset="0"/>
              </a:rPr>
              <a:t>, Md. </a:t>
            </a:r>
            <a:r>
              <a:rPr lang="en-US" sz="1600" dirty="0" err="1" smtClean="0">
                <a:latin typeface="Times New Roman" pitchFamily="18" charset="0"/>
                <a:cs typeface="Times New Roman" pitchFamily="18" charset="0"/>
              </a:rPr>
              <a:t>Shahjalal</a:t>
            </a:r>
            <a:r>
              <a:rPr lang="en-US" sz="1600" dirty="0" smtClean="0">
                <a:latin typeface="Times New Roman" pitchFamily="18" charset="0"/>
                <a:cs typeface="Times New Roman" pitchFamily="18" charset="0"/>
              </a:rPr>
              <a:t>, and </a:t>
            </a:r>
            <a:r>
              <a:rPr lang="en-US" sz="1600" dirty="0" err="1">
                <a:latin typeface="Times New Roman" pitchFamily="18" charset="0"/>
                <a:cs typeface="Times New Roman" pitchFamily="18" charset="0"/>
              </a:rPr>
              <a:t>Yeong</a:t>
            </a:r>
            <a:r>
              <a:rPr lang="en-US" sz="1600" dirty="0">
                <a:latin typeface="Times New Roman" pitchFamily="18" charset="0"/>
                <a:cs typeface="Times New Roman" pitchFamily="18" charset="0"/>
              </a:rPr>
              <a:t> Min Jang</a:t>
            </a:r>
          </a:p>
          <a:p>
            <a:pPr marL="228600" algn="just"/>
            <a:r>
              <a:rPr lang="en-US" sz="1600" b="1" dirty="0">
                <a:latin typeface="Times New Roman" pitchFamily="18" charset="0"/>
                <a:cs typeface="Times New Roman" pitchFamily="18" charset="0"/>
              </a:rPr>
              <a:t>Company :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 [Seoul,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a:t>
            </a:r>
            <a:r>
              <a:rPr lang="en-US" altLang="ja-JP" sz="1600" dirty="0">
                <a:latin typeface="Times New Roman" pitchFamily="18" charset="0"/>
                <a:cs typeface="Times New Roman" pitchFamily="18" charset="0"/>
              </a:rPr>
              <a:t> : [+82-2-910-5068],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 </a:t>
            </a:r>
            <a:r>
              <a:rPr lang="en-US" sz="1600" dirty="0" smtClean="0">
                <a:latin typeface="Times New Roman" pitchFamily="18" charset="0"/>
                <a:cs typeface="Times New Roman" pitchFamily="18" charset="0"/>
              </a:rPr>
              <a:t>discusses about the orientation of LED matrix during data collection from the patient’s body.</a:t>
            </a:r>
            <a:endParaRPr lang="en-US"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Purpose : </a:t>
            </a:r>
            <a:r>
              <a:rPr lang="en-US" sz="1600" dirty="0" smtClean="0">
                <a:latin typeface="Times New Roman" pitchFamily="18" charset="0"/>
                <a:cs typeface="Times New Roman" pitchFamily="18" charset="0"/>
              </a:rPr>
              <a:t>To collect data from the patient’s body at any rotation without hampering the communication.</a:t>
            </a:r>
            <a:endParaRPr lang="en-US" sz="1600"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a:t>
            </a:r>
            <a:r>
              <a:rPr lang="en-US" sz="1600" dirty="0">
                <a:solidFill>
                  <a:schemeClr val="accent1">
                    <a:lumMod val="60000"/>
                    <a:lumOff val="40000"/>
                  </a:schemeClr>
                </a:solidFill>
                <a:latin typeface="Times New Roman" pitchFamily="18" charset="0"/>
                <a:cs typeface="Times New Roman" pitchFamily="18" charset="0"/>
              </a:rPr>
              <a:t>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7362"/>
            <a:ext cx="8229600" cy="884238"/>
          </a:xfrm>
        </p:spPr>
        <p:txBody>
          <a:bodyPr>
            <a:normAutofit/>
          </a:bodyPr>
          <a:lstStyle/>
          <a:p>
            <a:r>
              <a:rPr lang="en-US" sz="36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295400"/>
            <a:ext cx="8229600" cy="4800601"/>
          </a:xfrm>
        </p:spPr>
        <p:txBody>
          <a:bodyPr>
            <a:normAutofit/>
          </a:bodyPr>
          <a:lstStyle/>
          <a:p>
            <a:pPr marL="285750" indent="-285750" algn="just">
              <a:lnSpc>
                <a:spcPct val="15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The retrieval of the received signal significantly depends on the orientation of the transmitter. </a:t>
            </a:r>
            <a:endParaRPr lang="en-US" sz="2000"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will not be sophisticated to maintain a fixed position of the patch as the placement of the hand may be altered on the basis of the patients’ requirements. </a:t>
            </a:r>
            <a:endParaRPr lang="en-US" sz="2000"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However</a:t>
            </a:r>
            <a:r>
              <a:rPr lang="en-US" sz="2000" dirty="0">
                <a:latin typeface="Times New Roman" panose="02020603050405020304" pitchFamily="18" charset="0"/>
                <a:cs typeface="Times New Roman" panose="02020603050405020304" pitchFamily="18" charset="0"/>
              </a:rPr>
              <a:t>, different orientations of the LED array will generate substantial errors in the data. </a:t>
            </a:r>
            <a:endParaRPr lang="en-US" sz="2000"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By </a:t>
            </a:r>
            <a:r>
              <a:rPr lang="en-US" sz="2000" dirty="0">
                <a:latin typeface="Times New Roman" panose="02020603050405020304" pitchFamily="18" charset="0"/>
                <a:cs typeface="Times New Roman" panose="02020603050405020304" pitchFamily="18" charset="0"/>
              </a:rPr>
              <a:t>measuring the amount of inflection of the LED array, we have avoided the challenge.</a:t>
            </a: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087" y="533400"/>
            <a:ext cx="7848600" cy="990600"/>
          </a:xfrm>
        </p:spPr>
        <p:txBody>
          <a:bodyPr vert="horz" lIns="91440" tIns="45720" rIns="91440" bIns="45720" rtlCol="0" anchor="ctr">
            <a:noAutofit/>
          </a:bodyPr>
          <a:lstStyle/>
          <a:p>
            <a:r>
              <a:rPr lang="en-US" sz="3600" dirty="0"/>
              <a:t>The </a:t>
            </a:r>
            <a:r>
              <a:rPr lang="en-US" sz="3600" dirty="0" smtClean="0"/>
              <a:t>orientation procedure and data collection</a:t>
            </a:r>
            <a:endParaRPr lang="en-US" sz="3600" dirty="0">
              <a:latin typeface="Times New Roman" panose="02020603050405020304" pitchFamily="18" charset="0"/>
              <a:cs typeface="Times New Roman" panose="02020603050405020304" pitchFamily="18" charset="0"/>
            </a:endParaRPr>
          </a:p>
        </p:txBody>
      </p:sp>
      <p:sp>
        <p:nvSpPr>
          <p:cNvPr id="7" name="Rectangle 6"/>
          <p:cNvSpPr/>
          <p:nvPr/>
        </p:nvSpPr>
        <p:spPr>
          <a:xfrm>
            <a:off x="381000" y="1600200"/>
            <a:ext cx="4038600" cy="4653646"/>
          </a:xfrm>
          <a:prstGeom prst="rect">
            <a:avLst/>
          </a:prstGeom>
        </p:spPr>
        <p:txBody>
          <a:bodyPr wrap="square">
            <a:spAutoFit/>
          </a:bodyPr>
          <a:lstStyle/>
          <a:p>
            <a:pPr marL="285750" indent="-285750" algn="just">
              <a:lnSpc>
                <a:spcPct val="15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Figure 1</a:t>
            </a:r>
            <a:r>
              <a:rPr lang="en-US" sz="2000" dirty="0">
                <a:latin typeface="Times New Roman" panose="02020603050405020304" pitchFamily="18" charset="0"/>
                <a:cs typeface="Times New Roman" panose="02020603050405020304" pitchFamily="18" charset="0"/>
              </a:rPr>
              <a:t> shows different orientations of the LED array compared with the original image</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Here, three LEDs are reserved in the OFF position to indicate the starting and ending points of each IR, BPM, and SpO</a:t>
            </a:r>
            <a:r>
              <a:rPr lang="en-US" sz="2000" baseline="-25000"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data. The three positions will be unchanged in the LED matrix, disregarding any inflection. </a:t>
            </a:r>
          </a:p>
        </p:txBody>
      </p:sp>
      <p:pic>
        <p:nvPicPr>
          <p:cNvPr id="6" name="Picture 5"/>
          <p:cNvPicPr>
            <a:picLocks noChangeAspect="1"/>
          </p:cNvPicPr>
          <p:nvPr/>
        </p:nvPicPr>
        <p:blipFill>
          <a:blip r:embed="rId2"/>
          <a:stretch>
            <a:fillRect/>
          </a:stretch>
        </p:blipFill>
        <p:spPr>
          <a:xfrm>
            <a:off x="4876800" y="1752600"/>
            <a:ext cx="3505200" cy="3517301"/>
          </a:xfrm>
          <a:prstGeom prst="rect">
            <a:avLst/>
          </a:prstGeom>
        </p:spPr>
      </p:pic>
      <p:sp>
        <p:nvSpPr>
          <p:cNvPr id="9" name="TextBox 8"/>
          <p:cNvSpPr txBox="1"/>
          <p:nvPr/>
        </p:nvSpPr>
        <p:spPr>
          <a:xfrm>
            <a:off x="4629150" y="5403935"/>
            <a:ext cx="4000500" cy="646331"/>
          </a:xfrm>
          <a:prstGeom prst="rect">
            <a:avLst/>
          </a:prstGeom>
          <a:noFill/>
        </p:spPr>
        <p:txBody>
          <a:bodyPr wrap="square" rtlCol="0">
            <a:spAutoFit/>
          </a:bodyPr>
          <a:lstStyle/>
          <a:p>
            <a:r>
              <a:rPr lang="en-US" dirty="0" smtClean="0"/>
              <a:t>Figure 1: 360 degree orientation solution during data collection in OCC</a:t>
            </a:r>
            <a:endParaRPr lang="en-US" dirty="0"/>
          </a:p>
        </p:txBody>
      </p:sp>
    </p:spTree>
    <p:extLst>
      <p:ext uri="{BB962C8B-B14F-4D97-AF65-F5344CB8AC3E}">
        <p14:creationId xmlns:p14="http://schemas.microsoft.com/office/powerpoint/2010/main" val="3255906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143000"/>
          </a:xfrm>
        </p:spPr>
        <p:txBody>
          <a:bodyPr>
            <a:normAutofit fontScale="90000"/>
          </a:bodyPr>
          <a:lstStyle/>
          <a:p>
            <a:r>
              <a:rPr lang="en-US" dirty="0"/>
              <a:t>The orientation procedure and data collection</a:t>
            </a:r>
          </a:p>
        </p:txBody>
      </p:sp>
      <p:sp>
        <p:nvSpPr>
          <p:cNvPr id="6" name="Rectangle 5"/>
          <p:cNvSpPr/>
          <p:nvPr/>
        </p:nvSpPr>
        <p:spPr>
          <a:xfrm>
            <a:off x="457200" y="1615619"/>
            <a:ext cx="8229600" cy="4708981"/>
          </a:xfrm>
          <a:prstGeom prst="rect">
            <a:avLst/>
          </a:prstGeom>
        </p:spPr>
        <p:txBody>
          <a:bodyPr wrap="square">
            <a:spAutoFit/>
          </a:bodyPr>
          <a:lstStyle/>
          <a:p>
            <a:pPr marL="285750" indent="-285750" algn="just">
              <a:lnSpc>
                <a:spcPct val="15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Thus</a:t>
            </a:r>
            <a:r>
              <a:rPr lang="en-US" sz="2000" dirty="0">
                <a:latin typeface="Times New Roman" panose="02020603050405020304" pitchFamily="18" charset="0"/>
                <a:cs typeface="Times New Roman" panose="02020603050405020304" pitchFamily="18" charset="0"/>
              </a:rPr>
              <a:t>, in the original LED matrix, the amount of orientation is calculated to locate the positions of the OFF LEDs. </a:t>
            </a:r>
            <a:endParaRPr lang="en-US" sz="2000"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data may vary significantly; thus, any other LEDs can progress in the OFF state if the data are too small. </a:t>
            </a:r>
            <a:endParaRPr lang="en-US" sz="2000"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However</a:t>
            </a:r>
            <a:r>
              <a:rPr lang="en-US" sz="2000" dirty="0">
                <a:latin typeface="Times New Roman" panose="02020603050405020304" pitchFamily="18" charset="0"/>
                <a:cs typeface="Times New Roman" panose="02020603050405020304" pitchFamily="18" charset="0"/>
              </a:rPr>
              <a:t>, as we defined the OFF LEDs at the end of each dataset, the newly OFF LEDs will appear sequentially just before the specific OFF LED, determining the positions of the OFF LEDs easily. </a:t>
            </a:r>
            <a:endParaRPr lang="en-US" sz="2000"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starting point of the dataset is defined after measuring the inflection angle. Then, the symbols are decoded using the color code sequence in the LED matrix.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0483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vert="horz" lIns="91440" tIns="45720" rIns="91440" bIns="45720" rtlCol="0" anchor="ctr">
            <a:normAutofit/>
          </a:bodyPr>
          <a:lstStyle/>
          <a:p>
            <a:r>
              <a:rPr lang="en-US" sz="3600" dirty="0" smtClean="0">
                <a:latin typeface="Times New Roman" panose="02020603050405020304" pitchFamily="18" charset="0"/>
                <a:cs typeface="Times New Roman" panose="02020603050405020304" pitchFamily="18" charset="0"/>
              </a:rPr>
              <a:t>Technical considerations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11275"/>
            <a:ext cx="8229600" cy="4708525"/>
          </a:xfrm>
        </p:spPr>
        <p:txBody>
          <a:bodyPr vert="horz" lIns="91440" tIns="45720" rIns="91440" bIns="45720" rtlCol="0">
            <a:normAutofit/>
          </a:bodyPr>
          <a:lstStyle/>
          <a:p>
            <a:pPr algn="just">
              <a:lnSpc>
                <a:spcPct val="150000"/>
              </a:lnSpc>
              <a:spcBef>
                <a:spcPts val="0"/>
              </a:spcBef>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real-time health monitoring system </a:t>
            </a:r>
            <a:r>
              <a:rPr lang="en-US" sz="2000" dirty="0" smtClean="0">
                <a:latin typeface="Times New Roman" panose="02020603050405020304" pitchFamily="18" charset="0"/>
                <a:cs typeface="Times New Roman" panose="02020603050405020304" pitchFamily="18" charset="0"/>
              </a:rPr>
              <a:t>is designed with </a:t>
            </a:r>
            <a:r>
              <a:rPr lang="en-US" sz="2000" dirty="0">
                <a:latin typeface="Times New Roman" panose="02020603050405020304" pitchFamily="18" charset="0"/>
                <a:cs typeface="Times New Roman" panose="02020603050405020304" pitchFamily="18" charset="0"/>
              </a:rPr>
              <a:t>a MAX30102 sensor </a:t>
            </a:r>
            <a:r>
              <a:rPr lang="en-US" sz="2000" dirty="0" smtClean="0">
                <a:latin typeface="Times New Roman" panose="02020603050405020304" pitchFamily="18" charset="0"/>
                <a:cs typeface="Times New Roman" panose="02020603050405020304" pitchFamily="18" charset="0"/>
              </a:rPr>
              <a:t>that is </a:t>
            </a:r>
            <a:r>
              <a:rPr lang="en-US" sz="2000" dirty="0">
                <a:latin typeface="Times New Roman" panose="02020603050405020304" pitchFamily="18" charset="0"/>
                <a:cs typeface="Times New Roman" panose="02020603050405020304" pitchFamily="18" charset="0"/>
              </a:rPr>
              <a:t>used to collect the IR, SpO2, and BPM data and connected to a patch mounted on the patient′s hand</a:t>
            </a:r>
            <a:r>
              <a:rPr lang="en-US" sz="2000" dirty="0" smtClean="0">
                <a:latin typeface="Times New Roman" panose="02020603050405020304" pitchFamily="18" charset="0"/>
                <a:cs typeface="Times New Roman" panose="02020603050405020304" pitchFamily="18" charset="0"/>
              </a:rPr>
              <a:t>.</a:t>
            </a:r>
          </a:p>
          <a:p>
            <a:pPr algn="just">
              <a:lnSpc>
                <a:spcPct val="150000"/>
              </a:lnSpc>
              <a:spcBef>
                <a:spcPts val="0"/>
              </a:spcBef>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LED array was modulated using CIM and the data were encoded with a unique key to enhance the security. </a:t>
            </a:r>
            <a:endParaRPr lang="en-US" sz="2000" dirty="0" smtClean="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Each </a:t>
            </a:r>
            <a:r>
              <a:rPr lang="en-US" sz="2000" dirty="0">
                <a:latin typeface="Times New Roman" panose="02020603050405020304" pitchFamily="18" charset="0"/>
                <a:cs typeface="Times New Roman" panose="02020603050405020304" pitchFamily="18" charset="0"/>
              </a:rPr>
              <a:t>LED in the array was detected using an NN, and another feature-extraction-based NN was used to recognize the colors precisely. </a:t>
            </a:r>
            <a:endParaRPr lang="en-US" sz="2000" dirty="0" smtClean="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mechanism was also developed to assuage the challenge of different LED array orientations in the decoding procedure.</a:t>
            </a:r>
          </a:p>
        </p:txBody>
      </p:sp>
    </p:spTree>
    <p:extLst>
      <p:ext uri="{BB962C8B-B14F-4D97-AF65-F5344CB8AC3E}">
        <p14:creationId xmlns:p14="http://schemas.microsoft.com/office/powerpoint/2010/main" val="3914562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18141</TotalTime>
  <Words>600</Words>
  <Application>Microsoft Office PowerPoint</Application>
  <PresentationFormat>On-screen Show (4:3)</PresentationFormat>
  <Paragraphs>36</Paragraphs>
  <Slides>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맑은 고딕</vt:lpstr>
      <vt:lpstr>ＭＳ Ｐゴシック</vt:lpstr>
      <vt:lpstr>Arial</vt:lpstr>
      <vt:lpstr>Calibri</vt:lpstr>
      <vt:lpstr>Times New Roman</vt:lpstr>
      <vt:lpstr>Wingdings</vt:lpstr>
      <vt:lpstr>Office Theme</vt:lpstr>
      <vt:lpstr>PowerPoint Presentation</vt:lpstr>
      <vt:lpstr>Introduction</vt:lpstr>
      <vt:lpstr>The orientation procedure and data collection</vt:lpstr>
      <vt:lpstr>The orientation procedure and data collection</vt:lpstr>
      <vt:lpstr>Technical considerations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vanhoahd95@gmail.com</cp:lastModifiedBy>
  <cp:revision>370</cp:revision>
  <cp:lastPrinted>2017-05-07T15:48:38Z</cp:lastPrinted>
  <dcterms:created xsi:type="dcterms:W3CDTF">2010-05-15T17:50:32Z</dcterms:created>
  <dcterms:modified xsi:type="dcterms:W3CDTF">2021-03-16T06:14:07Z</dcterms:modified>
</cp:coreProperties>
</file>