
<file path=[Content_Types].xml><?xml version="1.0" encoding="utf-8"?>
<Types xmlns="http://schemas.openxmlformats.org/package/2006/content-types">
  <Default Extension="doc" ContentType="application/msword"/>
  <Default Extension="emf" ContentType="image/x-emf"/>
  <Default Extension="jpeg" ContentType="image/jpe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6" Type="http://schemas.openxmlformats.org/officeDocument/2006/relationships/custom-properties" Target="docProps/custom.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448" r:id="rId2"/>
    <p:sldId id="449" r:id="rId3"/>
    <p:sldId id="451" r:id="rId4"/>
    <p:sldId id="452" r:id="rId5"/>
    <p:sldId id="467" r:id="rId6"/>
    <p:sldId id="475" r:id="rId7"/>
    <p:sldId id="472" r:id="rId8"/>
    <p:sldId id="471" r:id="rId9"/>
    <p:sldId id="478" r:id="rId10"/>
    <p:sldId id="480" r:id="rId11"/>
    <p:sldId id="481" r:id="rId12"/>
    <p:sldId id="459" r:id="rId13"/>
    <p:sldId id="477" r:id="rId14"/>
    <p:sldId id="470"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895" autoAdjust="0"/>
    <p:restoredTop sz="94771" autoAdjust="0"/>
  </p:normalViewPr>
  <p:slideViewPr>
    <p:cSldViewPr>
      <p:cViewPr varScale="1">
        <p:scale>
          <a:sx n="122" d="100"/>
          <a:sy n="122" d="100"/>
        </p:scale>
        <p:origin x="1592" y="20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3576" y="1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23525" y="175081"/>
            <a:ext cx="221535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dirty="0"/>
              <a:t>doc.: IEEE 802.15-21-0181r0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October 2020</a:t>
            </a:r>
          </a:p>
        </p:txBody>
      </p:sp>
      <p:sp>
        <p:nvSpPr>
          <p:cNvPr id="3076" name="Rectangle 4"/>
          <p:cNvSpPr>
            <a:spLocks noGrp="1" noChangeArrowheads="1"/>
          </p:cNvSpPr>
          <p:nvPr>
            <p:ph type="ftr" sz="quarter" idx="2"/>
          </p:nvPr>
        </p:nvSpPr>
        <p:spPr bwMode="auto">
          <a:xfrm>
            <a:off x="4268009" y="8982075"/>
            <a:ext cx="205024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dirty="0"/>
              <a:t>Pat Kinney (Kinney Consulting))</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pitchFamily="18" charset="0"/>
              </a:defRPr>
            </a:lvl1pPr>
          </a:lstStyle>
          <a:p>
            <a:pPr>
              <a:defRPr/>
            </a:pPr>
            <a:r>
              <a:rPr lang="en-US"/>
              <a:t>Page </a:t>
            </a:r>
            <a:fld id="{D48B62BC-A010-4F8B-96BC-D75426AA710C}"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9036040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66388" y="95706"/>
            <a:ext cx="221535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dirty="0"/>
              <a:t>doc.: IEEE 802.15-21-0181r0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October 2020</a:t>
            </a:r>
          </a:p>
        </p:txBody>
      </p:sp>
      <p:sp>
        <p:nvSpPr>
          <p:cNvPr id="3584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69832" y="8985250"/>
            <a:ext cx="251190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dirty="0"/>
              <a:t>Pat Kinney (Kinney Consulting))</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Page </a:t>
            </a:r>
            <a:fld id="{D36C3B56-22C2-4F66-8AB0-B76AF03CA8D4}"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324761980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1</a:t>
            </a:fld>
            <a:endParaRPr lang="en-US"/>
          </a:p>
        </p:txBody>
      </p:sp>
    </p:spTree>
    <p:extLst>
      <p:ext uri="{BB962C8B-B14F-4D97-AF65-F5344CB8AC3E}">
        <p14:creationId xmlns:p14="http://schemas.microsoft.com/office/powerpoint/2010/main" val="31490588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2</a:t>
            </a:fld>
            <a:endParaRPr lang="en-US"/>
          </a:p>
        </p:txBody>
      </p:sp>
    </p:spTree>
    <p:extLst>
      <p:ext uri="{BB962C8B-B14F-4D97-AF65-F5344CB8AC3E}">
        <p14:creationId xmlns:p14="http://schemas.microsoft.com/office/powerpoint/2010/main" val="31529428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3</a:t>
            </a:fld>
            <a:endParaRPr lang="en-US"/>
          </a:p>
        </p:txBody>
      </p:sp>
    </p:spTree>
    <p:extLst>
      <p:ext uri="{BB962C8B-B14F-4D97-AF65-F5344CB8AC3E}">
        <p14:creationId xmlns:p14="http://schemas.microsoft.com/office/powerpoint/2010/main" val="37312308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4</a:t>
            </a:fld>
            <a:endParaRPr lang="en-US"/>
          </a:p>
        </p:txBody>
      </p:sp>
    </p:spTree>
    <p:extLst>
      <p:ext uri="{BB962C8B-B14F-4D97-AF65-F5344CB8AC3E}">
        <p14:creationId xmlns:p14="http://schemas.microsoft.com/office/powerpoint/2010/main" val="9274198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r>
              <a:rPr lang="en-CA" dirty="0"/>
              <a:t>doc.: IEEE 802.15-21-0181r0</a:t>
            </a:r>
          </a:p>
        </p:txBody>
      </p:sp>
      <p:sp>
        <p:nvSpPr>
          <p:cNvPr id="5" name="Date Placeholder 4"/>
          <p:cNvSpPr>
            <a:spLocks noGrp="1"/>
          </p:cNvSpPr>
          <p:nvPr>
            <p:ph type="dt" idx="11"/>
          </p:nvPr>
        </p:nvSpPr>
        <p:spPr/>
        <p:txBody>
          <a:bodyPr/>
          <a:lstStyle/>
          <a:p>
            <a:r>
              <a:rPr lang="en-US"/>
              <a:t>October 2020</a:t>
            </a:r>
            <a:endParaRPr lang="en-CA"/>
          </a:p>
        </p:txBody>
      </p:sp>
      <p:sp>
        <p:nvSpPr>
          <p:cNvPr id="6" name="Footer Placeholder 5"/>
          <p:cNvSpPr>
            <a:spLocks noGrp="1"/>
          </p:cNvSpPr>
          <p:nvPr>
            <p:ph type="ftr" sz="quarter" idx="12"/>
          </p:nvPr>
        </p:nvSpPr>
        <p:spPr>
          <a:xfrm>
            <a:off x="3769832" y="8985250"/>
            <a:ext cx="2511906" cy="184666"/>
          </a:xfrm>
        </p:spPr>
        <p:txBody>
          <a:bodyPr/>
          <a:lstStyle/>
          <a:p>
            <a:pPr lvl="4"/>
            <a:r>
              <a:rPr lang="en-CA" dirty="0"/>
              <a:t>Pat Kinney (Kinney Consulting))</a:t>
            </a:r>
          </a:p>
        </p:txBody>
      </p:sp>
      <p:sp>
        <p:nvSpPr>
          <p:cNvPr id="7" name="Slide Number Placeholder 6"/>
          <p:cNvSpPr>
            <a:spLocks noGrp="1"/>
          </p:cNvSpPr>
          <p:nvPr>
            <p:ph type="sldNum" sz="quarter" idx="13"/>
          </p:nvPr>
        </p:nvSpPr>
        <p:spPr/>
        <p:txBody>
          <a:bodyPr/>
          <a:lstStyle/>
          <a:p>
            <a:r>
              <a:rPr lang="en-CA"/>
              <a:t>Page </a:t>
            </a:r>
            <a:fld id="{90457F90-05FA-43B5-BE98-57963B7D9E4D}" type="slidenum">
              <a:rPr lang="en-CA" smtClean="0"/>
              <a:pPr/>
              <a:t>5</a:t>
            </a:fld>
            <a:endParaRPr lang="en-CA"/>
          </a:p>
        </p:txBody>
      </p:sp>
    </p:spTree>
    <p:extLst>
      <p:ext uri="{BB962C8B-B14F-4D97-AF65-F5344CB8AC3E}">
        <p14:creationId xmlns:p14="http://schemas.microsoft.com/office/powerpoint/2010/main" val="6335092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821128" y="8985250"/>
            <a:ext cx="2460610"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12</a:t>
            </a:fld>
            <a:endParaRPr lang="en-US"/>
          </a:p>
        </p:txBody>
      </p:sp>
    </p:spTree>
    <p:extLst>
      <p:ext uri="{BB962C8B-B14F-4D97-AF65-F5344CB8AC3E}">
        <p14:creationId xmlns:p14="http://schemas.microsoft.com/office/powerpoint/2010/main" val="449037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821128" y="8985250"/>
            <a:ext cx="2460610"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13</a:t>
            </a:fld>
            <a:endParaRPr lang="en-US"/>
          </a:p>
        </p:txBody>
      </p:sp>
    </p:spTree>
    <p:extLst>
      <p:ext uri="{BB962C8B-B14F-4D97-AF65-F5344CB8AC3E}">
        <p14:creationId xmlns:p14="http://schemas.microsoft.com/office/powerpoint/2010/main" val="9785450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April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AC2FCF9-472E-480D-9073-A73C8204271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April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BF911EF-6A63-4B80-9E8C-821DDACCB07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April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E9D1CA-8036-452B-AA91-FC35ABF0036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April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D236530-B1A2-4A31-8CA2-AC905962223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April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3EFE6D4-15D6-44B7-889D-1EDC2778CCE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April 2021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DD3B9A4B-4D42-4642-8694-CB378EB0C87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April 2021</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15E8FDAC-4B53-4E5B-8EEC-168720E59BD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April 2021</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8E9AA826-2D66-4D95-924A-79AB5FB12EB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a:t>April 2021</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t>Pat Kinney (Kinney Consulting)</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FB3C9980-79DC-43B3-9260-ABCB224AB3D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April 2021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20C135B0-9C00-4A47-A9DD-8577921F7D6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April 2021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DCDBB2E-8974-4A50-951E-5CD1EEC4EEF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152836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April 2021</a:t>
            </a:r>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t>Pat Kinney (Kinney Consulting)</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pitchFamily="18" charset="0"/>
              </a:defRPr>
            </a:lvl1pPr>
          </a:lstStyle>
          <a:p>
            <a:pPr>
              <a:defRPr/>
            </a:pPr>
            <a:r>
              <a:rPr lang="en-US"/>
              <a:t>Slide </a:t>
            </a:r>
            <a:fld id="{AC9ADC54-1EAA-451C-9892-A9A864B36D39}" type="slidenum">
              <a:rPr lang="en-US"/>
              <a:pPr>
                <a:defRPr/>
              </a:pPr>
              <a:t>‹#›</a:t>
            </a:fld>
            <a:endParaRPr lang="en-US"/>
          </a:p>
        </p:txBody>
      </p:sp>
      <p:sp>
        <p:nvSpPr>
          <p:cNvPr id="1031" name="Rectangle 7"/>
          <p:cNvSpPr>
            <a:spLocks noChangeArrowheads="1"/>
          </p:cNvSpPr>
          <p:nvPr/>
        </p:nvSpPr>
        <p:spPr bwMode="auto">
          <a:xfrm>
            <a:off x="5149725" y="332601"/>
            <a:ext cx="329577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802.15-21/181r07</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4_Document.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5/dcn/21/15-21-0181-07-0000-p802-15-9rev1-report-to-ec-on-unconditional-approval-to-forward-draft-to-revcom.pptx" TargetMode="External"/><Relationship Id="rId2" Type="http://schemas.openxmlformats.org/officeDocument/2006/relationships/hyperlink" Target="https://mentor.ieee.org/802-ec/dcn/20/ec-20-0250-00-ACSD-p802-15-9-revision-1.docx"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s://development.standards.ieee.org/myproject-web/app#viewpar/7094" TargetMode="External"/><Relationship Id="rId2" Type="http://schemas.openxmlformats.org/officeDocument/2006/relationships/notesSlide" Target="../notesSlides/notesSlide5.xml"/><Relationship Id="rId1" Type="http://schemas.openxmlformats.org/officeDocument/2006/relationships/slideLayout" Target="../slideLayouts/slideLayout6.xml"/><Relationship Id="rId4" Type="http://schemas.openxmlformats.org/officeDocument/2006/relationships/hyperlink" Target="https://development.standards.ieee.org/myproject-web/app#viewpar/5500/5500"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slideLayout" Target="../slideLayouts/slideLayout6.xml"/><Relationship Id="rId1" Type="http://schemas.openxmlformats.org/officeDocument/2006/relationships/vmlDrawing" Target="../drawings/vmlDrawing2.vml"/><Relationship Id="rId4" Type="http://schemas.openxmlformats.org/officeDocument/2006/relationships/image" Target="../media/image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42566" cy="276999"/>
          </a:xfrm>
        </p:spPr>
        <p:txBody>
          <a:bodyPr/>
          <a:lstStyle/>
          <a:p>
            <a:pPr>
              <a:defRPr/>
            </a:pPr>
            <a:r>
              <a:rPr lang="en-US"/>
              <a:t>April 2021</a:t>
            </a:r>
            <a:endParaRPr lang="en-US" dirty="0"/>
          </a:p>
        </p:txBody>
      </p:sp>
      <p:sp>
        <p:nvSpPr>
          <p:cNvPr id="5" name="Footer Placeholder 4"/>
          <p:cNvSpPr>
            <a:spLocks noGrp="1"/>
          </p:cNvSpPr>
          <p:nvPr>
            <p:ph type="ftr" sz="quarter" idx="11"/>
          </p:nvPr>
        </p:nvSpPr>
        <p:spPr>
          <a:xfrm>
            <a:off x="6662962" y="6475413"/>
            <a:ext cx="1880963" cy="184666"/>
          </a:xfrm>
        </p:spPr>
        <p:txBody>
          <a:bodyPr/>
          <a:lstStyle/>
          <a:p>
            <a:pPr>
              <a:defRPr/>
            </a:pPr>
            <a:r>
              <a:rPr lang="en-US"/>
              <a:t>Pat Kinney (Kinney Consulting)</a:t>
            </a:r>
            <a:endParaRPr lang="en-US" dirty="0"/>
          </a:p>
        </p:txBody>
      </p:sp>
      <p:sp>
        <p:nvSpPr>
          <p:cNvPr id="6" name="Slide Number Placeholder 5"/>
          <p:cNvSpPr>
            <a:spLocks noGrp="1"/>
          </p:cNvSpPr>
          <p:nvPr>
            <p:ph type="sldNum" sz="quarter" idx="12"/>
          </p:nvPr>
        </p:nvSpPr>
        <p:spPr/>
        <p:txBody>
          <a:bodyPr/>
          <a:lstStyle/>
          <a:p>
            <a:pPr>
              <a:defRPr/>
            </a:pPr>
            <a:r>
              <a:rPr lang="en-US"/>
              <a:t>Slide </a:t>
            </a:r>
            <a:fld id="{BD236530-B1A2-4A31-8CA2-AC905962223D}" type="slidenum">
              <a:rPr lang="en-US" smtClean="0"/>
              <a:pPr>
                <a:defRPr/>
              </a:pPr>
              <a:t>1</a:t>
            </a:fld>
            <a:endParaRPr lang="en-US"/>
          </a:p>
        </p:txBody>
      </p:sp>
      <p:sp>
        <p:nvSpPr>
          <p:cNvPr id="9" name="Rectangle 6"/>
          <p:cNvSpPr txBox="1">
            <a:spLocks noChangeArrowheads="1"/>
          </p:cNvSpPr>
          <p:nvPr/>
        </p:nvSpPr>
        <p:spPr>
          <a:xfrm>
            <a:off x="685800" y="1981200"/>
            <a:ext cx="7772400" cy="381000"/>
          </a:xfrm>
          <a:prstGeom prst="rect">
            <a:avLst/>
          </a:prstGeom>
          <a:noFill/>
        </p:spPr>
        <p:txBody>
          <a:bodyPr/>
          <a:lstStyle/>
          <a:p>
            <a:pPr marL="342900" marR="0" lvl="0" indent="-34290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kern="0" cap="none" spc="0" normalizeH="0" baseline="0" noProof="0" dirty="0">
                <a:ln>
                  <a:noFill/>
                </a:ln>
                <a:solidFill>
                  <a:schemeClr val="tx1"/>
                </a:solidFill>
                <a:effectLst/>
                <a:uLnTx/>
                <a:uFillTx/>
                <a:latin typeface="+mn-lt"/>
                <a:ea typeface="+mn-ea"/>
                <a:cs typeface="+mn-cs"/>
              </a:rPr>
              <a:t>Date:</a:t>
            </a:r>
            <a:r>
              <a:rPr kumimoji="0" lang="en-US" sz="2000" b="0" i="0" u="none" strike="noStrike" kern="0" cap="none" spc="0" normalizeH="0" baseline="0" noProof="0" dirty="0">
                <a:ln>
                  <a:noFill/>
                </a:ln>
                <a:solidFill>
                  <a:schemeClr val="tx1"/>
                </a:solidFill>
                <a:effectLst/>
                <a:uLnTx/>
                <a:uFillTx/>
                <a:latin typeface="+mn-lt"/>
                <a:ea typeface="+mn-ea"/>
                <a:cs typeface="+mn-cs"/>
              </a:rPr>
              <a:t> 2021-4-22</a:t>
            </a:r>
          </a:p>
        </p:txBody>
      </p:sp>
      <p:graphicFrame>
        <p:nvGraphicFramePr>
          <p:cNvPr id="10" name="Object 11"/>
          <p:cNvGraphicFramePr>
            <a:graphicFrameLocks noChangeAspect="1"/>
          </p:cNvGraphicFramePr>
          <p:nvPr>
            <p:extLst>
              <p:ext uri="{D42A27DB-BD31-4B8C-83A1-F6EECF244321}">
                <p14:modId xmlns:p14="http://schemas.microsoft.com/office/powerpoint/2010/main" val="3733336268"/>
              </p:ext>
            </p:extLst>
          </p:nvPr>
        </p:nvGraphicFramePr>
        <p:xfrm>
          <a:off x="533400" y="3651250"/>
          <a:ext cx="8235950" cy="925513"/>
        </p:xfrm>
        <a:graphic>
          <a:graphicData uri="http://schemas.openxmlformats.org/presentationml/2006/ole">
            <mc:AlternateContent xmlns:mc="http://schemas.openxmlformats.org/markup-compatibility/2006">
              <mc:Choice xmlns:v="urn:schemas-microsoft-com:vml" Requires="v">
                <p:oleObj spid="_x0000_s15660" name="Document" r:id="rId4" imgW="8318500" imgH="1003300" progId="Word.Document.8">
                  <p:embed/>
                </p:oleObj>
              </mc:Choice>
              <mc:Fallback>
                <p:oleObj name="Document" r:id="rId4" imgW="8318500" imgH="1003300" progId="Word.Document.8">
                  <p:embed/>
                  <p:pic>
                    <p:nvPicPr>
                      <p:cNvPr id="0" name="Object 11"/>
                      <p:cNvPicPr>
                        <a:picLocks noChangeAspect="1" noChangeArrowheads="1"/>
                      </p:cNvPicPr>
                      <p:nvPr/>
                    </p:nvPicPr>
                    <p:blipFill>
                      <a:blip r:embed="rId5"/>
                      <a:srcRect/>
                      <a:stretch>
                        <a:fillRect/>
                      </a:stretch>
                    </p:blipFill>
                    <p:spPr bwMode="auto">
                      <a:xfrm>
                        <a:off x="533400" y="3651250"/>
                        <a:ext cx="8235950" cy="925513"/>
                      </a:xfrm>
                      <a:prstGeom prst="rect">
                        <a:avLst/>
                      </a:prstGeom>
                      <a:noFill/>
                    </p:spPr>
                  </p:pic>
                </p:oleObj>
              </mc:Fallback>
            </mc:AlternateContent>
          </a:graphicData>
        </a:graphic>
      </p:graphicFrame>
      <p:sp>
        <p:nvSpPr>
          <p:cNvPr id="11" name="Rectangle 12"/>
          <p:cNvSpPr>
            <a:spLocks noChangeArrowheads="1"/>
          </p:cNvSpPr>
          <p:nvPr/>
        </p:nvSpPr>
        <p:spPr bwMode="auto">
          <a:xfrm>
            <a:off x="533400" y="3122797"/>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a:t>
            </a:r>
            <a:endParaRPr lang="en-US" sz="2000" dirty="0"/>
          </a:p>
        </p:txBody>
      </p:sp>
      <p:sp>
        <p:nvSpPr>
          <p:cNvPr id="12" name="Rectangle 2"/>
          <p:cNvSpPr txBox="1">
            <a:spLocks noChangeArrowheads="1"/>
          </p:cNvSpPr>
          <p:nvPr/>
        </p:nvSpPr>
        <p:spPr>
          <a:xfrm>
            <a:off x="304800" y="685800"/>
            <a:ext cx="8153400" cy="1066800"/>
          </a:xfrm>
          <a:prstGeom prst="rect">
            <a:avLst/>
          </a:prstGeom>
          <a:noFill/>
        </p:spPr>
        <p:txBody>
          <a:bodyPr/>
          <a:lstStyle/>
          <a:p>
            <a:pPr lvl="0" algn="ctr">
              <a:defRPr/>
            </a:pPr>
            <a:r>
              <a:rPr lang="en-US" sz="3200" b="1" kern="0" dirty="0">
                <a:solidFill>
                  <a:schemeClr val="tx2"/>
                </a:solidFill>
                <a:latin typeface="+mj-lt"/>
                <a:ea typeface="+mj-ea"/>
                <a:cs typeface="+mj-cs"/>
              </a:rPr>
              <a:t>P802.15.9rev1 Report to EC on Unconditional Approval to forward draft to RevCom</a:t>
            </a:r>
            <a:endParaRPr kumimoji="0" lang="en-US" sz="3200" b="1" i="0" u="none" strike="noStrike" kern="0" cap="none" spc="0" normalizeH="0" baseline="0" noProof="0" dirty="0">
              <a:ln>
                <a:noFill/>
              </a:ln>
              <a:solidFill>
                <a:schemeClr val="tx2"/>
              </a:solidFill>
              <a:effectLst/>
              <a:uLnTx/>
              <a:uFillTx/>
              <a:latin typeface="+mj-lt"/>
              <a:ea typeface="+mj-ea"/>
              <a:cs typeface="+mj-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73D1E7-C8EB-434A-8498-E81AA191C1E1}"/>
              </a:ext>
            </a:extLst>
          </p:cNvPr>
          <p:cNvSpPr>
            <a:spLocks noGrp="1"/>
          </p:cNvSpPr>
          <p:nvPr>
            <p:ph type="title"/>
          </p:nvPr>
        </p:nvSpPr>
        <p:spPr>
          <a:xfrm>
            <a:off x="696913" y="546305"/>
            <a:ext cx="7772400" cy="791791"/>
          </a:xfrm>
        </p:spPr>
        <p:txBody>
          <a:bodyPr/>
          <a:lstStyle/>
          <a:p>
            <a:r>
              <a:rPr lang="en-US" dirty="0"/>
              <a:t>RAC Non-Ballot comments </a:t>
            </a:r>
          </a:p>
        </p:txBody>
      </p:sp>
      <p:sp>
        <p:nvSpPr>
          <p:cNvPr id="3" name="Date Placeholder 2">
            <a:extLst>
              <a:ext uri="{FF2B5EF4-FFF2-40B4-BE49-F238E27FC236}">
                <a16:creationId xmlns:a16="http://schemas.microsoft.com/office/drawing/2014/main" id="{C06EE39D-0300-AA48-826E-3BFAA572DFDD}"/>
              </a:ext>
            </a:extLst>
          </p:cNvPr>
          <p:cNvSpPr>
            <a:spLocks noGrp="1"/>
          </p:cNvSpPr>
          <p:nvPr>
            <p:ph type="dt" sz="half" idx="10"/>
          </p:nvPr>
        </p:nvSpPr>
        <p:spPr/>
        <p:txBody>
          <a:bodyPr/>
          <a:lstStyle/>
          <a:p>
            <a:pPr>
              <a:defRPr/>
            </a:pPr>
            <a:r>
              <a:rPr lang="en-US"/>
              <a:t>April 2021</a:t>
            </a:r>
            <a:endParaRPr lang="en-US" dirty="0"/>
          </a:p>
        </p:txBody>
      </p:sp>
      <p:sp>
        <p:nvSpPr>
          <p:cNvPr id="4" name="Footer Placeholder 3">
            <a:extLst>
              <a:ext uri="{FF2B5EF4-FFF2-40B4-BE49-F238E27FC236}">
                <a16:creationId xmlns:a16="http://schemas.microsoft.com/office/drawing/2014/main" id="{413D42E8-F2BB-E04E-974B-113E96B524E4}"/>
              </a:ext>
            </a:extLst>
          </p:cNvPr>
          <p:cNvSpPr>
            <a:spLocks noGrp="1"/>
          </p:cNvSpPr>
          <p:nvPr>
            <p:ph type="ftr" sz="quarter" idx="11"/>
          </p:nvPr>
        </p:nvSpPr>
        <p:spPr/>
        <p:txBody>
          <a:bodyPr/>
          <a:lstStyle/>
          <a:p>
            <a:pPr>
              <a:defRPr/>
            </a:pPr>
            <a:r>
              <a:rPr lang="en-US"/>
              <a:t>Pat Kinney (Kinney Consulting)</a:t>
            </a:r>
          </a:p>
        </p:txBody>
      </p:sp>
      <p:sp>
        <p:nvSpPr>
          <p:cNvPr id="5" name="Slide Number Placeholder 4">
            <a:extLst>
              <a:ext uri="{FF2B5EF4-FFF2-40B4-BE49-F238E27FC236}">
                <a16:creationId xmlns:a16="http://schemas.microsoft.com/office/drawing/2014/main" id="{9343F118-65EC-A84D-AD5E-6317E9FCFFCC}"/>
              </a:ext>
            </a:extLst>
          </p:cNvPr>
          <p:cNvSpPr>
            <a:spLocks noGrp="1"/>
          </p:cNvSpPr>
          <p:nvPr>
            <p:ph type="sldNum" sz="quarter" idx="12"/>
          </p:nvPr>
        </p:nvSpPr>
        <p:spPr/>
        <p:txBody>
          <a:bodyPr/>
          <a:lstStyle/>
          <a:p>
            <a:pPr>
              <a:defRPr/>
            </a:pPr>
            <a:r>
              <a:rPr lang="en-US"/>
              <a:t>Slide </a:t>
            </a:r>
            <a:fld id="{8E9AA826-2D66-4D95-924A-79AB5FB12EBD}" type="slidenum">
              <a:rPr lang="en-US" smtClean="0"/>
              <a:pPr>
                <a:defRPr/>
              </a:pPr>
              <a:t>10</a:t>
            </a:fld>
            <a:endParaRPr lang="en-US"/>
          </a:p>
        </p:txBody>
      </p:sp>
      <p:sp>
        <p:nvSpPr>
          <p:cNvPr id="11" name="Rectangle 10">
            <a:extLst>
              <a:ext uri="{FF2B5EF4-FFF2-40B4-BE49-F238E27FC236}">
                <a16:creationId xmlns:a16="http://schemas.microsoft.com/office/drawing/2014/main" id="{2E395403-8A48-2145-B965-E6C829477934}"/>
              </a:ext>
            </a:extLst>
          </p:cNvPr>
          <p:cNvSpPr/>
          <p:nvPr/>
        </p:nvSpPr>
        <p:spPr>
          <a:xfrm>
            <a:off x="304798" y="3867377"/>
            <a:ext cx="8534400" cy="1169551"/>
          </a:xfrm>
          <a:prstGeom prst="rect">
            <a:avLst/>
          </a:prstGeom>
        </p:spPr>
        <p:txBody>
          <a:bodyPr wrap="square">
            <a:spAutoFit/>
          </a:bodyPr>
          <a:lstStyle/>
          <a:p>
            <a:r>
              <a:rPr lang="en-US" sz="1400" b="1" dirty="0">
                <a:solidFill>
                  <a:srgbClr val="333333"/>
                </a:solidFill>
                <a:latin typeface="+mj-lt"/>
              </a:rPr>
              <a:t>Comment #3:  </a:t>
            </a:r>
            <a:r>
              <a:rPr lang="en-US" sz="1400" dirty="0">
                <a:solidFill>
                  <a:srgbClr val="333333"/>
                </a:solidFill>
                <a:latin typeface="+mj-lt"/>
              </a:rPr>
              <a:t>"IEEE address" misappropriates the term "IEEE" without specifying a meaning </a:t>
            </a:r>
            <a:br>
              <a:rPr lang="en-US" sz="1400" b="1" dirty="0">
                <a:solidFill>
                  <a:srgbClr val="333333"/>
                </a:solidFill>
                <a:latin typeface="+mj-lt"/>
              </a:rPr>
            </a:br>
            <a:r>
              <a:rPr lang="en-US" sz="1400" b="1" dirty="0">
                <a:solidFill>
                  <a:srgbClr val="333333"/>
                </a:solidFill>
                <a:latin typeface="+mj-lt"/>
              </a:rPr>
              <a:t>Proposed Change:  </a:t>
            </a:r>
            <a:r>
              <a:rPr lang="en-US" sz="1400" dirty="0">
                <a:solidFill>
                  <a:srgbClr val="333333"/>
                </a:solidFill>
                <a:latin typeface="+mj-lt"/>
              </a:rPr>
              <a:t>Below the table, add 'Note - The Type "IEEE address" is an EUI-64'</a:t>
            </a:r>
          </a:p>
          <a:p>
            <a:r>
              <a:rPr lang="en-US" sz="1400" b="1" dirty="0">
                <a:solidFill>
                  <a:srgbClr val="333333"/>
                </a:solidFill>
                <a:latin typeface="+mj-lt"/>
              </a:rPr>
              <a:t>Disposition Status:  </a:t>
            </a:r>
            <a:r>
              <a:rPr lang="en-US" sz="1400" dirty="0">
                <a:solidFill>
                  <a:srgbClr val="333333"/>
                </a:solidFill>
                <a:latin typeface="+mj-lt"/>
              </a:rPr>
              <a:t>REVISED</a:t>
            </a:r>
          </a:p>
          <a:p>
            <a:r>
              <a:rPr lang="en-US" sz="1400" b="1" dirty="0">
                <a:solidFill>
                  <a:srgbClr val="333333"/>
                </a:solidFill>
                <a:latin typeface="+mj-lt"/>
              </a:rPr>
              <a:t>Disposition Detail:  </a:t>
            </a:r>
            <a:r>
              <a:rPr lang="en-US" sz="1400" dirty="0">
                <a:solidFill>
                  <a:srgbClr val="333333"/>
                </a:solidFill>
                <a:latin typeface="+mj-lt"/>
              </a:rPr>
              <a:t>Change Type from “IEEE address” to “Extended address” and Valid range from “Extended address.” to “Any valid extended address”.</a:t>
            </a:r>
          </a:p>
        </p:txBody>
      </p:sp>
      <p:sp>
        <p:nvSpPr>
          <p:cNvPr id="12" name="Rectangle 11">
            <a:extLst>
              <a:ext uri="{FF2B5EF4-FFF2-40B4-BE49-F238E27FC236}">
                <a16:creationId xmlns:a16="http://schemas.microsoft.com/office/drawing/2014/main" id="{1B7E88C3-25AB-5641-8FA5-A8FC99B5F7D6}"/>
              </a:ext>
            </a:extLst>
          </p:cNvPr>
          <p:cNvSpPr/>
          <p:nvPr/>
        </p:nvSpPr>
        <p:spPr>
          <a:xfrm>
            <a:off x="304798" y="2412648"/>
            <a:ext cx="8534399" cy="1354217"/>
          </a:xfrm>
          <a:prstGeom prst="rect">
            <a:avLst/>
          </a:prstGeom>
        </p:spPr>
        <p:txBody>
          <a:bodyPr wrap="square">
            <a:spAutoFit/>
          </a:bodyPr>
          <a:lstStyle/>
          <a:p>
            <a:endParaRPr lang="en-US" dirty="0"/>
          </a:p>
          <a:p>
            <a:r>
              <a:rPr lang="en-US" sz="1400" b="1" dirty="0"/>
              <a:t>Comment #2:</a:t>
            </a:r>
            <a:r>
              <a:rPr lang="en-US" sz="1400" dirty="0"/>
              <a:t>  "IEEE address" misappropriates the term "IEEE" without specifying a meaning </a:t>
            </a:r>
            <a:br>
              <a:rPr lang="en-US" sz="1400" dirty="0"/>
            </a:br>
            <a:r>
              <a:rPr lang="en-US" sz="1400" b="1" dirty="0"/>
              <a:t>Proposed Change:  </a:t>
            </a:r>
            <a:r>
              <a:rPr lang="en-US" sz="1400" dirty="0"/>
              <a:t>Below the table, add 'Note - The Type "IEEE address" is an EUI-64'</a:t>
            </a:r>
          </a:p>
          <a:p>
            <a:r>
              <a:rPr lang="en-US" sz="1400" b="1" dirty="0"/>
              <a:t>Disposition Status:  </a:t>
            </a:r>
            <a:r>
              <a:rPr lang="en-US" sz="1400" dirty="0"/>
              <a:t>REVISED</a:t>
            </a:r>
          </a:p>
          <a:p>
            <a:r>
              <a:rPr lang="en-US" sz="1400" b="1" dirty="0"/>
              <a:t>Disposition Detail</a:t>
            </a:r>
            <a:r>
              <a:rPr lang="en-US" sz="1400" dirty="0"/>
              <a:t>:  Change Type from “IEEE address” to “Extended address” and Valid range from “Extended address.” to “Any valid extended address”.</a:t>
            </a:r>
          </a:p>
        </p:txBody>
      </p:sp>
      <p:sp>
        <p:nvSpPr>
          <p:cNvPr id="13" name="Rectangle 12">
            <a:extLst>
              <a:ext uri="{FF2B5EF4-FFF2-40B4-BE49-F238E27FC236}">
                <a16:creationId xmlns:a16="http://schemas.microsoft.com/office/drawing/2014/main" id="{8FA35E47-D66C-B440-AAE6-68D817C5A2F0}"/>
              </a:ext>
            </a:extLst>
          </p:cNvPr>
          <p:cNvSpPr/>
          <p:nvPr/>
        </p:nvSpPr>
        <p:spPr>
          <a:xfrm>
            <a:off x="304799" y="1364902"/>
            <a:ext cx="8698897" cy="1169551"/>
          </a:xfrm>
          <a:prstGeom prst="rect">
            <a:avLst/>
          </a:prstGeom>
        </p:spPr>
        <p:txBody>
          <a:bodyPr wrap="square">
            <a:spAutoFit/>
          </a:bodyPr>
          <a:lstStyle/>
          <a:p>
            <a:r>
              <a:rPr lang="en-US" sz="1400" b="1" dirty="0"/>
              <a:t>Comment #1:</a:t>
            </a:r>
            <a:r>
              <a:rPr lang="en-US" sz="1400" dirty="0"/>
              <a:t>  "IEEE address" misappropriates the term "IEEE" without specifying a meaning </a:t>
            </a:r>
            <a:br>
              <a:rPr lang="en-US" sz="1400" dirty="0"/>
            </a:br>
            <a:r>
              <a:rPr lang="en-US" sz="1400" b="1" dirty="0"/>
              <a:t>Proposed Change:  </a:t>
            </a:r>
            <a:r>
              <a:rPr lang="en-US" sz="1400" dirty="0"/>
              <a:t>Below the table, add 'Note - The Type "IEEE address" is an EUI-64'</a:t>
            </a:r>
          </a:p>
          <a:p>
            <a:r>
              <a:rPr lang="en-US" sz="1400" b="1" dirty="0"/>
              <a:t>Disposition Status:  </a:t>
            </a:r>
            <a:r>
              <a:rPr lang="en-US" sz="1400" dirty="0"/>
              <a:t>REVISED</a:t>
            </a:r>
          </a:p>
          <a:p>
            <a:r>
              <a:rPr lang="en-US" sz="1400" b="1" dirty="0"/>
              <a:t>Disposition Detail</a:t>
            </a:r>
            <a:r>
              <a:rPr lang="en-US" sz="1400" dirty="0"/>
              <a:t>:  Change Type from “IEEE address” to “Extended address” and Valid range from “Extended address.” to “Any valid extended address”.</a:t>
            </a:r>
          </a:p>
        </p:txBody>
      </p:sp>
      <p:sp>
        <p:nvSpPr>
          <p:cNvPr id="6" name="Rectangle 5">
            <a:extLst>
              <a:ext uri="{FF2B5EF4-FFF2-40B4-BE49-F238E27FC236}">
                <a16:creationId xmlns:a16="http://schemas.microsoft.com/office/drawing/2014/main" id="{1D655B7F-D870-374C-B133-5933D4DD51A4}"/>
              </a:ext>
            </a:extLst>
          </p:cNvPr>
          <p:cNvSpPr/>
          <p:nvPr/>
        </p:nvSpPr>
        <p:spPr>
          <a:xfrm>
            <a:off x="316899" y="5152755"/>
            <a:ext cx="8686797" cy="1354217"/>
          </a:xfrm>
          <a:prstGeom prst="rect">
            <a:avLst/>
          </a:prstGeom>
        </p:spPr>
        <p:txBody>
          <a:bodyPr wrap="square">
            <a:spAutoFit/>
          </a:bodyPr>
          <a:lstStyle/>
          <a:p>
            <a:r>
              <a:rPr lang="en-US" sz="1400" b="1" dirty="0"/>
              <a:t>Comment #4:  </a:t>
            </a:r>
            <a:r>
              <a:rPr lang="en-US" sz="1400" dirty="0"/>
              <a:t>"IEEE address" misappropriates the term "IEEE" without specifying a meaning </a:t>
            </a:r>
            <a:br>
              <a:rPr lang="en-US" sz="1400" dirty="0"/>
            </a:br>
            <a:r>
              <a:rPr lang="en-US" sz="1400" b="1" dirty="0"/>
              <a:t>Proposed Change:</a:t>
            </a:r>
            <a:r>
              <a:rPr lang="en-US" sz="1400" dirty="0"/>
              <a:t>  Below the table, add 'Note - The Type "IEEE address" is an EUI-64'</a:t>
            </a:r>
          </a:p>
          <a:p>
            <a:r>
              <a:rPr lang="en-US" sz="1400" b="1" dirty="0"/>
              <a:t>Disposition Status:  </a:t>
            </a:r>
            <a:r>
              <a:rPr lang="en-US" sz="1400" dirty="0"/>
              <a:t>REVISED</a:t>
            </a:r>
          </a:p>
          <a:p>
            <a:r>
              <a:rPr lang="en-US" sz="1400" b="1" dirty="0"/>
              <a:t>Disposition Detail:  </a:t>
            </a:r>
            <a:r>
              <a:rPr lang="en-US" sz="1400" dirty="0"/>
              <a:t>Change Type from “IEEE address” to “Extended address” and Valid range from “Extended address.” to “Any valid extended address”.</a:t>
            </a:r>
          </a:p>
          <a:p>
            <a:endParaRPr lang="en-US" dirty="0"/>
          </a:p>
        </p:txBody>
      </p:sp>
    </p:spTree>
    <p:extLst>
      <p:ext uri="{BB962C8B-B14F-4D97-AF65-F5344CB8AC3E}">
        <p14:creationId xmlns:p14="http://schemas.microsoft.com/office/powerpoint/2010/main" val="2012297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73D1E7-C8EB-434A-8498-E81AA191C1E1}"/>
              </a:ext>
            </a:extLst>
          </p:cNvPr>
          <p:cNvSpPr>
            <a:spLocks noGrp="1"/>
          </p:cNvSpPr>
          <p:nvPr>
            <p:ph type="title"/>
          </p:nvPr>
        </p:nvSpPr>
        <p:spPr>
          <a:xfrm>
            <a:off x="696913" y="546305"/>
            <a:ext cx="7772400" cy="791791"/>
          </a:xfrm>
        </p:spPr>
        <p:txBody>
          <a:bodyPr/>
          <a:lstStyle/>
          <a:p>
            <a:r>
              <a:rPr lang="en-US" dirty="0"/>
              <a:t>RAC Non-Ballot comments </a:t>
            </a:r>
          </a:p>
        </p:txBody>
      </p:sp>
      <p:sp>
        <p:nvSpPr>
          <p:cNvPr id="3" name="Date Placeholder 2">
            <a:extLst>
              <a:ext uri="{FF2B5EF4-FFF2-40B4-BE49-F238E27FC236}">
                <a16:creationId xmlns:a16="http://schemas.microsoft.com/office/drawing/2014/main" id="{C06EE39D-0300-AA48-826E-3BFAA572DFDD}"/>
              </a:ext>
            </a:extLst>
          </p:cNvPr>
          <p:cNvSpPr>
            <a:spLocks noGrp="1"/>
          </p:cNvSpPr>
          <p:nvPr>
            <p:ph type="dt" sz="half" idx="10"/>
          </p:nvPr>
        </p:nvSpPr>
        <p:spPr/>
        <p:txBody>
          <a:bodyPr/>
          <a:lstStyle/>
          <a:p>
            <a:pPr>
              <a:defRPr/>
            </a:pPr>
            <a:r>
              <a:rPr lang="en-US"/>
              <a:t>April 2021</a:t>
            </a:r>
            <a:endParaRPr lang="en-US" dirty="0"/>
          </a:p>
        </p:txBody>
      </p:sp>
      <p:sp>
        <p:nvSpPr>
          <p:cNvPr id="4" name="Footer Placeholder 3">
            <a:extLst>
              <a:ext uri="{FF2B5EF4-FFF2-40B4-BE49-F238E27FC236}">
                <a16:creationId xmlns:a16="http://schemas.microsoft.com/office/drawing/2014/main" id="{413D42E8-F2BB-E04E-974B-113E96B524E4}"/>
              </a:ext>
            </a:extLst>
          </p:cNvPr>
          <p:cNvSpPr>
            <a:spLocks noGrp="1"/>
          </p:cNvSpPr>
          <p:nvPr>
            <p:ph type="ftr" sz="quarter" idx="11"/>
          </p:nvPr>
        </p:nvSpPr>
        <p:spPr/>
        <p:txBody>
          <a:bodyPr/>
          <a:lstStyle/>
          <a:p>
            <a:pPr>
              <a:defRPr/>
            </a:pPr>
            <a:r>
              <a:rPr lang="en-US"/>
              <a:t>Pat Kinney (Kinney Consulting)</a:t>
            </a:r>
          </a:p>
        </p:txBody>
      </p:sp>
      <p:sp>
        <p:nvSpPr>
          <p:cNvPr id="5" name="Slide Number Placeholder 4">
            <a:extLst>
              <a:ext uri="{FF2B5EF4-FFF2-40B4-BE49-F238E27FC236}">
                <a16:creationId xmlns:a16="http://schemas.microsoft.com/office/drawing/2014/main" id="{9343F118-65EC-A84D-AD5E-6317E9FCFFCC}"/>
              </a:ext>
            </a:extLst>
          </p:cNvPr>
          <p:cNvSpPr>
            <a:spLocks noGrp="1"/>
          </p:cNvSpPr>
          <p:nvPr>
            <p:ph type="sldNum" sz="quarter" idx="12"/>
          </p:nvPr>
        </p:nvSpPr>
        <p:spPr/>
        <p:txBody>
          <a:bodyPr/>
          <a:lstStyle/>
          <a:p>
            <a:pPr>
              <a:defRPr/>
            </a:pPr>
            <a:r>
              <a:rPr lang="en-US"/>
              <a:t>Slide </a:t>
            </a:r>
            <a:fld id="{8E9AA826-2D66-4D95-924A-79AB5FB12EBD}" type="slidenum">
              <a:rPr lang="en-US" smtClean="0"/>
              <a:pPr>
                <a:defRPr/>
              </a:pPr>
              <a:t>11</a:t>
            </a:fld>
            <a:endParaRPr lang="en-US"/>
          </a:p>
        </p:txBody>
      </p:sp>
      <p:sp>
        <p:nvSpPr>
          <p:cNvPr id="12" name="Rectangle 11">
            <a:extLst>
              <a:ext uri="{FF2B5EF4-FFF2-40B4-BE49-F238E27FC236}">
                <a16:creationId xmlns:a16="http://schemas.microsoft.com/office/drawing/2014/main" id="{1B7E88C3-25AB-5641-8FA5-A8FC99B5F7D6}"/>
              </a:ext>
            </a:extLst>
          </p:cNvPr>
          <p:cNvSpPr/>
          <p:nvPr/>
        </p:nvSpPr>
        <p:spPr>
          <a:xfrm>
            <a:off x="304799" y="2615271"/>
            <a:ext cx="8534399" cy="1169551"/>
          </a:xfrm>
          <a:prstGeom prst="rect">
            <a:avLst/>
          </a:prstGeom>
        </p:spPr>
        <p:txBody>
          <a:bodyPr wrap="square">
            <a:spAutoFit/>
          </a:bodyPr>
          <a:lstStyle/>
          <a:p>
            <a:r>
              <a:rPr lang="en-US" sz="1400" b="1" dirty="0"/>
              <a:t>Comment #6:</a:t>
            </a:r>
            <a:r>
              <a:rPr lang="en-US" sz="1400" dirty="0"/>
              <a:t>  "Extended address" is used extensively throughout the document but is not specified.</a:t>
            </a:r>
            <a:br>
              <a:rPr lang="en-US" sz="1400" dirty="0"/>
            </a:br>
            <a:r>
              <a:rPr lang="en-US" sz="1400" b="1" dirty="0"/>
              <a:t>Proposed Change:  </a:t>
            </a:r>
            <a:r>
              <a:rPr lang="en-US" sz="1400" dirty="0"/>
              <a:t>add definition: "extended address: an address as specified in IEEE Std 802.15.4 subclause 7.1”</a:t>
            </a:r>
          </a:p>
          <a:p>
            <a:r>
              <a:rPr lang="en-US" sz="1400" b="1" dirty="0"/>
              <a:t>Disposition Status:  </a:t>
            </a:r>
            <a:r>
              <a:rPr lang="en-US" sz="1400" dirty="0"/>
              <a:t>REVISED</a:t>
            </a:r>
          </a:p>
          <a:p>
            <a:r>
              <a:rPr lang="en-US" sz="1400" b="1" dirty="0"/>
              <a:t>Disposition Detail</a:t>
            </a:r>
            <a:r>
              <a:rPr lang="en-US" sz="1400" dirty="0"/>
              <a:t>:  add definition: "extended address: an address as specified in IEEE Std 802.15.4-2020 subclause 7.1"</a:t>
            </a:r>
          </a:p>
        </p:txBody>
      </p:sp>
      <p:sp>
        <p:nvSpPr>
          <p:cNvPr id="13" name="Rectangle 12">
            <a:extLst>
              <a:ext uri="{FF2B5EF4-FFF2-40B4-BE49-F238E27FC236}">
                <a16:creationId xmlns:a16="http://schemas.microsoft.com/office/drawing/2014/main" id="{8FA35E47-D66C-B440-AAE6-68D817C5A2F0}"/>
              </a:ext>
            </a:extLst>
          </p:cNvPr>
          <p:cNvSpPr/>
          <p:nvPr/>
        </p:nvSpPr>
        <p:spPr>
          <a:xfrm>
            <a:off x="304799" y="1364902"/>
            <a:ext cx="8698897" cy="1169551"/>
          </a:xfrm>
          <a:prstGeom prst="rect">
            <a:avLst/>
          </a:prstGeom>
        </p:spPr>
        <p:txBody>
          <a:bodyPr wrap="square">
            <a:spAutoFit/>
          </a:bodyPr>
          <a:lstStyle/>
          <a:p>
            <a:r>
              <a:rPr lang="en-US" sz="1400" b="1" dirty="0"/>
              <a:t>Comment #5: </a:t>
            </a:r>
            <a:r>
              <a:rPr lang="en-US" sz="1400" dirty="0"/>
              <a:t>"IEEE address" misappropriates the term "IEEE" without specifying a meaning (two rows)</a:t>
            </a:r>
            <a:br>
              <a:rPr lang="en-US" sz="1400" dirty="0"/>
            </a:br>
            <a:r>
              <a:rPr lang="en-US" sz="1400" b="1" dirty="0"/>
              <a:t>Proposed Change:  </a:t>
            </a:r>
            <a:r>
              <a:rPr lang="en-US" sz="1400" dirty="0"/>
              <a:t>Below the table, add 'Note - The Type "IEEE address" is an EUI-64'</a:t>
            </a:r>
          </a:p>
          <a:p>
            <a:r>
              <a:rPr lang="en-US" sz="1400" b="1" dirty="0"/>
              <a:t>Disposition Status:  </a:t>
            </a:r>
            <a:r>
              <a:rPr lang="en-US" sz="1400" dirty="0"/>
              <a:t>REVISED</a:t>
            </a:r>
          </a:p>
          <a:p>
            <a:r>
              <a:rPr lang="en-US" sz="1400" b="1" dirty="0"/>
              <a:t>Disposition Detail</a:t>
            </a:r>
            <a:r>
              <a:rPr lang="en-US" sz="1400" dirty="0"/>
              <a:t>:  Change Type from “IEEE address” to “Extended address” and Valid range from “Extended address.” to “Any valid extended address”.</a:t>
            </a:r>
          </a:p>
        </p:txBody>
      </p:sp>
    </p:spTree>
    <p:extLst>
      <p:ext uri="{BB962C8B-B14F-4D97-AF65-F5344CB8AC3E}">
        <p14:creationId xmlns:p14="http://schemas.microsoft.com/office/powerpoint/2010/main" val="20172985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674687" y="332601"/>
            <a:ext cx="7772400" cy="1066800"/>
          </a:xfrm>
        </p:spPr>
        <p:txBody>
          <a:bodyPr/>
          <a:lstStyle/>
          <a:p>
            <a:r>
              <a:rPr lang="en-GB" dirty="0"/>
              <a:t>Mandatory Coordination</a:t>
            </a:r>
            <a:endParaRPr lang="en-US" dirty="0"/>
          </a:p>
        </p:txBody>
      </p:sp>
      <p:sp>
        <p:nvSpPr>
          <p:cNvPr id="5" name="Date Placeholder 4"/>
          <p:cNvSpPr>
            <a:spLocks noGrp="1"/>
          </p:cNvSpPr>
          <p:nvPr>
            <p:ph type="dt" sz="half" idx="10"/>
          </p:nvPr>
        </p:nvSpPr>
        <p:spPr>
          <a:xfrm>
            <a:off x="696913" y="332601"/>
            <a:ext cx="942566" cy="276999"/>
          </a:xfrm>
        </p:spPr>
        <p:txBody>
          <a:bodyPr/>
          <a:lstStyle/>
          <a:p>
            <a:pPr>
              <a:defRPr/>
            </a:pPr>
            <a:r>
              <a:rPr lang="en-US" altLang="ko-KR"/>
              <a:t>April 2021</a:t>
            </a:r>
            <a:endParaRPr lang="en-US" altLang="ko-KR" dirty="0"/>
          </a:p>
        </p:txBody>
      </p:sp>
      <p:sp>
        <p:nvSpPr>
          <p:cNvPr id="6" name="Footer Placeholder 5"/>
          <p:cNvSpPr>
            <a:spLocks noGrp="1"/>
          </p:cNvSpPr>
          <p:nvPr>
            <p:ph type="ftr" sz="quarter" idx="11"/>
          </p:nvPr>
        </p:nvSpPr>
        <p:spPr>
          <a:xfrm>
            <a:off x="6662961" y="6475413"/>
            <a:ext cx="1880964" cy="184666"/>
          </a:xfrm>
        </p:spPr>
        <p:txBody>
          <a:bodyPr/>
          <a:lstStyle/>
          <a:p>
            <a:pPr>
              <a:defRPr/>
            </a:pPr>
            <a:r>
              <a:rPr lang="en-US" altLang="ko-KR"/>
              <a:t>Pat Kinney (Kinney Consulting)</a:t>
            </a:r>
            <a:endParaRPr lang="en-US" altLang="ko-KR" dirty="0"/>
          </a:p>
        </p:txBody>
      </p:sp>
      <p:sp>
        <p:nvSpPr>
          <p:cNvPr id="7" name="Slide Number Placeholder 6"/>
          <p:cNvSpPr>
            <a:spLocks noGrp="1"/>
          </p:cNvSpPr>
          <p:nvPr>
            <p:ph type="sldNum" sz="quarter" idx="12"/>
          </p:nvPr>
        </p:nvSpPr>
        <p:spPr/>
        <p:txBody>
          <a:bodyPr/>
          <a:lstStyle/>
          <a:p>
            <a:pPr>
              <a:defRPr/>
            </a:pPr>
            <a:r>
              <a:rPr lang="en-US"/>
              <a:t>Slide </a:t>
            </a:r>
            <a:fld id="{DD3B9A4B-4D42-4642-8694-CB378EB0C873}" type="slidenum">
              <a:rPr lang="en-US" smtClean="0"/>
              <a:pPr>
                <a:defRPr/>
              </a:pPr>
              <a:t>12</a:t>
            </a:fld>
            <a:endParaRPr lang="en-US"/>
          </a:p>
        </p:txBody>
      </p:sp>
      <p:graphicFrame>
        <p:nvGraphicFramePr>
          <p:cNvPr id="10" name="Group 47"/>
          <p:cNvGraphicFramePr>
            <a:graphicFrameLocks/>
          </p:cNvGraphicFramePr>
          <p:nvPr>
            <p:extLst>
              <p:ext uri="{D42A27DB-BD31-4B8C-83A1-F6EECF244321}">
                <p14:modId xmlns:p14="http://schemas.microsoft.com/office/powerpoint/2010/main" val="3837412184"/>
              </p:ext>
            </p:extLst>
          </p:nvPr>
        </p:nvGraphicFramePr>
        <p:xfrm>
          <a:off x="250606" y="1444851"/>
          <a:ext cx="8543925" cy="4208089"/>
        </p:xfrm>
        <a:graphic>
          <a:graphicData uri="http://schemas.openxmlformats.org/drawingml/2006/table">
            <a:tbl>
              <a:tblPr/>
              <a:tblGrid>
                <a:gridCol w="2949794">
                  <a:extLst>
                    <a:ext uri="{9D8B030D-6E8A-4147-A177-3AD203B41FA5}">
                      <a16:colId xmlns:a16="http://schemas.microsoft.com/office/drawing/2014/main" val="20000"/>
                    </a:ext>
                  </a:extLst>
                </a:gridCol>
                <a:gridCol w="896440">
                  <a:extLst>
                    <a:ext uri="{9D8B030D-6E8A-4147-A177-3AD203B41FA5}">
                      <a16:colId xmlns:a16="http://schemas.microsoft.com/office/drawing/2014/main" val="20001"/>
                    </a:ext>
                  </a:extLst>
                </a:gridCol>
                <a:gridCol w="2227760">
                  <a:extLst>
                    <a:ext uri="{9D8B030D-6E8A-4147-A177-3AD203B41FA5}">
                      <a16:colId xmlns:a16="http://schemas.microsoft.com/office/drawing/2014/main" val="20002"/>
                    </a:ext>
                  </a:extLst>
                </a:gridCol>
                <a:gridCol w="2469931">
                  <a:extLst>
                    <a:ext uri="{9D8B030D-6E8A-4147-A177-3AD203B41FA5}">
                      <a16:colId xmlns:a16="http://schemas.microsoft.com/office/drawing/2014/main" val="20003"/>
                    </a:ext>
                  </a:extLst>
                </a:gridCol>
              </a:tblGrid>
              <a:tr h="86054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dirty="0">
                          <a:ln>
                            <a:noFill/>
                          </a:ln>
                          <a:solidFill>
                            <a:schemeClr val="tx1"/>
                          </a:solidFill>
                          <a:effectLst/>
                          <a:latin typeface="Times New Roman" pitchFamily="18" charset="0"/>
                          <a:cs typeface="Arial" charset="0"/>
                        </a:rPr>
                      </a:br>
                      <a:r>
                        <a:rPr kumimoji="0" lang="en-GB" sz="2000" b="1" i="0" u="none" strike="noStrike" cap="none" normalizeH="0" baseline="0" dirty="0">
                          <a:ln>
                            <a:noFill/>
                          </a:ln>
                          <a:solidFill>
                            <a:schemeClr val="tx1"/>
                          </a:solidFill>
                          <a:effectLst/>
                          <a:latin typeface="Times New Roman" pitchFamily="18" charset="0"/>
                          <a:cs typeface="Arial" charset="0"/>
                        </a:rPr>
                        <a:t>Coordination Entity</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a:ln>
                            <a:noFill/>
                          </a:ln>
                          <a:solidFill>
                            <a:schemeClr val="tx1"/>
                          </a:solidFill>
                          <a:effectLst/>
                          <a:latin typeface="Times New Roman" pitchFamily="18" charset="0"/>
                          <a:cs typeface="Arial" charset="0"/>
                        </a:rPr>
                      </a:br>
                      <a:r>
                        <a:rPr kumimoji="0" lang="en-GB" sz="2000" b="1" i="0" u="none" strike="noStrike" cap="none" normalizeH="0" baseline="0">
                          <a:ln>
                            <a:noFill/>
                          </a:ln>
                          <a:solidFill>
                            <a:schemeClr val="tx1"/>
                          </a:solidFill>
                          <a:effectLst/>
                          <a:latin typeface="Times New Roman" pitchFamily="18" charset="0"/>
                          <a:cs typeface="Arial" charset="0"/>
                        </a:rPr>
                        <a:t>Draft</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dirty="0">
                          <a:ln>
                            <a:noFill/>
                          </a:ln>
                          <a:solidFill>
                            <a:schemeClr val="tx1"/>
                          </a:solidFill>
                          <a:effectLst/>
                          <a:latin typeface="Times New Roman" pitchFamily="18" charset="0"/>
                          <a:cs typeface="Arial" charset="0"/>
                        </a:rPr>
                      </a:br>
                      <a:r>
                        <a:rPr kumimoji="0" lang="en-GB" sz="2000" b="1" i="0" u="none" strike="noStrike" cap="none" normalizeH="0" baseline="0" dirty="0">
                          <a:ln>
                            <a:noFill/>
                          </a:ln>
                          <a:solidFill>
                            <a:schemeClr val="tx1"/>
                          </a:solidFill>
                          <a:effectLst/>
                          <a:latin typeface="Times New Roman" pitchFamily="18" charset="0"/>
                          <a:cs typeface="Arial" charset="0"/>
                        </a:rPr>
                        <a:t>Date</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dirty="0">
                          <a:ln>
                            <a:noFill/>
                          </a:ln>
                          <a:solidFill>
                            <a:schemeClr val="tx1"/>
                          </a:solidFill>
                          <a:effectLst/>
                          <a:latin typeface="Times New Roman" pitchFamily="18" charset="0"/>
                          <a:cs typeface="Arial" charset="0"/>
                        </a:rPr>
                      </a:br>
                      <a:r>
                        <a:rPr kumimoji="0" lang="en-GB" sz="2000" b="1" i="0" u="none" strike="noStrike" cap="none" normalizeH="0" baseline="0" dirty="0">
                          <a:ln>
                            <a:noFill/>
                          </a:ln>
                          <a:solidFill>
                            <a:schemeClr val="tx1"/>
                          </a:solidFill>
                          <a:effectLst/>
                          <a:latin typeface="Times New Roman" pitchFamily="18" charset="0"/>
                          <a:cs typeface="Arial" charset="0"/>
                        </a:rPr>
                        <a:t>Status</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extLst>
                  <a:ext uri="{0D108BD9-81ED-4DB2-BD59-A6C34878D82A}">
                    <a16:rowId xmlns:a16="http://schemas.microsoft.com/office/drawing/2014/main" val="10000"/>
                  </a:ext>
                </a:extLst>
              </a:tr>
              <a:tr h="76430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IEEE-SA Editorial </a:t>
                      </a:r>
                      <a:br>
                        <a:rPr kumimoji="0" lang="en-GB" sz="2000" b="1" i="0" u="none" strike="noStrike" cap="none" normalizeH="0" baseline="0" dirty="0">
                          <a:ln>
                            <a:noFill/>
                          </a:ln>
                          <a:solidFill>
                            <a:schemeClr val="tx1"/>
                          </a:solidFill>
                          <a:effectLst/>
                          <a:latin typeface="Times New Roman" pitchFamily="18" charset="0"/>
                          <a:cs typeface="Arial" charset="0"/>
                        </a:rPr>
                      </a:br>
                      <a:r>
                        <a:rPr kumimoji="0" lang="en-GB" sz="2000" b="1" i="0" u="none" strike="noStrike" cap="none" normalizeH="0" baseline="0" dirty="0">
                          <a:ln>
                            <a:noFill/>
                          </a:ln>
                          <a:solidFill>
                            <a:schemeClr val="tx1"/>
                          </a:solidFill>
                          <a:effectLst/>
                          <a:latin typeface="Times New Roman" pitchFamily="18" charset="0"/>
                          <a:cs typeface="Arial" charset="0"/>
                        </a:rPr>
                        <a:t>(MEC)</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D02</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9525"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19 November 2020</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“Meets all editorial requirements.”</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86054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a:ln>
                            <a:noFill/>
                          </a:ln>
                          <a:solidFill>
                            <a:schemeClr val="tx1"/>
                          </a:solidFill>
                          <a:effectLst/>
                          <a:latin typeface="Times New Roman" pitchFamily="18" charset="0"/>
                          <a:cs typeface="Arial" charset="0"/>
                        </a:rPr>
                        <a:t>Quantities, Units and Letter Symbols  (SCC14)</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dirty="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dirty="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Not required</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86213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a:ln>
                            <a:noFill/>
                          </a:ln>
                          <a:solidFill>
                            <a:schemeClr val="tx1"/>
                          </a:solidFill>
                          <a:effectLst/>
                          <a:latin typeface="Times New Roman" pitchFamily="18" charset="0"/>
                          <a:cs typeface="Arial" charset="0"/>
                        </a:rPr>
                        <a:t>Terms and Definitions (SCC10)</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a:ln>
                            <a:noFill/>
                          </a:ln>
                          <a:solidFill>
                            <a:schemeClr val="tx1"/>
                          </a:solidFill>
                          <a:effectLst/>
                          <a:latin typeface="Times New Roman" pitchFamily="18" charset="0"/>
                          <a:cs typeface="Arial" charset="0"/>
                        </a:rPr>
                        <a:t>Not required</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86054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Registration Authority Committee (RAC)</a:t>
                      </a:r>
                      <a:r>
                        <a:rPr kumimoji="0" lang="en-GB" sz="2000" b="0" i="0" u="none" strike="noStrike" cap="none" normalizeH="0" baseline="30000" dirty="0">
                          <a:ln>
                            <a:noFill/>
                          </a:ln>
                          <a:solidFill>
                            <a:schemeClr val="tx1"/>
                          </a:solidFill>
                          <a:effectLst/>
                          <a:latin typeface="Times New Roman" pitchFamily="18" charset="0"/>
                          <a:cs typeface="Arial" charset="0"/>
                        </a:rPr>
                        <a:t>2</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D06</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30 March 2021</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Draft revised per RAC comments</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bl>
          </a:graphicData>
        </a:graphic>
      </p:graphicFrame>
      <p:sp>
        <p:nvSpPr>
          <p:cNvPr id="2" name="Rectangle 1">
            <a:extLst>
              <a:ext uri="{FF2B5EF4-FFF2-40B4-BE49-F238E27FC236}">
                <a16:creationId xmlns:a16="http://schemas.microsoft.com/office/drawing/2014/main" id="{9557948E-7C40-A547-AF4F-662D01B1E8C4}"/>
              </a:ext>
            </a:extLst>
          </p:cNvPr>
          <p:cNvSpPr/>
          <p:nvPr/>
        </p:nvSpPr>
        <p:spPr>
          <a:xfrm>
            <a:off x="447676" y="5783632"/>
            <a:ext cx="8315324" cy="646331"/>
          </a:xfrm>
          <a:prstGeom prst="rect">
            <a:avLst/>
          </a:prstGeom>
        </p:spPr>
        <p:txBody>
          <a:bodyPr wrap="square">
            <a:spAutoFit/>
          </a:bodyPr>
          <a:lstStyle/>
          <a:p>
            <a:r>
              <a:rPr lang="en-US" baseline="30000" dirty="0">
                <a:solidFill>
                  <a:srgbClr val="262626"/>
                </a:solidFill>
                <a:latin typeface="open_sansregular"/>
              </a:rPr>
              <a:t>2</a:t>
            </a:r>
            <a:r>
              <a:rPr lang="en-US" dirty="0">
                <a:solidFill>
                  <a:srgbClr val="262626"/>
                </a:solidFill>
                <a:latin typeface="open_sansregular"/>
              </a:rPr>
              <a:t> The IEEE Registration Authority Committee may be automatically included in a balloting group if requested by the Sponsor at the time of draft submission for SA Ballot. It is normally requested if the PAR indicates the possible registration of objects or numbers to be included in or used by the project or if it becomes apparent through development of the draft that such may occur.</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723900" y="332601"/>
            <a:ext cx="7772400" cy="925768"/>
          </a:xfrm>
        </p:spPr>
        <p:txBody>
          <a:bodyPr/>
          <a:lstStyle/>
          <a:p>
            <a:r>
              <a:rPr lang="en-US" dirty="0"/>
              <a:t>P802.15.9rev1 Timeline</a:t>
            </a:r>
          </a:p>
        </p:txBody>
      </p:sp>
      <p:sp>
        <p:nvSpPr>
          <p:cNvPr id="5" name="Date Placeholder 4"/>
          <p:cNvSpPr>
            <a:spLocks noGrp="1"/>
          </p:cNvSpPr>
          <p:nvPr>
            <p:ph type="dt" sz="half" idx="10"/>
          </p:nvPr>
        </p:nvSpPr>
        <p:spPr>
          <a:xfrm>
            <a:off x="696913" y="332601"/>
            <a:ext cx="942566" cy="276999"/>
          </a:xfrm>
        </p:spPr>
        <p:txBody>
          <a:bodyPr/>
          <a:lstStyle/>
          <a:p>
            <a:pPr>
              <a:defRPr/>
            </a:pPr>
            <a:r>
              <a:rPr lang="en-US" altLang="ko-KR"/>
              <a:t>April 2021</a:t>
            </a:r>
            <a:endParaRPr lang="en-US" altLang="ko-KR" dirty="0"/>
          </a:p>
        </p:txBody>
      </p:sp>
      <p:sp>
        <p:nvSpPr>
          <p:cNvPr id="6" name="Footer Placeholder 5"/>
          <p:cNvSpPr>
            <a:spLocks noGrp="1"/>
          </p:cNvSpPr>
          <p:nvPr>
            <p:ph type="ftr" sz="quarter" idx="11"/>
          </p:nvPr>
        </p:nvSpPr>
        <p:spPr>
          <a:xfrm>
            <a:off x="6662961" y="6475413"/>
            <a:ext cx="1880964" cy="184666"/>
          </a:xfrm>
        </p:spPr>
        <p:txBody>
          <a:bodyPr/>
          <a:lstStyle/>
          <a:p>
            <a:pPr>
              <a:defRPr/>
            </a:pPr>
            <a:r>
              <a:rPr lang="en-US" altLang="ko-KR"/>
              <a:t>Pat Kinney (Kinney Consulting)</a:t>
            </a:r>
            <a:endParaRPr lang="en-US" altLang="ko-KR" dirty="0"/>
          </a:p>
        </p:txBody>
      </p:sp>
      <p:sp>
        <p:nvSpPr>
          <p:cNvPr id="7" name="Slide Number Placeholder 6"/>
          <p:cNvSpPr>
            <a:spLocks noGrp="1"/>
          </p:cNvSpPr>
          <p:nvPr>
            <p:ph type="sldNum" sz="quarter" idx="12"/>
          </p:nvPr>
        </p:nvSpPr>
        <p:spPr/>
        <p:txBody>
          <a:bodyPr/>
          <a:lstStyle/>
          <a:p>
            <a:pPr>
              <a:defRPr/>
            </a:pPr>
            <a:r>
              <a:rPr lang="en-US"/>
              <a:t>Slide </a:t>
            </a:r>
            <a:fld id="{DD3B9A4B-4D42-4642-8694-CB378EB0C873}" type="slidenum">
              <a:rPr lang="en-US" smtClean="0"/>
              <a:pPr>
                <a:defRPr/>
              </a:pPr>
              <a:t>13</a:t>
            </a:fld>
            <a:endParaRPr lang="en-US"/>
          </a:p>
        </p:txBody>
      </p:sp>
      <p:graphicFrame>
        <p:nvGraphicFramePr>
          <p:cNvPr id="10" name="Group 47"/>
          <p:cNvGraphicFramePr>
            <a:graphicFrameLocks/>
          </p:cNvGraphicFramePr>
          <p:nvPr>
            <p:extLst>
              <p:ext uri="{D42A27DB-BD31-4B8C-83A1-F6EECF244321}">
                <p14:modId xmlns:p14="http://schemas.microsoft.com/office/powerpoint/2010/main" val="981712895"/>
              </p:ext>
            </p:extLst>
          </p:nvPr>
        </p:nvGraphicFramePr>
        <p:xfrm>
          <a:off x="400050" y="1150420"/>
          <a:ext cx="8420100" cy="5264033"/>
        </p:xfrm>
        <a:graphic>
          <a:graphicData uri="http://schemas.openxmlformats.org/drawingml/2006/table">
            <a:tbl>
              <a:tblPr/>
              <a:tblGrid>
                <a:gridCol w="6352664">
                  <a:extLst>
                    <a:ext uri="{9D8B030D-6E8A-4147-A177-3AD203B41FA5}">
                      <a16:colId xmlns:a16="http://schemas.microsoft.com/office/drawing/2014/main" val="20000"/>
                    </a:ext>
                  </a:extLst>
                </a:gridCol>
                <a:gridCol w="2067436">
                  <a:extLst>
                    <a:ext uri="{9D8B030D-6E8A-4147-A177-3AD203B41FA5}">
                      <a16:colId xmlns:a16="http://schemas.microsoft.com/office/drawing/2014/main" val="20003"/>
                    </a:ext>
                  </a:extLst>
                </a:gridCol>
              </a:tblGrid>
              <a:tr h="3810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Event</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Date</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extLst>
                  <a:ext uri="{0D108BD9-81ED-4DB2-BD59-A6C34878D82A}">
                    <a16:rowId xmlns:a16="http://schemas.microsoft.com/office/drawing/2014/main" val="10000"/>
                  </a:ext>
                </a:extLst>
              </a:tr>
              <a:tr h="45950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Webex meeting with RAC members</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30 March 2021</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447050163"/>
                  </a:ext>
                </a:extLst>
              </a:tr>
              <a:tr h="45950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CRG edit draft D5.0, creating D6.0</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30 March 2021</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3185446988"/>
                  </a:ext>
                </a:extLst>
              </a:tr>
              <a:tr h="45950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kern="1200" cap="none" normalizeH="0" baseline="0" dirty="0">
                          <a:ln>
                            <a:noFill/>
                          </a:ln>
                          <a:solidFill>
                            <a:schemeClr val="tx1"/>
                          </a:solidFill>
                          <a:effectLst/>
                          <a:latin typeface="Arial" charset="0"/>
                          <a:ea typeface="+mn-ea"/>
                          <a:cs typeface="+mn-cs"/>
                        </a:rPr>
                        <a:t>Third SA Ballot Recirculation on D6.0 (10-day ballot)</a:t>
                      </a:r>
                      <a:endParaRPr kumimoji="0" lang="en-GB" sz="1800" b="1" i="0" u="none" strike="noStrike" cap="none" normalizeH="0" baseline="0" dirty="0">
                        <a:ln>
                          <a:noFill/>
                        </a:ln>
                        <a:solidFill>
                          <a:schemeClr val="tx1"/>
                        </a:solidFill>
                        <a:effectLst/>
                        <a:latin typeface="Times New Roman" pitchFamily="18" charset="0"/>
                        <a:cs typeface="Arial" charset="0"/>
                      </a:endParaRP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 – 11 April 2021</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531091">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800" b="0" i="0" u="none" strike="noStrike" kern="1200" cap="none" normalizeH="0" baseline="0" dirty="0">
                          <a:ln>
                            <a:noFill/>
                          </a:ln>
                          <a:solidFill>
                            <a:schemeClr val="tx1"/>
                          </a:solidFill>
                          <a:effectLst/>
                          <a:latin typeface="Arial" charset="0"/>
                          <a:ea typeface="+mn-ea"/>
                          <a:cs typeface="+mn-cs"/>
                        </a:rPr>
                        <a:t>CRG Comment Response Complete</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12 April 2021</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531091">
                <a:tc>
                  <a:txBody>
                    <a:bodyPr/>
                    <a:lstStyle/>
                    <a:p>
                      <a:pPr marL="1030288" marR="0" lvl="0" indent="-1020763" algn="l" defTabSz="914400" rtl="0" eaLnBrk="0" fontAlgn="b" latinLnBrk="0" hangingPunct="0">
                        <a:lnSpc>
                          <a:spcPct val="100000"/>
                        </a:lnSpc>
                        <a:spcBef>
                          <a:spcPct val="0"/>
                        </a:spcBef>
                        <a:spcAft>
                          <a:spcPct val="0"/>
                        </a:spcAft>
                        <a:buClrTx/>
                        <a:buSzTx/>
                        <a:buFontTx/>
                        <a:buNone/>
                        <a:tabLst>
                          <a:tab pos="6110288" algn="l"/>
                        </a:tabLst>
                      </a:pPr>
                      <a:r>
                        <a:rPr kumimoji="0" lang="en-US" sz="1800" b="0" i="0" u="none" strike="noStrike" kern="1200" cap="none" normalizeH="0" baseline="0" dirty="0">
                          <a:ln>
                            <a:noFill/>
                          </a:ln>
                          <a:solidFill>
                            <a:schemeClr val="tx1"/>
                          </a:solidFill>
                          <a:effectLst/>
                          <a:latin typeface="Arial" charset="0"/>
                          <a:ea typeface="+mn-ea"/>
                          <a:cs typeface="+mn-cs"/>
                        </a:rPr>
                        <a:t>WG 10-day ballot </a:t>
                      </a:r>
                      <a:r>
                        <a:rPr kumimoji="0" lang="en-US" sz="1600" b="0" i="1" u="none" strike="noStrike" kern="1200" cap="none" normalizeH="0" baseline="0" dirty="0">
                          <a:ln>
                            <a:noFill/>
                          </a:ln>
                          <a:solidFill>
                            <a:schemeClr val="tx1"/>
                          </a:solidFill>
                          <a:effectLst/>
                          <a:latin typeface="Arial" charset="0"/>
                          <a:ea typeface="+mn-ea"/>
                          <a:cs typeface="+mn-cs"/>
                        </a:rPr>
                        <a:t>“that 802.15 WG has reviewed and approves the CSD [ec-20-0250-00-ACSD-p802-15-9-revision-1] and requests unconditional approval from the EC to submit P802.15.9ma-D06 to RevCom</a:t>
                      </a:r>
                      <a:r>
                        <a:rPr kumimoji="0" lang="en-US" sz="1800" b="0" i="0" u="none" strike="noStrike" kern="1200" cap="none" normalizeH="0" baseline="0" dirty="0">
                          <a:ln>
                            <a:noFill/>
                          </a:ln>
                          <a:solidFill>
                            <a:schemeClr val="tx1"/>
                          </a:solidFill>
                          <a:effectLst/>
                          <a:latin typeface="Arial" charset="0"/>
                          <a:ea typeface="+mn-ea"/>
                          <a:cs typeface="+mn-cs"/>
                        </a:rPr>
                        <a:t>”</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12 – 22 April 2021</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530029510"/>
                  </a:ext>
                </a:extLst>
              </a:tr>
              <a:tr h="458787">
                <a:tc>
                  <a:txBody>
                    <a:bodyPr/>
                    <a:lstStyle/>
                    <a:p>
                      <a:pPr marL="9525" marR="0" lvl="0" indent="0" algn="l" defTabSz="914400" rtl="0" eaLnBrk="0" fontAlgn="b" latinLnBrk="0" hangingPunct="0">
                        <a:lnSpc>
                          <a:spcPct val="100000"/>
                        </a:lnSpc>
                        <a:spcBef>
                          <a:spcPct val="0"/>
                        </a:spcBef>
                        <a:spcAft>
                          <a:spcPct val="0"/>
                        </a:spcAft>
                        <a:buClrTx/>
                        <a:buSzTx/>
                        <a:buFontTx/>
                        <a:buNone/>
                        <a:tabLst/>
                        <a:defRPr/>
                      </a:pPr>
                      <a:r>
                        <a:rPr kumimoji="0" lang="en-US" sz="1800" b="0" i="0" u="none" strike="noStrike" kern="1200" cap="none" normalizeH="0" baseline="0" dirty="0">
                          <a:ln>
                            <a:noFill/>
                          </a:ln>
                          <a:solidFill>
                            <a:schemeClr val="tx1"/>
                          </a:solidFill>
                          <a:effectLst/>
                          <a:highlight>
                            <a:srgbClr val="FFFF00"/>
                          </a:highlight>
                          <a:latin typeface="Arial" charset="0"/>
                          <a:ea typeface="+mn-ea"/>
                          <a:cs typeface="+mn-cs"/>
                        </a:rPr>
                        <a:t>Request approval from EC to forward draft to RevCom</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highlight>
                            <a:srgbClr val="FFFF00"/>
                          </a:highlight>
                          <a:latin typeface="Arial" panose="020B0604020202020204" pitchFamily="34" charset="0"/>
                          <a:cs typeface="Arial" panose="020B0604020202020204" pitchFamily="34" charset="0"/>
                        </a:rPr>
                        <a:t>4 May 2021</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defRPr/>
                      </a:pPr>
                      <a:r>
                        <a:rPr kumimoji="0" lang="en-US" sz="1800" b="0" i="0" u="none" strike="noStrike" kern="1200" cap="none" normalizeH="0" baseline="0" dirty="0">
                          <a:ln>
                            <a:noFill/>
                          </a:ln>
                          <a:solidFill>
                            <a:schemeClr val="tx1"/>
                          </a:solidFill>
                          <a:effectLst/>
                          <a:latin typeface="Arial" charset="0"/>
                          <a:ea typeface="+mn-ea"/>
                          <a:cs typeface="+mn-cs"/>
                        </a:rPr>
                        <a:t>Post to RevCom (submittal deadline)</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6 May 2021</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defRPr/>
                      </a:pPr>
                      <a:r>
                        <a:rPr kumimoji="0" lang="en-US" sz="1800" b="0" i="0" u="none" strike="noStrike" kern="1200" cap="none" normalizeH="0" baseline="0" dirty="0">
                          <a:ln>
                            <a:noFill/>
                          </a:ln>
                          <a:solidFill>
                            <a:schemeClr val="tx1"/>
                          </a:solidFill>
                          <a:effectLst/>
                          <a:latin typeface="Arial" charset="0"/>
                          <a:ea typeface="+mn-ea"/>
                          <a:cs typeface="+mn-cs"/>
                        </a:rPr>
                        <a:t>RevCom meeting (teleconference)</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15 June 2021</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3030798874"/>
                  </a:ext>
                </a:extLst>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defRPr/>
                      </a:pPr>
                      <a:r>
                        <a:rPr kumimoji="0" lang="en-US" sz="1800" b="0" i="0" u="none" strike="noStrike" kern="1200" cap="none" normalizeH="0" baseline="0" dirty="0">
                          <a:ln>
                            <a:noFill/>
                          </a:ln>
                          <a:solidFill>
                            <a:schemeClr val="tx1"/>
                          </a:solidFill>
                          <a:effectLst/>
                          <a:latin typeface="Arial" charset="0"/>
                          <a:ea typeface="+mn-ea"/>
                          <a:cs typeface="+mn-cs"/>
                        </a:rPr>
                        <a:t>SASB meeting (teleconference)</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16 June 2021</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335149056"/>
                  </a:ext>
                </a:extLst>
              </a:tr>
            </a:tbl>
          </a:graphicData>
        </a:graphic>
      </p:graphicFrame>
    </p:spTree>
    <p:extLst>
      <p:ext uri="{BB962C8B-B14F-4D97-AF65-F5344CB8AC3E}">
        <p14:creationId xmlns:p14="http://schemas.microsoft.com/office/powerpoint/2010/main" val="21854339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5B312-57E5-E544-AF91-AC5B7910454A}"/>
              </a:ext>
            </a:extLst>
          </p:cNvPr>
          <p:cNvSpPr>
            <a:spLocks noGrp="1"/>
          </p:cNvSpPr>
          <p:nvPr>
            <p:ph type="title"/>
          </p:nvPr>
        </p:nvSpPr>
        <p:spPr>
          <a:xfrm>
            <a:off x="674687" y="457200"/>
            <a:ext cx="7772400" cy="1066800"/>
          </a:xfrm>
        </p:spPr>
        <p:txBody>
          <a:bodyPr/>
          <a:lstStyle/>
          <a:p>
            <a:r>
              <a:rPr lang="en-US" dirty="0"/>
              <a:t>802 EC Motion</a:t>
            </a:r>
          </a:p>
        </p:txBody>
      </p:sp>
      <p:sp>
        <p:nvSpPr>
          <p:cNvPr id="3" name="Date Placeholder 2">
            <a:extLst>
              <a:ext uri="{FF2B5EF4-FFF2-40B4-BE49-F238E27FC236}">
                <a16:creationId xmlns:a16="http://schemas.microsoft.com/office/drawing/2014/main" id="{57A7779F-D85B-8A48-9EEE-4251AF1174A7}"/>
              </a:ext>
            </a:extLst>
          </p:cNvPr>
          <p:cNvSpPr>
            <a:spLocks noGrp="1"/>
          </p:cNvSpPr>
          <p:nvPr>
            <p:ph type="dt" sz="half" idx="10"/>
          </p:nvPr>
        </p:nvSpPr>
        <p:spPr/>
        <p:txBody>
          <a:bodyPr/>
          <a:lstStyle/>
          <a:p>
            <a:pPr>
              <a:defRPr/>
            </a:pPr>
            <a:r>
              <a:rPr lang="en-US"/>
              <a:t>April 2021</a:t>
            </a:r>
            <a:endParaRPr lang="en-US" dirty="0"/>
          </a:p>
        </p:txBody>
      </p:sp>
      <p:sp>
        <p:nvSpPr>
          <p:cNvPr id="4" name="Footer Placeholder 3">
            <a:extLst>
              <a:ext uri="{FF2B5EF4-FFF2-40B4-BE49-F238E27FC236}">
                <a16:creationId xmlns:a16="http://schemas.microsoft.com/office/drawing/2014/main" id="{513469B2-2D32-1946-A821-4B34D268F249}"/>
              </a:ext>
            </a:extLst>
          </p:cNvPr>
          <p:cNvSpPr>
            <a:spLocks noGrp="1"/>
          </p:cNvSpPr>
          <p:nvPr>
            <p:ph type="ftr" sz="quarter" idx="11"/>
          </p:nvPr>
        </p:nvSpPr>
        <p:spPr/>
        <p:txBody>
          <a:bodyPr/>
          <a:lstStyle/>
          <a:p>
            <a:pPr>
              <a:defRPr/>
            </a:pPr>
            <a:r>
              <a:rPr lang="en-US"/>
              <a:t>Pat Kinney (Kinney Consulting)</a:t>
            </a:r>
          </a:p>
        </p:txBody>
      </p:sp>
      <p:sp>
        <p:nvSpPr>
          <p:cNvPr id="5" name="Slide Number Placeholder 4">
            <a:extLst>
              <a:ext uri="{FF2B5EF4-FFF2-40B4-BE49-F238E27FC236}">
                <a16:creationId xmlns:a16="http://schemas.microsoft.com/office/drawing/2014/main" id="{9E311BB5-3027-4C49-9CEE-414A97F7C26C}"/>
              </a:ext>
            </a:extLst>
          </p:cNvPr>
          <p:cNvSpPr>
            <a:spLocks noGrp="1"/>
          </p:cNvSpPr>
          <p:nvPr>
            <p:ph type="sldNum" sz="quarter" idx="12"/>
          </p:nvPr>
        </p:nvSpPr>
        <p:spPr/>
        <p:txBody>
          <a:bodyPr/>
          <a:lstStyle/>
          <a:p>
            <a:pPr>
              <a:defRPr/>
            </a:pPr>
            <a:r>
              <a:rPr lang="en-US"/>
              <a:t>Slide </a:t>
            </a:r>
            <a:fld id="{8E9AA826-2D66-4D95-924A-79AB5FB12EBD}" type="slidenum">
              <a:rPr lang="en-US" smtClean="0"/>
              <a:pPr>
                <a:defRPr/>
              </a:pPr>
              <a:t>14</a:t>
            </a:fld>
            <a:endParaRPr lang="en-US"/>
          </a:p>
        </p:txBody>
      </p:sp>
      <p:sp>
        <p:nvSpPr>
          <p:cNvPr id="7" name="Rectangle 6">
            <a:extLst>
              <a:ext uri="{FF2B5EF4-FFF2-40B4-BE49-F238E27FC236}">
                <a16:creationId xmlns:a16="http://schemas.microsoft.com/office/drawing/2014/main" id="{7B6D652C-824B-BE46-A271-C721E6ED399F}"/>
              </a:ext>
            </a:extLst>
          </p:cNvPr>
          <p:cNvSpPr/>
          <p:nvPr/>
        </p:nvSpPr>
        <p:spPr>
          <a:xfrm>
            <a:off x="304800" y="1371600"/>
            <a:ext cx="8534400" cy="4031873"/>
          </a:xfrm>
          <a:prstGeom prst="rect">
            <a:avLst/>
          </a:prstGeom>
        </p:spPr>
        <p:txBody>
          <a:bodyPr wrap="square">
            <a:spAutoFit/>
          </a:bodyPr>
          <a:lstStyle/>
          <a:p>
            <a:pPr>
              <a:spcBef>
                <a:spcPts val="0"/>
              </a:spcBef>
              <a:spcAft>
                <a:spcPts val="0"/>
              </a:spcAft>
            </a:pPr>
            <a:r>
              <a:rPr lang="en-US" sz="1600" b="1" dirty="0">
                <a:solidFill>
                  <a:srgbClr val="1F497D"/>
                </a:solidFill>
                <a:latin typeface="Calibri" panose="020F0502020204030204" pitchFamily="34" charset="0"/>
              </a:rPr>
              <a:t>P802.15.9rev1 to RevCom </a:t>
            </a:r>
          </a:p>
          <a:p>
            <a:pPr>
              <a:spcBef>
                <a:spcPts val="0"/>
              </a:spcBef>
              <a:spcAft>
                <a:spcPts val="0"/>
              </a:spcAft>
            </a:pPr>
            <a:r>
              <a:rPr lang="en-US" sz="1600" dirty="0">
                <a:solidFill>
                  <a:srgbClr val="1F497D"/>
                </a:solidFill>
                <a:latin typeface="Calibri" panose="020F0502020204030204" pitchFamily="34" charset="0"/>
              </a:rPr>
              <a:t>Approve sending P802.15.9rev1-D06 to RevCom.</a:t>
            </a:r>
            <a:endParaRPr lang="en-US" sz="1600" dirty="0">
              <a:solidFill>
                <a:srgbClr val="000000"/>
              </a:solidFill>
              <a:latin typeface="Calibri" panose="020F0502020204030204" pitchFamily="34" charset="0"/>
            </a:endParaRPr>
          </a:p>
          <a:p>
            <a:pPr>
              <a:spcBef>
                <a:spcPts val="0"/>
              </a:spcBef>
              <a:spcAft>
                <a:spcPts val="0"/>
              </a:spcAft>
            </a:pPr>
            <a:r>
              <a:rPr lang="en-US" sz="1600" dirty="0">
                <a:solidFill>
                  <a:srgbClr val="1F497D"/>
                </a:solidFill>
                <a:latin typeface="Calibri" panose="020F0502020204030204" pitchFamily="34" charset="0"/>
              </a:rPr>
              <a:t>Approve CSD documentation:  </a:t>
            </a:r>
            <a:r>
              <a:rPr lang="en-US" sz="1600" b="1" dirty="0">
                <a:solidFill>
                  <a:srgbClr val="000000"/>
                </a:solidFill>
                <a:latin typeface="Calibri" panose="020F0502020204030204" pitchFamily="34" charset="0"/>
                <a:hlinkClick r:id="rId2"/>
              </a:rPr>
              <a:t>https://mentor.ieee.org/802-ec/dcn/20/ec-20-0250-00-ACSD-p802-15-9-revision-1.docx</a:t>
            </a:r>
            <a:endParaRPr lang="en-US" sz="1600" dirty="0">
              <a:solidFill>
                <a:srgbClr val="000000"/>
              </a:solidFill>
              <a:latin typeface="Calibri" panose="020F0502020204030204" pitchFamily="34" charset="0"/>
            </a:endParaRPr>
          </a:p>
          <a:p>
            <a:pPr>
              <a:spcBef>
                <a:spcPts val="0"/>
              </a:spcBef>
              <a:spcAft>
                <a:spcPts val="0"/>
              </a:spcAft>
            </a:pPr>
            <a:r>
              <a:rPr lang="en-US" sz="1600" dirty="0">
                <a:solidFill>
                  <a:srgbClr val="1F497D"/>
                </a:solidFill>
                <a:latin typeface="Calibri" panose="020F0502020204030204" pitchFamily="34" charset="0"/>
              </a:rPr>
              <a:t>Supporting Documentation:</a:t>
            </a:r>
            <a:r>
              <a:rPr lang="en-US" sz="1600" dirty="0">
                <a:solidFill>
                  <a:srgbClr val="000000"/>
                </a:solidFill>
                <a:latin typeface="Calibri" panose="020F0502020204030204" pitchFamily="34" charset="0"/>
              </a:rPr>
              <a:t>  </a:t>
            </a:r>
            <a:r>
              <a:rPr lang="en-US" sz="1600" b="1" dirty="0">
                <a:solidFill>
                  <a:srgbClr val="000000"/>
                </a:solidFill>
                <a:latin typeface="Calibri" panose="020F0502020204030204" pitchFamily="34" charset="0"/>
                <a:hlinkClick r:id="rId3"/>
              </a:rPr>
              <a:t>https://mentor.ieee.org/802.15/dcn/21/15-21-0181-07-0000-p802-15-9rev1-report-to-ec-on-unconditional-approval-to-forward-draft-to-revcom.pptx</a:t>
            </a:r>
            <a:endParaRPr lang="en-US" sz="1600" dirty="0">
              <a:solidFill>
                <a:srgbClr val="000000"/>
              </a:solidFill>
              <a:latin typeface="Calibri" panose="020F0502020204030204" pitchFamily="34" charset="0"/>
            </a:endParaRPr>
          </a:p>
          <a:p>
            <a:pPr>
              <a:spcBef>
                <a:spcPts val="0"/>
              </a:spcBef>
              <a:spcAft>
                <a:spcPts val="0"/>
              </a:spcAft>
            </a:pPr>
            <a:r>
              <a:rPr lang="en-US" sz="1600" dirty="0">
                <a:solidFill>
                  <a:srgbClr val="1F497D"/>
                </a:solidFill>
                <a:latin typeface="Calibri" panose="020F0502020204030204" pitchFamily="34" charset="0"/>
              </a:rPr>
              <a:t>Moved: Kinney</a:t>
            </a:r>
            <a:endParaRPr lang="en-US" sz="1600" dirty="0">
              <a:solidFill>
                <a:srgbClr val="000000"/>
              </a:solidFill>
              <a:latin typeface="Calibri" panose="020F0502020204030204" pitchFamily="34" charset="0"/>
            </a:endParaRPr>
          </a:p>
          <a:p>
            <a:pPr>
              <a:spcBef>
                <a:spcPts val="0"/>
              </a:spcBef>
              <a:spcAft>
                <a:spcPts val="0"/>
              </a:spcAft>
            </a:pPr>
            <a:r>
              <a:rPr lang="en-US" sz="1600" dirty="0">
                <a:solidFill>
                  <a:srgbClr val="1F497D"/>
                </a:solidFill>
                <a:latin typeface="Calibri" panose="020F0502020204030204" pitchFamily="34" charset="0"/>
              </a:rPr>
              <a:t>Seconded: Holcomb</a:t>
            </a:r>
            <a:endParaRPr lang="en-US" sz="1600" dirty="0">
              <a:solidFill>
                <a:srgbClr val="000000"/>
              </a:solidFill>
              <a:latin typeface="Calibri" panose="020F0502020204030204" pitchFamily="34" charset="0"/>
            </a:endParaRPr>
          </a:p>
          <a:p>
            <a:pPr>
              <a:spcBef>
                <a:spcPts val="0"/>
              </a:spcBef>
              <a:spcAft>
                <a:spcPts val="0"/>
              </a:spcAft>
            </a:pPr>
            <a:endParaRPr lang="en-US" sz="1600" dirty="0">
              <a:solidFill>
                <a:srgbClr val="1F497D"/>
              </a:solidFill>
              <a:latin typeface="Calibri" panose="020F0502020204030204" pitchFamily="34" charset="0"/>
            </a:endParaRPr>
          </a:p>
          <a:p>
            <a:pPr>
              <a:spcBef>
                <a:spcPts val="0"/>
              </a:spcBef>
              <a:spcAft>
                <a:spcPts val="0"/>
              </a:spcAft>
            </a:pPr>
            <a:r>
              <a:rPr lang="en-US" sz="1600" dirty="0">
                <a:solidFill>
                  <a:srgbClr val="1F497D"/>
                </a:solidFill>
                <a:latin typeface="Calibri" panose="020F0502020204030204" pitchFamily="34" charset="0"/>
              </a:rPr>
              <a:t>Result: Yes: x, No: x, Abstain: x</a:t>
            </a:r>
            <a:endParaRPr lang="en-US" sz="1600" dirty="0">
              <a:solidFill>
                <a:srgbClr val="000000"/>
              </a:solidFill>
              <a:latin typeface="Calibri" panose="020F0502020204030204" pitchFamily="34" charset="0"/>
            </a:endParaRPr>
          </a:p>
          <a:p>
            <a:pPr>
              <a:spcBef>
                <a:spcPts val="0"/>
              </a:spcBef>
              <a:spcAft>
                <a:spcPts val="0"/>
              </a:spcAft>
            </a:pPr>
            <a:endParaRPr lang="en-US" sz="1600" b="1" dirty="0">
              <a:solidFill>
                <a:srgbClr val="1F497D"/>
              </a:solidFill>
              <a:latin typeface="Calibri" panose="020F0502020204030204" pitchFamily="34" charset="0"/>
            </a:endParaRPr>
          </a:p>
          <a:p>
            <a:pPr>
              <a:spcBef>
                <a:spcPts val="0"/>
              </a:spcBef>
              <a:spcAft>
                <a:spcPts val="0"/>
              </a:spcAft>
            </a:pPr>
            <a:endParaRPr lang="en-US" sz="1600" b="1" dirty="0">
              <a:solidFill>
                <a:srgbClr val="1F497D"/>
              </a:solidFill>
              <a:latin typeface="Calibri" panose="020F0502020204030204" pitchFamily="34" charset="0"/>
            </a:endParaRPr>
          </a:p>
          <a:p>
            <a:pPr>
              <a:spcBef>
                <a:spcPts val="0"/>
              </a:spcBef>
              <a:spcAft>
                <a:spcPts val="0"/>
              </a:spcAft>
            </a:pPr>
            <a:r>
              <a:rPr lang="en-US" sz="1600" b="1" dirty="0">
                <a:solidFill>
                  <a:srgbClr val="1F497D"/>
                </a:solidFill>
                <a:latin typeface="Calibri" panose="020F0502020204030204" pitchFamily="34" charset="0"/>
              </a:rPr>
              <a:t>802.15 WG 10-day ballot that closed on 22 April, 2021</a:t>
            </a:r>
          </a:p>
          <a:p>
            <a:pPr>
              <a:spcBef>
                <a:spcPts val="0"/>
              </a:spcBef>
              <a:spcAft>
                <a:spcPts val="0"/>
              </a:spcAft>
            </a:pPr>
            <a:r>
              <a:rPr lang="en-US" sz="1600" dirty="0">
                <a:solidFill>
                  <a:srgbClr val="1F497D"/>
                </a:solidFill>
                <a:latin typeface="Calibri" panose="020F0502020204030204" pitchFamily="34" charset="0"/>
              </a:rPr>
              <a:t>Vote results of motion:</a:t>
            </a:r>
            <a:r>
              <a:rPr lang="en-US" sz="1600" i="1" dirty="0">
                <a:solidFill>
                  <a:srgbClr val="1F497D"/>
                </a:solidFill>
                <a:latin typeface="Calibri" panose="020F0502020204030204" pitchFamily="34" charset="0"/>
              </a:rPr>
              <a:t> that 802.15 WG has reviewed and approves the CSD [ec-20-0250-00-ACSD-p802-15-9-revision-1] and requests unconditional approval from the EC to submit P802.15.9ma-D06 to RevCom (Y,N,A)</a:t>
            </a:r>
            <a:r>
              <a:rPr lang="en-US" sz="1600" dirty="0">
                <a:solidFill>
                  <a:srgbClr val="1F497D"/>
                </a:solidFill>
                <a:latin typeface="Calibri" panose="020F0502020204030204" pitchFamily="34" charset="0"/>
              </a:rPr>
              <a:t>:  59/0/9</a:t>
            </a:r>
            <a:endParaRPr lang="en-US" sz="16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27897947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ea typeface="ＭＳ Ｐゴシック" pitchFamily="34" charset="-128"/>
              </a:rPr>
              <a:t>Introduction</a:t>
            </a:r>
            <a:endParaRPr lang="en-US" dirty="0"/>
          </a:p>
        </p:txBody>
      </p:sp>
      <p:sp>
        <p:nvSpPr>
          <p:cNvPr id="6" name="Content Placeholder 5"/>
          <p:cNvSpPr>
            <a:spLocks noGrp="1"/>
          </p:cNvSpPr>
          <p:nvPr>
            <p:ph idx="1"/>
          </p:nvPr>
        </p:nvSpPr>
        <p:spPr>
          <a:xfrm>
            <a:off x="752475" y="1752600"/>
            <a:ext cx="7772400" cy="4419600"/>
          </a:xfrm>
        </p:spPr>
        <p:txBody>
          <a:bodyPr/>
          <a:lstStyle/>
          <a:p>
            <a:r>
              <a:rPr lang="en-GB" sz="1800" dirty="0">
                <a:ea typeface="ＭＳ Ｐゴシック" pitchFamily="34" charset="-128"/>
              </a:rPr>
              <a:t>This document contains the report to the IEEE 802 Executive Committee in support of a request for approval to send P802.15.9ma Draft 6.0 to RevCom.</a:t>
            </a:r>
          </a:p>
          <a:p>
            <a:r>
              <a:rPr lang="en-GB" sz="1800" dirty="0">
                <a:ea typeface="ＭＳ Ｐゴシック" pitchFamily="34" charset="-128"/>
              </a:rPr>
              <a:t>The 802 EC motion is on </a:t>
            </a:r>
            <a:r>
              <a:rPr lang="en-GB" sz="1800" dirty="0">
                <a:ea typeface="ＭＳ Ｐゴシック" pitchFamily="34" charset="-128"/>
                <a:hlinkClick r:id="" action="ppaction://hlinkshowjump?jump=lastslide"/>
              </a:rPr>
              <a:t>Slide 14</a:t>
            </a:r>
            <a:r>
              <a:rPr lang="en-GB" sz="1800" dirty="0">
                <a:ea typeface="ＭＳ Ｐゴシック" pitchFamily="34" charset="-128"/>
              </a:rPr>
              <a:t>.</a:t>
            </a:r>
          </a:p>
        </p:txBody>
      </p:sp>
      <p:sp>
        <p:nvSpPr>
          <p:cNvPr id="2" name="Date Placeholder 1"/>
          <p:cNvSpPr>
            <a:spLocks noGrp="1"/>
          </p:cNvSpPr>
          <p:nvPr>
            <p:ph type="dt" sz="half" idx="10"/>
          </p:nvPr>
        </p:nvSpPr>
        <p:spPr>
          <a:xfrm>
            <a:off x="696913" y="332601"/>
            <a:ext cx="942566" cy="276999"/>
          </a:xfrm>
        </p:spPr>
        <p:txBody>
          <a:bodyPr/>
          <a:lstStyle/>
          <a:p>
            <a:pPr>
              <a:defRPr/>
            </a:pPr>
            <a:r>
              <a:rPr lang="en-US" altLang="ko-KR"/>
              <a:t>April 2021</a:t>
            </a:r>
            <a:endParaRPr lang="en-US" altLang="ko-KR" dirty="0"/>
          </a:p>
        </p:txBody>
      </p:sp>
      <p:sp>
        <p:nvSpPr>
          <p:cNvPr id="3" name="Footer Placeholder 2"/>
          <p:cNvSpPr>
            <a:spLocks noGrp="1"/>
          </p:cNvSpPr>
          <p:nvPr>
            <p:ph type="ftr" sz="quarter" idx="11"/>
          </p:nvPr>
        </p:nvSpPr>
        <p:spPr>
          <a:xfrm>
            <a:off x="6662961" y="6475413"/>
            <a:ext cx="1880964" cy="184666"/>
          </a:xfrm>
        </p:spPr>
        <p:txBody>
          <a:bodyPr/>
          <a:lstStyle/>
          <a:p>
            <a:pPr>
              <a:defRPr/>
            </a:pPr>
            <a:r>
              <a:rPr lang="en-US" altLang="ko-KR"/>
              <a:t>Pat Kinney (Kinney Consulting)</a:t>
            </a:r>
            <a:endParaRPr lang="en-US" altLang="ko-KR" dirty="0"/>
          </a:p>
        </p:txBody>
      </p:sp>
      <p:sp>
        <p:nvSpPr>
          <p:cNvPr id="4" name="Slide Number Placeholder 3"/>
          <p:cNvSpPr>
            <a:spLocks noGrp="1"/>
          </p:cNvSpPr>
          <p:nvPr>
            <p:ph type="sldNum" sz="quarter" idx="12"/>
          </p:nvPr>
        </p:nvSpPr>
        <p:spPr/>
        <p:txBody>
          <a:bodyPr/>
          <a:lstStyle/>
          <a:p>
            <a:pPr>
              <a:defRPr/>
            </a:pPr>
            <a:r>
              <a:rPr lang="en-US"/>
              <a:t>Slide </a:t>
            </a:r>
            <a:fld id="{FB3C9980-79DC-43B3-9260-ABCB224AB3D0}" type="slidenum">
              <a:rPr lang="en-US" smtClean="0"/>
              <a:pPr>
                <a:defRPr/>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ea typeface="ＭＳ Ｐゴシック" pitchFamily="34" charset="-128"/>
              </a:rPr>
              <a:t>Standards Association (SA) Ballot Results – P802.15.9rev1</a:t>
            </a:r>
            <a:endParaRPr lang="en-US" dirty="0"/>
          </a:p>
        </p:txBody>
      </p:sp>
      <p:sp>
        <p:nvSpPr>
          <p:cNvPr id="3" name="Date Placeholder 2"/>
          <p:cNvSpPr>
            <a:spLocks noGrp="1"/>
          </p:cNvSpPr>
          <p:nvPr>
            <p:ph type="dt" sz="half" idx="10"/>
          </p:nvPr>
        </p:nvSpPr>
        <p:spPr>
          <a:xfrm>
            <a:off x="696913" y="332601"/>
            <a:ext cx="942566" cy="276999"/>
          </a:xfrm>
        </p:spPr>
        <p:txBody>
          <a:bodyPr/>
          <a:lstStyle/>
          <a:p>
            <a:pPr>
              <a:defRPr/>
            </a:pPr>
            <a:r>
              <a:rPr lang="en-US" altLang="ko-KR"/>
              <a:t>April 2021</a:t>
            </a:r>
            <a:endParaRPr lang="en-US" altLang="ko-KR" dirty="0"/>
          </a:p>
        </p:txBody>
      </p:sp>
      <p:sp>
        <p:nvSpPr>
          <p:cNvPr id="4" name="Footer Placeholder 3"/>
          <p:cNvSpPr>
            <a:spLocks noGrp="1"/>
          </p:cNvSpPr>
          <p:nvPr>
            <p:ph type="ftr" sz="quarter" idx="11"/>
          </p:nvPr>
        </p:nvSpPr>
        <p:spPr>
          <a:xfrm>
            <a:off x="6662961" y="6475413"/>
            <a:ext cx="1880964" cy="184666"/>
          </a:xfrm>
        </p:spPr>
        <p:txBody>
          <a:bodyPr/>
          <a:lstStyle/>
          <a:p>
            <a:pPr>
              <a:defRPr/>
            </a:pPr>
            <a:r>
              <a:rPr lang="en-US" altLang="ko-KR"/>
              <a:t>Pat Kinney (Kinney Consulting)</a:t>
            </a:r>
            <a:endParaRPr lang="en-US" altLang="ko-KR" dirty="0"/>
          </a:p>
        </p:txBody>
      </p:sp>
      <p:sp>
        <p:nvSpPr>
          <p:cNvPr id="5" name="Slide Number Placeholder 4"/>
          <p:cNvSpPr>
            <a:spLocks noGrp="1"/>
          </p:cNvSpPr>
          <p:nvPr>
            <p:ph type="sldNum" sz="quarter" idx="12"/>
          </p:nvPr>
        </p:nvSpPr>
        <p:spPr/>
        <p:txBody>
          <a:bodyPr/>
          <a:lstStyle/>
          <a:p>
            <a:pPr>
              <a:defRPr/>
            </a:pPr>
            <a:r>
              <a:rPr lang="en-US"/>
              <a:t>Slide </a:t>
            </a:r>
            <a:fld id="{8E9AA826-2D66-4D95-924A-79AB5FB12EBD}" type="slidenum">
              <a:rPr lang="en-US" smtClean="0"/>
              <a:pPr>
                <a:defRPr/>
              </a:pPr>
              <a:t>3</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1953074626"/>
              </p:ext>
            </p:extLst>
          </p:nvPr>
        </p:nvGraphicFramePr>
        <p:xfrm>
          <a:off x="1066800" y="1737361"/>
          <a:ext cx="7162800" cy="3089347"/>
        </p:xfrm>
        <a:graphic>
          <a:graphicData uri="http://schemas.openxmlformats.org/drawingml/2006/table">
            <a:tbl>
              <a:tblPr firstRow="1" bandRow="1">
                <a:tableStyleId>{ED083AE6-46FA-4A59-8FB0-9F97EB10719F}</a:tableStyleId>
              </a:tblPr>
              <a:tblGrid>
                <a:gridCol w="908978">
                  <a:extLst>
                    <a:ext uri="{9D8B030D-6E8A-4147-A177-3AD203B41FA5}">
                      <a16:colId xmlns:a16="http://schemas.microsoft.com/office/drawing/2014/main" val="20000"/>
                    </a:ext>
                  </a:extLst>
                </a:gridCol>
                <a:gridCol w="2441254">
                  <a:extLst>
                    <a:ext uri="{9D8B030D-6E8A-4147-A177-3AD203B41FA5}">
                      <a16:colId xmlns:a16="http://schemas.microsoft.com/office/drawing/2014/main" val="20001"/>
                    </a:ext>
                  </a:extLst>
                </a:gridCol>
                <a:gridCol w="545387">
                  <a:extLst>
                    <a:ext uri="{9D8B030D-6E8A-4147-A177-3AD203B41FA5}">
                      <a16:colId xmlns:a16="http://schemas.microsoft.com/office/drawing/2014/main" val="20002"/>
                    </a:ext>
                  </a:extLst>
                </a:gridCol>
                <a:gridCol w="545387">
                  <a:extLst>
                    <a:ext uri="{9D8B030D-6E8A-4147-A177-3AD203B41FA5}">
                      <a16:colId xmlns:a16="http://schemas.microsoft.com/office/drawing/2014/main" val="20003"/>
                    </a:ext>
                  </a:extLst>
                </a:gridCol>
                <a:gridCol w="389562">
                  <a:extLst>
                    <a:ext uri="{9D8B030D-6E8A-4147-A177-3AD203B41FA5}">
                      <a16:colId xmlns:a16="http://schemas.microsoft.com/office/drawing/2014/main" val="20004"/>
                    </a:ext>
                  </a:extLst>
                </a:gridCol>
                <a:gridCol w="389562">
                  <a:extLst>
                    <a:ext uri="{9D8B030D-6E8A-4147-A177-3AD203B41FA5}">
                      <a16:colId xmlns:a16="http://schemas.microsoft.com/office/drawing/2014/main" val="20005"/>
                    </a:ext>
                  </a:extLst>
                </a:gridCol>
                <a:gridCol w="389562">
                  <a:extLst>
                    <a:ext uri="{9D8B030D-6E8A-4147-A177-3AD203B41FA5}">
                      <a16:colId xmlns:a16="http://schemas.microsoft.com/office/drawing/2014/main" val="20006"/>
                    </a:ext>
                  </a:extLst>
                </a:gridCol>
                <a:gridCol w="545387">
                  <a:extLst>
                    <a:ext uri="{9D8B030D-6E8A-4147-A177-3AD203B41FA5}">
                      <a16:colId xmlns:a16="http://schemas.microsoft.com/office/drawing/2014/main" val="20007"/>
                    </a:ext>
                  </a:extLst>
                </a:gridCol>
                <a:gridCol w="398121">
                  <a:extLst>
                    <a:ext uri="{9D8B030D-6E8A-4147-A177-3AD203B41FA5}">
                      <a16:colId xmlns:a16="http://schemas.microsoft.com/office/drawing/2014/main" val="20008"/>
                    </a:ext>
                  </a:extLst>
                </a:gridCol>
                <a:gridCol w="609600">
                  <a:extLst>
                    <a:ext uri="{9D8B030D-6E8A-4147-A177-3AD203B41FA5}">
                      <a16:colId xmlns:a16="http://schemas.microsoft.com/office/drawing/2014/main" val="20009"/>
                    </a:ext>
                  </a:extLst>
                </a:gridCol>
              </a:tblGrid>
              <a:tr h="990599">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Ballot Close Date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Title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Pool</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Return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%Return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Abstain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%Abstain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Disapprove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extLst>
                  <a:ext uri="{0D108BD9-81ED-4DB2-BD59-A6C34878D82A}">
                    <a16:rowId xmlns:a16="http://schemas.microsoft.com/office/drawing/2014/main" val="10000"/>
                  </a:ext>
                </a:extLst>
              </a:tr>
              <a:tr h="228601">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13 Jan 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Initial SA ballot for P802.15.9ma draft 3.0</a:t>
                      </a:r>
                    </a:p>
                  </a:txBody>
                  <a:tcPr/>
                </a:tc>
                <a:tc>
                  <a:txBody>
                    <a:bodyPr/>
                    <a:lstStyle/>
                    <a:p>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55</a:t>
                      </a:r>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47</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85</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2</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4</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42</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3</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93</a:t>
                      </a:r>
                    </a:p>
                  </a:txBody>
                  <a:tcPr/>
                </a:tc>
                <a:extLst>
                  <a:ext uri="{0D108BD9-81ED-4DB2-BD59-A6C34878D82A}">
                    <a16:rowId xmlns:a16="http://schemas.microsoft.com/office/drawing/2014/main" val="10001"/>
                  </a:ext>
                </a:extLst>
              </a:tr>
              <a:tr h="243841">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21 Feb 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First Recirculation SA</a:t>
                      </a: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Ballot for P802.15.9ma draft 4.0</a:t>
                      </a:r>
                    </a:p>
                  </a:txBody>
                  <a:tcPr/>
                </a:tc>
                <a:tc>
                  <a:txBody>
                    <a:bodyPr/>
                    <a:lstStyle/>
                    <a:p>
                      <a:r>
                        <a:rPr kumimoji="0" lang="en-GB" altLang="ko-KR" sz="1400" b="0" i="0" u="none" strike="noStrike" cap="none" normalizeH="0" baseline="0" dirty="0">
                          <a:ln>
                            <a:noFill/>
                          </a:ln>
                          <a:solidFill>
                            <a:srgbClr val="000000"/>
                          </a:solidFill>
                          <a:effectLst/>
                          <a:latin typeface="Arial" charset="0"/>
                          <a:ea typeface="Times New Roman" pitchFamily="18" charset="0"/>
                          <a:cs typeface="Arial" charset="0"/>
                        </a:rPr>
                        <a:t>55</a:t>
                      </a:r>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48</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87</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2</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4</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45</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97</a:t>
                      </a:r>
                    </a:p>
                  </a:txBody>
                  <a:tcPr/>
                </a:tc>
                <a:extLst>
                  <a:ext uri="{0D108BD9-81ED-4DB2-BD59-A6C34878D82A}">
                    <a16:rowId xmlns:a16="http://schemas.microsoft.com/office/drawing/2014/main" val="10002"/>
                  </a:ext>
                </a:extLst>
              </a:tr>
              <a:tr h="243841">
                <a:tc>
                  <a:txBody>
                    <a:bodyPr/>
                    <a:lstStyle/>
                    <a:p>
                      <a:r>
                        <a:rPr lang="en-CA" sz="1400" dirty="0">
                          <a:latin typeface="Arial" pitchFamily="34" charset="0"/>
                          <a:cs typeface="Arial" pitchFamily="34" charset="0"/>
                        </a:rPr>
                        <a:t>14</a:t>
                      </a:r>
                      <a:r>
                        <a:rPr lang="en-CA" sz="1400" baseline="0" dirty="0">
                          <a:latin typeface="Arial" pitchFamily="34" charset="0"/>
                          <a:cs typeface="Arial" pitchFamily="34" charset="0"/>
                        </a:rPr>
                        <a:t> Mar 2021</a:t>
                      </a:r>
                      <a:endParaRPr lang="en-CA" sz="1400" dirty="0">
                        <a:latin typeface="Arial" pitchFamily="34" charset="0"/>
                        <a:cs typeface="Arial"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Second Recirculation SA</a:t>
                      </a: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Ballot for P802.9ma draft 5.0</a:t>
                      </a:r>
                    </a:p>
                  </a:txBody>
                  <a:tcPr/>
                </a:tc>
                <a:tc>
                  <a:txBody>
                    <a:bodyPr/>
                    <a:lstStyle/>
                    <a:p>
                      <a:r>
                        <a:rPr kumimoji="0" lang="en-GB" altLang="ko-KR" sz="1400" b="0" i="0" u="none" strike="noStrike" cap="none" normalizeH="0" baseline="0" dirty="0">
                          <a:ln>
                            <a:noFill/>
                          </a:ln>
                          <a:solidFill>
                            <a:srgbClr val="000000"/>
                          </a:solidFill>
                          <a:effectLst/>
                          <a:latin typeface="Arial" charset="0"/>
                          <a:ea typeface="Times New Roman" pitchFamily="18" charset="0"/>
                          <a:cs typeface="Arial" charset="0"/>
                        </a:rPr>
                        <a:t>55</a:t>
                      </a:r>
                      <a:endParaRPr lang="en-CA" sz="1400" dirty="0">
                        <a:latin typeface="Arial" pitchFamily="34" charset="0"/>
                        <a:cs typeface="Arial" pitchFamily="34" charset="0"/>
                      </a:endParaRPr>
                    </a:p>
                  </a:txBody>
                  <a:tcPr/>
                </a:tc>
                <a:tc>
                  <a:txBody>
                    <a:bodyPr/>
                    <a:lstStyle/>
                    <a:p>
                      <a:r>
                        <a:rPr lang="en-CA" sz="1400" dirty="0">
                          <a:latin typeface="Arial" pitchFamily="34" charset="0"/>
                          <a:cs typeface="Arial" pitchFamily="34" charset="0"/>
                        </a:rPr>
                        <a:t>49</a:t>
                      </a:r>
                    </a:p>
                  </a:txBody>
                  <a:tcPr/>
                </a:tc>
                <a:tc>
                  <a:txBody>
                    <a:bodyPr/>
                    <a:lstStyle/>
                    <a:p>
                      <a:r>
                        <a:rPr lang="en-CA" sz="1400" dirty="0">
                          <a:latin typeface="Arial" pitchFamily="34" charset="0"/>
                          <a:cs typeface="Arial" pitchFamily="34" charset="0"/>
                        </a:rPr>
                        <a:t>89</a:t>
                      </a:r>
                    </a:p>
                  </a:txBody>
                  <a:tcPr/>
                </a:tc>
                <a:tc>
                  <a:txBody>
                    <a:bodyPr/>
                    <a:lstStyle/>
                    <a:p>
                      <a:r>
                        <a:rPr lang="en-CA" sz="1400" dirty="0">
                          <a:latin typeface="Arial" pitchFamily="34" charset="0"/>
                          <a:cs typeface="Arial" pitchFamily="34" charset="0"/>
                        </a:rPr>
                        <a:t>2</a:t>
                      </a:r>
                    </a:p>
                  </a:txBody>
                  <a:tcPr/>
                </a:tc>
                <a:tc>
                  <a:txBody>
                    <a:bodyPr/>
                    <a:lstStyle/>
                    <a:p>
                      <a:r>
                        <a:rPr lang="en-CA" sz="1400" dirty="0">
                          <a:latin typeface="Arial" pitchFamily="34" charset="0"/>
                          <a:cs typeface="Arial" pitchFamily="34" charset="0"/>
                        </a:rPr>
                        <a:t>4</a:t>
                      </a:r>
                    </a:p>
                  </a:txBody>
                  <a:tcPr/>
                </a:tc>
                <a:tc>
                  <a:txBody>
                    <a:bodyPr/>
                    <a:lstStyle/>
                    <a:p>
                      <a:r>
                        <a:rPr lang="en-CA" sz="1400" dirty="0">
                          <a:latin typeface="Arial" pitchFamily="34" charset="0"/>
                          <a:cs typeface="Arial" pitchFamily="34" charset="0"/>
                        </a:rPr>
                        <a:t>46</a:t>
                      </a:r>
                    </a:p>
                  </a:txBody>
                  <a:tcPr/>
                </a:tc>
                <a:tc>
                  <a:txBody>
                    <a:bodyPr/>
                    <a:lstStyle/>
                    <a:p>
                      <a:r>
                        <a:rPr lang="en-CA" sz="1400" dirty="0">
                          <a:latin typeface="Arial" pitchFamily="34" charset="0"/>
                          <a:cs typeface="Arial" pitchFamily="34" charset="0"/>
                        </a:rPr>
                        <a:t>1</a:t>
                      </a:r>
                    </a:p>
                  </a:txBody>
                  <a:tcPr/>
                </a:tc>
                <a:tc>
                  <a:txBody>
                    <a:bodyPr/>
                    <a:lstStyle/>
                    <a:p>
                      <a:r>
                        <a:rPr lang="en-CA" sz="1400" dirty="0">
                          <a:latin typeface="Arial" pitchFamily="34" charset="0"/>
                          <a:cs typeface="Arial" pitchFamily="34" charset="0"/>
                        </a:rPr>
                        <a:t>97</a:t>
                      </a:r>
                    </a:p>
                  </a:txBody>
                  <a:tcPr/>
                </a:tc>
                <a:extLst>
                  <a:ext uri="{0D108BD9-81ED-4DB2-BD59-A6C34878D82A}">
                    <a16:rowId xmlns:a16="http://schemas.microsoft.com/office/drawing/2014/main" val="10003"/>
                  </a:ext>
                </a:extLst>
              </a:tr>
              <a:tr h="544268">
                <a:tc>
                  <a:txBody>
                    <a:bodyPr/>
                    <a:lstStyle/>
                    <a:p>
                      <a:r>
                        <a:rPr lang="en-US" sz="1400" dirty="0">
                          <a:solidFill>
                            <a:schemeClr val="tx1"/>
                          </a:solidFill>
                          <a:latin typeface="Arial" pitchFamily="34" charset="0"/>
                          <a:cs typeface="Arial" pitchFamily="34" charset="0"/>
                        </a:rPr>
                        <a:t>11 Apr 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chemeClr val="tx1"/>
                          </a:solidFill>
                          <a:effectLst/>
                          <a:latin typeface="Arial" charset="0"/>
                          <a:ea typeface="Times New Roman" pitchFamily="18" charset="0"/>
                          <a:cs typeface="Arial" charset="0"/>
                        </a:rPr>
                        <a:t>Third Recirculation SA</a:t>
                      </a:r>
                      <a:r>
                        <a:rPr kumimoji="0" lang="en-GB" sz="1400" b="0" i="0" u="none" strike="noStrike" cap="none" normalizeH="0" baseline="0" dirty="0">
                          <a:ln>
                            <a:noFill/>
                          </a:ln>
                          <a:solidFill>
                            <a:schemeClr val="tx1"/>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chemeClr val="tx1"/>
                          </a:solidFill>
                          <a:effectLst/>
                          <a:latin typeface="Arial" charset="0"/>
                          <a:ea typeface="Times New Roman" pitchFamily="18" charset="0"/>
                          <a:cs typeface="Arial" charset="0"/>
                        </a:rPr>
                        <a:t> Ballot for P802.9ma draft 6.0</a:t>
                      </a:r>
                    </a:p>
                  </a:txBody>
                  <a:tcPr/>
                </a:tc>
                <a:tc>
                  <a:txBody>
                    <a:bodyPr/>
                    <a:lstStyle/>
                    <a:p>
                      <a:r>
                        <a:rPr lang="en-CA" sz="1400" dirty="0">
                          <a:latin typeface="Arial" pitchFamily="34" charset="0"/>
                          <a:cs typeface="Arial" pitchFamily="34" charset="0"/>
                        </a:rPr>
                        <a:t>55</a:t>
                      </a:r>
                    </a:p>
                  </a:txBody>
                  <a:tcPr/>
                </a:tc>
                <a:tc>
                  <a:txBody>
                    <a:bodyPr/>
                    <a:lstStyle/>
                    <a:p>
                      <a:r>
                        <a:rPr lang="en-CA" sz="1400" dirty="0">
                          <a:latin typeface="Arial" pitchFamily="34" charset="0"/>
                          <a:cs typeface="Arial" pitchFamily="34" charset="0"/>
                        </a:rPr>
                        <a:t>49</a:t>
                      </a:r>
                    </a:p>
                  </a:txBody>
                  <a:tcPr/>
                </a:tc>
                <a:tc>
                  <a:txBody>
                    <a:bodyPr/>
                    <a:lstStyle/>
                    <a:p>
                      <a:r>
                        <a:rPr lang="en-CA" sz="1400" dirty="0">
                          <a:latin typeface="Arial" pitchFamily="34" charset="0"/>
                          <a:cs typeface="Arial" pitchFamily="34" charset="0"/>
                        </a:rPr>
                        <a:t>89</a:t>
                      </a:r>
                    </a:p>
                  </a:txBody>
                  <a:tcPr/>
                </a:tc>
                <a:tc>
                  <a:txBody>
                    <a:bodyPr/>
                    <a:lstStyle/>
                    <a:p>
                      <a:r>
                        <a:rPr lang="en-CA" sz="1400" dirty="0">
                          <a:latin typeface="Arial" pitchFamily="34" charset="0"/>
                          <a:cs typeface="Arial" pitchFamily="34" charset="0"/>
                        </a:rPr>
                        <a:t>2</a:t>
                      </a:r>
                    </a:p>
                  </a:txBody>
                  <a:tcPr/>
                </a:tc>
                <a:tc>
                  <a:txBody>
                    <a:bodyPr/>
                    <a:lstStyle/>
                    <a:p>
                      <a:r>
                        <a:rPr lang="en-CA" sz="1400" dirty="0">
                          <a:latin typeface="Arial" pitchFamily="34" charset="0"/>
                          <a:cs typeface="Arial" pitchFamily="34" charset="0"/>
                        </a:rPr>
                        <a:t>4</a:t>
                      </a:r>
                    </a:p>
                  </a:txBody>
                  <a:tcPr/>
                </a:tc>
                <a:tc>
                  <a:txBody>
                    <a:bodyPr/>
                    <a:lstStyle/>
                    <a:p>
                      <a:r>
                        <a:rPr lang="en-CA" sz="1400" dirty="0">
                          <a:latin typeface="Arial" pitchFamily="34" charset="0"/>
                          <a:cs typeface="Arial" pitchFamily="34" charset="0"/>
                        </a:rPr>
                        <a:t>46</a:t>
                      </a:r>
                    </a:p>
                  </a:txBody>
                  <a:tcPr/>
                </a:tc>
                <a:tc>
                  <a:txBody>
                    <a:bodyPr/>
                    <a:lstStyle/>
                    <a:p>
                      <a:r>
                        <a:rPr lang="en-CA" sz="1400" dirty="0">
                          <a:latin typeface="Arial" pitchFamily="34" charset="0"/>
                          <a:cs typeface="Arial" pitchFamily="34" charset="0"/>
                        </a:rPr>
                        <a:t>1</a:t>
                      </a:r>
                    </a:p>
                  </a:txBody>
                  <a:tcPr/>
                </a:tc>
                <a:tc>
                  <a:txBody>
                    <a:bodyPr/>
                    <a:lstStyle/>
                    <a:p>
                      <a:r>
                        <a:rPr lang="en-CA" sz="1400" dirty="0">
                          <a:latin typeface="Arial" pitchFamily="34" charset="0"/>
                          <a:cs typeface="Arial" pitchFamily="34" charset="0"/>
                        </a:rPr>
                        <a:t>97</a:t>
                      </a:r>
                    </a:p>
                  </a:txBody>
                  <a:tcPr/>
                </a:tc>
                <a:extLst>
                  <a:ext uri="{0D108BD9-81ED-4DB2-BD59-A6C34878D82A}">
                    <a16:rowId xmlns:a16="http://schemas.microsoft.com/office/drawing/2014/main" val="10004"/>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solidFill>
                  <a:schemeClr val="tx1"/>
                </a:solidFill>
                <a:ea typeface="ＭＳ Ｐゴシック" pitchFamily="34" charset="-128"/>
              </a:rPr>
              <a:t>SA Ballot Comments – P802.15.9rev1</a:t>
            </a:r>
            <a:endParaRPr lang="en-US" sz="2800" dirty="0"/>
          </a:p>
        </p:txBody>
      </p:sp>
      <p:sp>
        <p:nvSpPr>
          <p:cNvPr id="3" name="Date Placeholder 2"/>
          <p:cNvSpPr>
            <a:spLocks noGrp="1"/>
          </p:cNvSpPr>
          <p:nvPr>
            <p:ph type="dt" sz="half" idx="10"/>
          </p:nvPr>
        </p:nvSpPr>
        <p:spPr>
          <a:xfrm>
            <a:off x="696913" y="332601"/>
            <a:ext cx="942566" cy="276999"/>
          </a:xfrm>
        </p:spPr>
        <p:txBody>
          <a:bodyPr/>
          <a:lstStyle/>
          <a:p>
            <a:pPr>
              <a:defRPr/>
            </a:pPr>
            <a:r>
              <a:rPr lang="en-US" altLang="ko-KR"/>
              <a:t>April 2021</a:t>
            </a:r>
            <a:endParaRPr lang="en-US" altLang="ko-KR" dirty="0"/>
          </a:p>
        </p:txBody>
      </p:sp>
      <p:sp>
        <p:nvSpPr>
          <p:cNvPr id="4" name="Footer Placeholder 3"/>
          <p:cNvSpPr>
            <a:spLocks noGrp="1"/>
          </p:cNvSpPr>
          <p:nvPr>
            <p:ph type="ftr" sz="quarter" idx="11"/>
          </p:nvPr>
        </p:nvSpPr>
        <p:spPr>
          <a:xfrm>
            <a:off x="6662961" y="6475413"/>
            <a:ext cx="1880964" cy="184666"/>
          </a:xfrm>
        </p:spPr>
        <p:txBody>
          <a:bodyPr/>
          <a:lstStyle/>
          <a:p>
            <a:pPr>
              <a:defRPr/>
            </a:pPr>
            <a:r>
              <a:rPr lang="en-US" altLang="ko-KR"/>
              <a:t>Pat Kinney (Kinney Consulting)</a:t>
            </a:r>
            <a:endParaRPr lang="en-US" altLang="ko-KR" dirty="0"/>
          </a:p>
        </p:txBody>
      </p:sp>
      <p:sp>
        <p:nvSpPr>
          <p:cNvPr id="5" name="Slide Number Placeholder 4"/>
          <p:cNvSpPr>
            <a:spLocks noGrp="1"/>
          </p:cNvSpPr>
          <p:nvPr>
            <p:ph type="sldNum" sz="quarter" idx="12"/>
          </p:nvPr>
        </p:nvSpPr>
        <p:spPr/>
        <p:txBody>
          <a:bodyPr/>
          <a:lstStyle/>
          <a:p>
            <a:pPr>
              <a:defRPr/>
            </a:pPr>
            <a:r>
              <a:rPr lang="en-US"/>
              <a:t>Slide </a:t>
            </a:r>
            <a:fld id="{8E9AA826-2D66-4D95-924A-79AB5FB12EBD}" type="slidenum">
              <a:rPr lang="en-US" smtClean="0"/>
              <a:pPr>
                <a:defRPr/>
              </a:pPr>
              <a:t>4</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2000890993"/>
              </p:ext>
            </p:extLst>
          </p:nvPr>
        </p:nvGraphicFramePr>
        <p:xfrm>
          <a:off x="1293091" y="1676400"/>
          <a:ext cx="6631708" cy="3167671"/>
        </p:xfrm>
        <a:graphic>
          <a:graphicData uri="http://schemas.openxmlformats.org/drawingml/2006/table">
            <a:tbl>
              <a:tblPr firstRow="1" bandRow="1">
                <a:tableStyleId>{ED083AE6-46FA-4A59-8FB0-9F97EB10719F}</a:tableStyleId>
              </a:tblPr>
              <a:tblGrid>
                <a:gridCol w="947045">
                  <a:extLst>
                    <a:ext uri="{9D8B030D-6E8A-4147-A177-3AD203B41FA5}">
                      <a16:colId xmlns:a16="http://schemas.microsoft.com/office/drawing/2014/main" val="20000"/>
                    </a:ext>
                  </a:extLst>
                </a:gridCol>
                <a:gridCol w="2525454">
                  <a:extLst>
                    <a:ext uri="{9D8B030D-6E8A-4147-A177-3AD203B41FA5}">
                      <a16:colId xmlns:a16="http://schemas.microsoft.com/office/drawing/2014/main" val="20001"/>
                    </a:ext>
                  </a:extLst>
                </a:gridCol>
                <a:gridCol w="3159209">
                  <a:extLst>
                    <a:ext uri="{9D8B030D-6E8A-4147-A177-3AD203B41FA5}">
                      <a16:colId xmlns:a16="http://schemas.microsoft.com/office/drawing/2014/main" val="20002"/>
                    </a:ext>
                  </a:extLst>
                </a:gridCol>
              </a:tblGrid>
              <a:tr h="990599">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Ballot Close Date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Title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Total Number of Comments received (Yes and No votes)</a:t>
                      </a:r>
                      <a:endParaRPr kumimoji="0" lang="en-GB" sz="1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extLst>
                  <a:ext uri="{0D108BD9-81ED-4DB2-BD59-A6C34878D82A}">
                    <a16:rowId xmlns:a16="http://schemas.microsoft.com/office/drawing/2014/main" val="10000"/>
                  </a:ext>
                </a:extLst>
              </a:tr>
              <a:tr h="544268">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13 Jan 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Initial SA ballot for P802.15.9ma draft 3.0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115  (66 T, 47 E, 2 G)</a:t>
                      </a:r>
                      <a:endParaRPr kumimoji="0" lang="en-GB" sz="14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10001"/>
                  </a:ext>
                </a:extLst>
              </a:tr>
              <a:tr h="544268">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21 Feb 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First Recirculation SA</a:t>
                      </a: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Ballot for P802.15.9ma draft 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16 (5 T, 11 E)</a:t>
                      </a:r>
                      <a:endParaRPr kumimoji="0" lang="en-GB" sz="14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10002"/>
                  </a:ext>
                </a:extLst>
              </a:tr>
              <a:tr h="544268">
                <a:tc>
                  <a:txBody>
                    <a:bodyPr/>
                    <a:lstStyle/>
                    <a:p>
                      <a:r>
                        <a:rPr lang="en-CA" sz="1400" dirty="0">
                          <a:latin typeface="Arial" pitchFamily="34" charset="0"/>
                          <a:cs typeface="Arial" pitchFamily="34" charset="0"/>
                        </a:rPr>
                        <a:t>14</a:t>
                      </a:r>
                      <a:r>
                        <a:rPr lang="en-CA" sz="1400" baseline="0" dirty="0">
                          <a:latin typeface="Arial" pitchFamily="34" charset="0"/>
                          <a:cs typeface="Arial" pitchFamily="34" charset="0"/>
                        </a:rPr>
                        <a:t> Mar 2021</a:t>
                      </a:r>
                      <a:endParaRPr lang="en-CA" sz="1400" dirty="0">
                        <a:latin typeface="Arial" pitchFamily="34" charset="0"/>
                        <a:cs typeface="Arial"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Second Recirculation SA</a:t>
                      </a: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Ballot for P802.9ma draft 5.0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chemeClr val="tx1"/>
                          </a:solidFill>
                          <a:effectLst/>
                          <a:latin typeface="Arial" pitchFamily="34" charset="0"/>
                          <a:ea typeface="Times New Roman" pitchFamily="18" charset="0"/>
                          <a:cs typeface="Arial" pitchFamily="34" charset="0"/>
                        </a:rPr>
                        <a:t>0</a:t>
                      </a:r>
                    </a:p>
                  </a:txBody>
                  <a:tcPr/>
                </a:tc>
                <a:extLst>
                  <a:ext uri="{0D108BD9-81ED-4DB2-BD59-A6C34878D82A}">
                    <a16:rowId xmlns:a16="http://schemas.microsoft.com/office/drawing/2014/main" val="10003"/>
                  </a:ext>
                </a:extLst>
              </a:tr>
              <a:tr h="54426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latin typeface="Arial" pitchFamily="34" charset="0"/>
                          <a:cs typeface="Arial" pitchFamily="34" charset="0"/>
                        </a:rPr>
                        <a:t>11 Apr 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chemeClr val="tx1"/>
                          </a:solidFill>
                          <a:effectLst/>
                          <a:latin typeface="Arial" charset="0"/>
                          <a:ea typeface="Times New Roman" pitchFamily="18" charset="0"/>
                          <a:cs typeface="Arial" charset="0"/>
                        </a:rPr>
                        <a:t>Third Recirculation SA</a:t>
                      </a:r>
                      <a:r>
                        <a:rPr kumimoji="0" lang="en-GB" sz="1400" b="0" i="0" u="none" strike="noStrike" cap="none" normalizeH="0" baseline="0" dirty="0">
                          <a:ln>
                            <a:noFill/>
                          </a:ln>
                          <a:solidFill>
                            <a:schemeClr val="tx1"/>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chemeClr val="tx1"/>
                          </a:solidFill>
                          <a:effectLst/>
                          <a:latin typeface="Arial" charset="0"/>
                          <a:ea typeface="Times New Roman" pitchFamily="18" charset="0"/>
                          <a:cs typeface="Arial" charset="0"/>
                        </a:rPr>
                        <a:t> Ballot for P802.9ma draft 6.0</a:t>
                      </a:r>
                    </a:p>
                  </a:txBody>
                  <a:tcPr/>
                </a:tc>
                <a:tc>
                  <a:txBody>
                    <a:bodyPr/>
                    <a:lstStyle/>
                    <a:p>
                      <a:r>
                        <a:rPr lang="en-CA" sz="1400" dirty="0">
                          <a:latin typeface="Arial" pitchFamily="34" charset="0"/>
                          <a:cs typeface="Arial" pitchFamily="34" charset="0"/>
                        </a:rPr>
                        <a:t>0</a:t>
                      </a:r>
                    </a:p>
                  </a:txBody>
                  <a:tcPr/>
                </a:tc>
                <a:extLst>
                  <a:ext uri="{0D108BD9-81ED-4DB2-BD59-A6C34878D82A}">
                    <a16:rowId xmlns:a16="http://schemas.microsoft.com/office/drawing/2014/main" val="10004"/>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332601"/>
            <a:ext cx="8496944" cy="1066800"/>
          </a:xfrm>
        </p:spPr>
        <p:txBody>
          <a:bodyPr/>
          <a:lstStyle/>
          <a:p>
            <a:r>
              <a:rPr lang="en-GB" dirty="0">
                <a:ea typeface="ＭＳ Ｐゴシック" pitchFamily="34" charset="-128"/>
              </a:rPr>
              <a:t>Unsatisfied MBS comments by commenter</a:t>
            </a:r>
            <a:endParaRPr lang="en-CA" dirty="0"/>
          </a:p>
        </p:txBody>
      </p:sp>
      <p:sp>
        <p:nvSpPr>
          <p:cNvPr id="3" name="Date Placeholder 2"/>
          <p:cNvSpPr>
            <a:spLocks noGrp="1"/>
          </p:cNvSpPr>
          <p:nvPr>
            <p:ph type="dt" sz="half" idx="10"/>
          </p:nvPr>
        </p:nvSpPr>
        <p:spPr>
          <a:xfrm>
            <a:off x="696913" y="332601"/>
            <a:ext cx="942566" cy="276999"/>
          </a:xfrm>
        </p:spPr>
        <p:txBody>
          <a:bodyPr/>
          <a:lstStyle/>
          <a:p>
            <a:pPr>
              <a:defRPr/>
            </a:pPr>
            <a:r>
              <a:rPr lang="en-US" altLang="ko-KR"/>
              <a:t>April 2021</a:t>
            </a:r>
            <a:endParaRPr lang="en-US" altLang="ko-KR" dirty="0"/>
          </a:p>
        </p:txBody>
      </p:sp>
      <p:graphicFrame>
        <p:nvGraphicFramePr>
          <p:cNvPr id="6" name="Table 5"/>
          <p:cNvGraphicFramePr>
            <a:graphicFrameLocks noGrp="1"/>
          </p:cNvGraphicFramePr>
          <p:nvPr>
            <p:extLst>
              <p:ext uri="{D42A27DB-BD31-4B8C-83A1-F6EECF244321}">
                <p14:modId xmlns:p14="http://schemas.microsoft.com/office/powerpoint/2010/main" val="2568967367"/>
              </p:ext>
            </p:extLst>
          </p:nvPr>
        </p:nvGraphicFramePr>
        <p:xfrm>
          <a:off x="323528" y="1066800"/>
          <a:ext cx="8618864" cy="5320959"/>
        </p:xfrm>
        <a:graphic>
          <a:graphicData uri="http://schemas.openxmlformats.org/drawingml/2006/table">
            <a:tbl>
              <a:tblPr firstRow="1" bandRow="1">
                <a:tableStyleId>{ED083AE6-46FA-4A59-8FB0-9F97EB10719F}</a:tableStyleId>
              </a:tblPr>
              <a:tblGrid>
                <a:gridCol w="857572">
                  <a:extLst>
                    <a:ext uri="{9D8B030D-6E8A-4147-A177-3AD203B41FA5}">
                      <a16:colId xmlns:a16="http://schemas.microsoft.com/office/drawing/2014/main" val="20000"/>
                    </a:ext>
                  </a:extLst>
                </a:gridCol>
                <a:gridCol w="304800">
                  <a:extLst>
                    <a:ext uri="{9D8B030D-6E8A-4147-A177-3AD203B41FA5}">
                      <a16:colId xmlns:a16="http://schemas.microsoft.com/office/drawing/2014/main" val="20001"/>
                    </a:ext>
                  </a:extLst>
                </a:gridCol>
                <a:gridCol w="426720">
                  <a:extLst>
                    <a:ext uri="{9D8B030D-6E8A-4147-A177-3AD203B41FA5}">
                      <a16:colId xmlns:a16="http://schemas.microsoft.com/office/drawing/2014/main" val="20002"/>
                    </a:ext>
                  </a:extLst>
                </a:gridCol>
                <a:gridCol w="304800">
                  <a:extLst>
                    <a:ext uri="{9D8B030D-6E8A-4147-A177-3AD203B41FA5}">
                      <a16:colId xmlns:a16="http://schemas.microsoft.com/office/drawing/2014/main" val="20003"/>
                    </a:ext>
                  </a:extLst>
                </a:gridCol>
                <a:gridCol w="6324600">
                  <a:extLst>
                    <a:ext uri="{9D8B030D-6E8A-4147-A177-3AD203B41FA5}">
                      <a16:colId xmlns:a16="http://schemas.microsoft.com/office/drawing/2014/main" val="20004"/>
                    </a:ext>
                  </a:extLst>
                </a:gridCol>
                <a:gridCol w="400372">
                  <a:extLst>
                    <a:ext uri="{9D8B030D-6E8A-4147-A177-3AD203B41FA5}">
                      <a16:colId xmlns:a16="http://schemas.microsoft.com/office/drawing/2014/main" val="20005"/>
                    </a:ext>
                  </a:extLst>
                </a:gridCol>
              </a:tblGrid>
              <a:tr h="838200">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GB" sz="1600" b="1" i="0" u="none" strike="noStrike" kern="1200" cap="none" normalizeH="0" baseline="0" dirty="0">
                          <a:ln>
                            <a:noFill/>
                          </a:ln>
                          <a:solidFill>
                            <a:schemeClr val="tx1"/>
                          </a:solidFill>
                          <a:effectLst/>
                          <a:latin typeface="Times New Roman" pitchFamily="18" charset="0"/>
                          <a:ea typeface="+mn-ea"/>
                          <a:cs typeface="Times New Roman" pitchFamily="18" charset="0"/>
                        </a:rPr>
                        <a:t>Voter</a:t>
                      </a:r>
                    </a:p>
                  </a:txBody>
                  <a:tcPr marT="45711" marB="45711"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pPr>
                      <a:r>
                        <a:rPr kumimoji="0" lang="en-GB" altLang="ko-KR" sz="1600" b="1" i="0" u="none" strike="noStrike" kern="1200" cap="none" normalizeH="0" baseline="0" dirty="0">
                          <a:ln>
                            <a:noFill/>
                          </a:ln>
                          <a:solidFill>
                            <a:schemeClr val="tx1"/>
                          </a:solidFill>
                          <a:effectLst/>
                          <a:latin typeface="Times New Roman" pitchFamily="18" charset="0"/>
                          <a:ea typeface="+mn-ea"/>
                          <a:cs typeface="Times New Roman" pitchFamily="18" charset="0"/>
                        </a:rPr>
                        <a:t>Initial </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pPr>
                      <a:r>
                        <a:rPr kumimoji="0" lang="en-GB" altLang="ko-KR" sz="1600" b="1" i="0" u="none" strike="noStrike" kern="1200" cap="none" normalizeH="0" baseline="0" dirty="0">
                          <a:ln>
                            <a:noFill/>
                          </a:ln>
                          <a:solidFill>
                            <a:schemeClr val="tx1"/>
                          </a:solidFill>
                          <a:effectLst/>
                          <a:latin typeface="Times New Roman" pitchFamily="18" charset="0"/>
                          <a:ea typeface="+mn-ea"/>
                          <a:cs typeface="Times New Roman" pitchFamily="18" charset="0"/>
                        </a:rPr>
                        <a:t>1st Rec</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GB" altLang="ko-KR" sz="1600" b="1" i="0" u="none" strike="noStrike" kern="1200" cap="none" normalizeH="0" baseline="0" dirty="0">
                          <a:ln>
                            <a:noFill/>
                          </a:ln>
                          <a:solidFill>
                            <a:schemeClr val="tx1"/>
                          </a:solidFill>
                          <a:effectLst/>
                          <a:latin typeface="Times New Roman" pitchFamily="18" charset="0"/>
                          <a:ea typeface="+mn-ea"/>
                          <a:cs typeface="Times New Roman" pitchFamily="18" charset="0"/>
                        </a:rPr>
                        <a:t>2</a:t>
                      </a:r>
                      <a:r>
                        <a:rPr kumimoji="0" lang="en-GB" altLang="ko-KR" sz="1600" b="1" i="0" u="none" strike="noStrike" kern="1200" cap="none" normalizeH="0" baseline="30000" dirty="0">
                          <a:ln>
                            <a:noFill/>
                          </a:ln>
                          <a:solidFill>
                            <a:schemeClr val="tx1"/>
                          </a:solidFill>
                          <a:effectLst/>
                          <a:latin typeface="Times New Roman" pitchFamily="18" charset="0"/>
                          <a:ea typeface="+mn-ea"/>
                          <a:cs typeface="Times New Roman" pitchFamily="18" charset="0"/>
                        </a:rPr>
                        <a:t>nd</a:t>
                      </a:r>
                      <a:r>
                        <a:rPr kumimoji="0" lang="en-GB" altLang="ko-KR" sz="1600" b="1" i="0" u="none" strike="noStrike" kern="1200" cap="none" normalizeH="0" baseline="0" dirty="0">
                          <a:ln>
                            <a:noFill/>
                          </a:ln>
                          <a:solidFill>
                            <a:schemeClr val="tx1"/>
                          </a:solidFill>
                          <a:effectLst/>
                          <a:latin typeface="Times New Roman" pitchFamily="18" charset="0"/>
                          <a:ea typeface="+mn-ea"/>
                          <a:cs typeface="Times New Roman" pitchFamily="18" charset="0"/>
                        </a:rPr>
                        <a:t> Rec</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US" altLang="ko-KR" sz="1600" b="1" i="0" u="none" strike="noStrike" kern="1200" cap="none" normalizeH="0" baseline="0" dirty="0">
                          <a:ln>
                            <a:noFill/>
                          </a:ln>
                          <a:solidFill>
                            <a:schemeClr val="tx1"/>
                          </a:solidFill>
                          <a:effectLst/>
                          <a:latin typeface="Times New Roman" pitchFamily="18" charset="0"/>
                          <a:ea typeface="+mn-ea"/>
                          <a:cs typeface="Times New Roman" pitchFamily="18" charset="0"/>
                        </a:rPr>
                        <a:t>Comment topic</a:t>
                      </a:r>
                      <a:endParaRPr kumimoji="0" lang="en-GB" altLang="ko-KR" sz="1600" b="1" i="0" u="none" strike="noStrike" kern="1200" cap="none" normalizeH="0" baseline="0" dirty="0">
                        <a:ln>
                          <a:noFill/>
                        </a:ln>
                        <a:solidFill>
                          <a:schemeClr val="tx1"/>
                        </a:solidFill>
                        <a:effectLst/>
                        <a:latin typeface="Times New Roman" pitchFamily="18" charset="0"/>
                        <a:ea typeface="+mn-ea"/>
                        <a:cs typeface="Times New Roman" pitchFamily="18" charset="0"/>
                      </a:endParaRPr>
                    </a:p>
                  </a:txBody>
                  <a:tcPr marT="45711" marB="45711" horzOverflow="overflow"/>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18" charset="0"/>
                          <a:cs typeface="Times New Roman" pitchFamily="18" charset="0"/>
                        </a:rPr>
                        <a:t>Total</a:t>
                      </a:r>
                      <a:endParaRPr kumimoji="0" lang="en-GB" sz="1600" b="0" i="0" u="none" strike="noStrike" cap="none" normalizeH="0" baseline="0" dirty="0">
                        <a:ln>
                          <a:noFill/>
                        </a:ln>
                        <a:solidFill>
                          <a:schemeClr val="tx1"/>
                        </a:solidFill>
                        <a:effectLst/>
                        <a:latin typeface="Times New Roman" pitchFamily="18" charset="0"/>
                      </a:endParaRPr>
                    </a:p>
                  </a:txBody>
                  <a:tcPr marT="45711" marB="45711" vert="vert" horzOverflow="overflow"/>
                </a:tc>
                <a:extLst>
                  <a:ext uri="{0D108BD9-81ED-4DB2-BD59-A6C34878D82A}">
                    <a16:rowId xmlns:a16="http://schemas.microsoft.com/office/drawing/2014/main" val="10000"/>
                  </a:ext>
                </a:extLst>
              </a:tr>
              <a:tr h="178992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600" b="0" dirty="0" err="1">
                          <a:latin typeface="Calibri" panose="020F0502020204030204" pitchFamily="34" charset="0"/>
                        </a:rPr>
                        <a:t>Hongmei</a:t>
                      </a:r>
                      <a:r>
                        <a:rPr lang="en-US" altLang="ko-KR" sz="1600" b="0" dirty="0">
                          <a:latin typeface="Calibri" panose="020F0502020204030204" pitchFamily="34" charset="0"/>
                        </a:rPr>
                        <a:t> He</a:t>
                      </a:r>
                      <a:endParaRPr lang="ko-KR" altLang="en-US" sz="1600" b="0"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endPar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 </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hlinkClick r:id="rId3"/>
                        </a:rPr>
                        <a:t>https://development.standards.ieee.org/myproject-web/app#viewpar/7094</a:t>
                      </a:r>
                      <a:b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b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(a) The title "Standard for Transport of Key Management Protocol (KMP) Datagrams".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To make it clearer, it might be better to change it to "Standard (extension) of  Key Management Protocol (KMP) for </a:t>
                      </a:r>
                      <a:r>
                        <a:rPr kumimoji="0" lang="en-US" sz="1200" b="0" i="0" u="none" strike="noStrike" kern="1200" cap="none" normalizeH="0" baseline="0" dirty="0" err="1">
                          <a:ln>
                            <a:noFill/>
                          </a:ln>
                          <a:solidFill>
                            <a:schemeClr val="tx1"/>
                          </a:solidFill>
                          <a:effectLst/>
                          <a:latin typeface="Times New Roman" pitchFamily="18" charset="0"/>
                          <a:ea typeface="Times New Roman" pitchFamily="18" charset="0"/>
                          <a:cs typeface="Arial" charset="0"/>
                        </a:rPr>
                        <a:t>Datagrames</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 Transfer"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(b)  The statement in 5.2 does not match with the title in 2.1. It might be better to give the definition of Datagrams Transfer may need to be defined in 5.2.</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2. </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hlinkClick r:id="rId4"/>
                        </a:rPr>
                        <a:t>https://development.standards.ieee.org/myproject-web/app#viewpar/5500/5500</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  This might be an earlier version. It can be clearly seen that the scope in 5.2 aligns with the title in 2.1.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p>
                  </a:txBody>
                  <a:tcPr/>
                </a:tc>
                <a:extLst>
                  <a:ext uri="{0D108BD9-81ED-4DB2-BD59-A6C34878D82A}">
                    <a16:rowId xmlns:a16="http://schemas.microsoft.com/office/drawing/2014/main" val="10001"/>
                  </a:ext>
                </a:extLst>
              </a:tr>
              <a:tr h="178992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600" b="0" dirty="0">
                          <a:latin typeface="Calibri" panose="020F0502020204030204" pitchFamily="34" charset="0"/>
                        </a:rPr>
                        <a:t>CRG Response</a:t>
                      </a:r>
                      <a:endParaRPr lang="ko-KR" altLang="en-US" sz="1600" b="0"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Disposition Status: REVISED;  Disposition Detail:</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 (a) The current title clearly explains that we are doing the transport of KMP, not making KMP or extensions to KMP. The current title is correct.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The earlier 5.2 scope of the project was clearer than new one, add original scope text to the Instruction with text saying: “The scope of the IEEE Std 802.15.9-2016 was:” and then add the scope “This Recommended Practice defines a message exchange framework based on Information Elements as a transport method for key management protocol (KMP) datagrams and guidelines for the use of some existing KMPs with IEEE Std 802.15.4. This Recommended Practice does not create a new KMP.</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10002"/>
                  </a:ext>
                </a:extLst>
              </a:tr>
              <a:tr h="52206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600" b="0" dirty="0">
                          <a:latin typeface="Calibri" panose="020F0502020204030204" pitchFamily="34" charset="0"/>
                        </a:rPr>
                        <a:t>Angela Thomas</a:t>
                      </a:r>
                      <a:endParaRPr lang="ko-KR" altLang="en-US" sz="1600" b="0" dirty="0">
                        <a:latin typeface="Calibri" panose="020F0502020204030204" pitchFamily="34" charset="0"/>
                      </a:endParaRPr>
                    </a:p>
                  </a:txBody>
                  <a:tcPr marL="9525" marR="9525" marT="9525" marB="9525"/>
                </a:tc>
                <a:tc>
                  <a:txBody>
                    <a:bodyPr/>
                    <a:lstStyle/>
                    <a:p>
                      <a:pPr algn="ctr"/>
                      <a:r>
                        <a:rPr lang="en-US" sz="1200" dirty="0"/>
                        <a:t>6</a:t>
                      </a:r>
                    </a:p>
                  </a:txBody>
                  <a:tcPr/>
                </a:tc>
                <a:tc>
                  <a:txBody>
                    <a:bodyPr/>
                    <a:lstStyle/>
                    <a:p>
                      <a:pPr algn="ctr"/>
                      <a:r>
                        <a:rPr lang="en-US" sz="1200" dirty="0"/>
                        <a:t>1</a:t>
                      </a:r>
                    </a:p>
                  </a:txBody>
                  <a:tcPr/>
                </a:tc>
                <a:tc>
                  <a:txBody>
                    <a:bodyPr/>
                    <a:lstStyle/>
                    <a:p>
                      <a:pPr algn="ctr"/>
                      <a:r>
                        <a:rPr lang="en-US" sz="1200" dirty="0"/>
                        <a:t>0</a:t>
                      </a:r>
                    </a:p>
                  </a:txBody>
                  <a:tcPr/>
                </a:tc>
                <a:tc>
                  <a:txBody>
                    <a:bodyPr/>
                    <a:lstStyle/>
                    <a:p>
                      <a:r>
                        <a:rPr lang="en-US" sz="1200" dirty="0">
                          <a:solidFill>
                            <a:schemeClr val="tx1"/>
                          </a:solidFill>
                          <a:latin typeface="Open Sans"/>
                        </a:rPr>
                        <a:t>See RAC comments on slides 6, 7, 8</a:t>
                      </a:r>
                      <a:endParaRPr lang="en-US" sz="1200" b="0" i="0" u="none" strike="noStrike" dirty="0">
                        <a:solidFill>
                          <a:schemeClr val="tx1"/>
                        </a:solidFill>
                        <a:effectLst/>
                        <a:latin typeface="Open San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7</a:t>
                      </a:r>
                    </a:p>
                  </a:txBody>
                  <a:tcPr/>
                </a:tc>
                <a:extLst>
                  <a:ext uri="{0D108BD9-81ED-4DB2-BD59-A6C34878D82A}">
                    <a16:rowId xmlns:a16="http://schemas.microsoft.com/office/drawing/2014/main" val="2659199455"/>
                  </a:ext>
                </a:extLst>
              </a:tr>
              <a:tr h="38084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600" b="1" dirty="0">
                          <a:latin typeface="Calibri" panose="020F0502020204030204" pitchFamily="34" charset="0"/>
                        </a:rPr>
                        <a:t>Total</a:t>
                      </a:r>
                      <a:endParaRPr lang="ko-KR" altLang="en-US" sz="1600" b="1"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7</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8</a:t>
                      </a:r>
                    </a:p>
                  </a:txBody>
                  <a:tcPr/>
                </a:tc>
                <a:extLst>
                  <a:ext uri="{0D108BD9-81ED-4DB2-BD59-A6C34878D82A}">
                    <a16:rowId xmlns:a16="http://schemas.microsoft.com/office/drawing/2014/main" val="10007"/>
                  </a:ext>
                </a:extLst>
              </a:tr>
            </a:tbl>
          </a:graphicData>
        </a:graphic>
      </p:graphicFrame>
      <p:sp>
        <p:nvSpPr>
          <p:cNvPr id="8" name="Footer Placeholder 4"/>
          <p:cNvSpPr>
            <a:spLocks noGrp="1"/>
          </p:cNvSpPr>
          <p:nvPr>
            <p:ph type="ftr" sz="quarter" idx="11"/>
          </p:nvPr>
        </p:nvSpPr>
        <p:spPr>
          <a:xfrm>
            <a:off x="6662962" y="6475413"/>
            <a:ext cx="1880963" cy="184666"/>
          </a:xfrm>
        </p:spPr>
        <p:txBody>
          <a:bodyPr/>
          <a:lstStyle/>
          <a:p>
            <a:r>
              <a:rPr lang="en-US"/>
              <a:t>Pat Kinney (Kinney Consulting)</a:t>
            </a:r>
            <a:endParaRPr lang="en-CA" dirty="0"/>
          </a:p>
        </p:txBody>
      </p:sp>
      <p:sp>
        <p:nvSpPr>
          <p:cNvPr id="11" name="Slide Number Placeholder 4"/>
          <p:cNvSpPr>
            <a:spLocks noGrp="1"/>
          </p:cNvSpPr>
          <p:nvPr>
            <p:ph type="sldNum" sz="quarter" idx="12"/>
          </p:nvPr>
        </p:nvSpPr>
        <p:spPr>
          <a:xfrm>
            <a:off x="4344988" y="6475413"/>
            <a:ext cx="530225" cy="182562"/>
          </a:xfrm>
        </p:spPr>
        <p:txBody>
          <a:bodyPr/>
          <a:lstStyle/>
          <a:p>
            <a:r>
              <a:rPr lang="en-CA" dirty="0"/>
              <a:t>Slide </a:t>
            </a:r>
            <a:fld id="{04DB4A89-15C8-4E45-B125-5017FF6EA3AB}" type="slidenum">
              <a:rPr lang="en-CA" smtClean="0"/>
              <a:pPr/>
              <a:t>5</a:t>
            </a:fld>
            <a:endParaRPr lang="en-CA" dirty="0"/>
          </a:p>
        </p:txBody>
      </p:sp>
    </p:spTree>
    <p:extLst>
      <p:ext uri="{BB962C8B-B14F-4D97-AF65-F5344CB8AC3E}">
        <p14:creationId xmlns:p14="http://schemas.microsoft.com/office/powerpoint/2010/main" val="3258078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73D1E7-C8EB-434A-8498-E81AA191C1E1}"/>
              </a:ext>
            </a:extLst>
          </p:cNvPr>
          <p:cNvSpPr>
            <a:spLocks noGrp="1"/>
          </p:cNvSpPr>
          <p:nvPr>
            <p:ph type="title"/>
          </p:nvPr>
        </p:nvSpPr>
        <p:spPr/>
        <p:txBody>
          <a:bodyPr/>
          <a:lstStyle/>
          <a:p>
            <a:r>
              <a:rPr lang="en-US" dirty="0"/>
              <a:t>RAC Initial SA Ballot comments </a:t>
            </a:r>
          </a:p>
        </p:txBody>
      </p:sp>
      <p:sp>
        <p:nvSpPr>
          <p:cNvPr id="3" name="Date Placeholder 2">
            <a:extLst>
              <a:ext uri="{FF2B5EF4-FFF2-40B4-BE49-F238E27FC236}">
                <a16:creationId xmlns:a16="http://schemas.microsoft.com/office/drawing/2014/main" id="{C06EE39D-0300-AA48-826E-3BFAA572DFDD}"/>
              </a:ext>
            </a:extLst>
          </p:cNvPr>
          <p:cNvSpPr>
            <a:spLocks noGrp="1"/>
          </p:cNvSpPr>
          <p:nvPr>
            <p:ph type="dt" sz="half" idx="10"/>
          </p:nvPr>
        </p:nvSpPr>
        <p:spPr/>
        <p:txBody>
          <a:bodyPr/>
          <a:lstStyle/>
          <a:p>
            <a:pPr>
              <a:defRPr/>
            </a:pPr>
            <a:r>
              <a:rPr lang="en-US"/>
              <a:t>April 2021</a:t>
            </a:r>
            <a:endParaRPr lang="en-US" dirty="0"/>
          </a:p>
        </p:txBody>
      </p:sp>
      <p:sp>
        <p:nvSpPr>
          <p:cNvPr id="4" name="Footer Placeholder 3">
            <a:extLst>
              <a:ext uri="{FF2B5EF4-FFF2-40B4-BE49-F238E27FC236}">
                <a16:creationId xmlns:a16="http://schemas.microsoft.com/office/drawing/2014/main" id="{413D42E8-F2BB-E04E-974B-113E96B524E4}"/>
              </a:ext>
            </a:extLst>
          </p:cNvPr>
          <p:cNvSpPr>
            <a:spLocks noGrp="1"/>
          </p:cNvSpPr>
          <p:nvPr>
            <p:ph type="ftr" sz="quarter" idx="11"/>
          </p:nvPr>
        </p:nvSpPr>
        <p:spPr/>
        <p:txBody>
          <a:bodyPr/>
          <a:lstStyle/>
          <a:p>
            <a:pPr>
              <a:defRPr/>
            </a:pPr>
            <a:r>
              <a:rPr lang="en-US"/>
              <a:t>Pat Kinney (Kinney Consulting)</a:t>
            </a:r>
          </a:p>
        </p:txBody>
      </p:sp>
      <p:sp>
        <p:nvSpPr>
          <p:cNvPr id="5" name="Slide Number Placeholder 4">
            <a:extLst>
              <a:ext uri="{FF2B5EF4-FFF2-40B4-BE49-F238E27FC236}">
                <a16:creationId xmlns:a16="http://schemas.microsoft.com/office/drawing/2014/main" id="{9343F118-65EC-A84D-AD5E-6317E9FCFFCC}"/>
              </a:ext>
            </a:extLst>
          </p:cNvPr>
          <p:cNvSpPr>
            <a:spLocks noGrp="1"/>
          </p:cNvSpPr>
          <p:nvPr>
            <p:ph type="sldNum" sz="quarter" idx="12"/>
          </p:nvPr>
        </p:nvSpPr>
        <p:spPr/>
        <p:txBody>
          <a:bodyPr/>
          <a:lstStyle/>
          <a:p>
            <a:pPr>
              <a:defRPr/>
            </a:pPr>
            <a:r>
              <a:rPr lang="en-US"/>
              <a:t>Slide </a:t>
            </a:r>
            <a:fld id="{8E9AA826-2D66-4D95-924A-79AB5FB12EBD}" type="slidenum">
              <a:rPr lang="en-US" smtClean="0"/>
              <a:pPr>
                <a:defRPr/>
              </a:pPr>
              <a:t>6</a:t>
            </a:fld>
            <a:endParaRPr lang="en-US"/>
          </a:p>
        </p:txBody>
      </p:sp>
      <p:sp>
        <p:nvSpPr>
          <p:cNvPr id="11" name="Rectangle 10">
            <a:extLst>
              <a:ext uri="{FF2B5EF4-FFF2-40B4-BE49-F238E27FC236}">
                <a16:creationId xmlns:a16="http://schemas.microsoft.com/office/drawing/2014/main" id="{2E395403-8A48-2145-B965-E6C829477934}"/>
              </a:ext>
            </a:extLst>
          </p:cNvPr>
          <p:cNvSpPr/>
          <p:nvPr/>
        </p:nvSpPr>
        <p:spPr>
          <a:xfrm>
            <a:off x="304799" y="4800600"/>
            <a:ext cx="8534400" cy="1169551"/>
          </a:xfrm>
          <a:prstGeom prst="rect">
            <a:avLst/>
          </a:prstGeom>
        </p:spPr>
        <p:txBody>
          <a:bodyPr wrap="square">
            <a:spAutoFit/>
          </a:bodyPr>
          <a:lstStyle/>
          <a:p>
            <a:r>
              <a:rPr lang="en-US" sz="1400" b="1" dirty="0">
                <a:solidFill>
                  <a:srgbClr val="333333"/>
                </a:solidFill>
                <a:latin typeface="+mj-lt"/>
              </a:rPr>
              <a:t>Comment #3:  </a:t>
            </a:r>
            <a:r>
              <a:rPr lang="en-US" sz="1400" dirty="0">
                <a:solidFill>
                  <a:srgbClr val="333333"/>
                </a:solidFill>
                <a:latin typeface="+mj-lt"/>
              </a:rPr>
              <a:t>RAC comment: In E.1.2, p. 66, line 28, either clarify that the MAC address of the IEEE 802.15 peer being referred to is an EUI-64 and not an EUI-48.</a:t>
            </a:r>
          </a:p>
          <a:p>
            <a:r>
              <a:rPr lang="en-US" sz="1400" b="1" dirty="0">
                <a:solidFill>
                  <a:srgbClr val="333333"/>
                </a:solidFill>
                <a:latin typeface="+mj-lt"/>
              </a:rPr>
              <a:t>Proposed Change:</a:t>
            </a:r>
          </a:p>
          <a:p>
            <a:r>
              <a:rPr lang="en-US" sz="1400" b="1" dirty="0">
                <a:solidFill>
                  <a:srgbClr val="333333"/>
                </a:solidFill>
                <a:latin typeface="+mj-lt"/>
              </a:rPr>
              <a:t>Disposition Status:</a:t>
            </a:r>
            <a:r>
              <a:rPr lang="en-US" sz="1400" dirty="0">
                <a:solidFill>
                  <a:srgbClr val="333333"/>
                </a:solidFill>
                <a:latin typeface="+mj-lt"/>
              </a:rPr>
              <a:t> REVISED</a:t>
            </a:r>
          </a:p>
          <a:p>
            <a:r>
              <a:rPr lang="en-US" sz="1400" b="1" dirty="0">
                <a:solidFill>
                  <a:srgbClr val="333333"/>
                </a:solidFill>
                <a:latin typeface="+mj-lt"/>
              </a:rPr>
              <a:t>Disposition Detail:  </a:t>
            </a:r>
            <a:r>
              <a:rPr lang="en-US" sz="1400" dirty="0">
                <a:solidFill>
                  <a:srgbClr val="333333"/>
                </a:solidFill>
                <a:latin typeface="+mj-lt"/>
              </a:rPr>
              <a:t>Changed to use “extended address of IEEE Std 802.15.4 peer” by i-23.</a:t>
            </a:r>
            <a:endParaRPr lang="en-US" sz="1400" b="0" i="0" u="none" strike="noStrike" dirty="0">
              <a:solidFill>
                <a:srgbClr val="333333"/>
              </a:solidFill>
              <a:effectLst/>
              <a:latin typeface="+mj-lt"/>
            </a:endParaRPr>
          </a:p>
        </p:txBody>
      </p:sp>
      <p:sp>
        <p:nvSpPr>
          <p:cNvPr id="12" name="Rectangle 11">
            <a:extLst>
              <a:ext uri="{FF2B5EF4-FFF2-40B4-BE49-F238E27FC236}">
                <a16:creationId xmlns:a16="http://schemas.microsoft.com/office/drawing/2014/main" id="{1B7E88C3-25AB-5641-8FA5-A8FC99B5F7D6}"/>
              </a:ext>
            </a:extLst>
          </p:cNvPr>
          <p:cNvSpPr/>
          <p:nvPr/>
        </p:nvSpPr>
        <p:spPr>
          <a:xfrm>
            <a:off x="268014" y="3335257"/>
            <a:ext cx="8534399" cy="1354217"/>
          </a:xfrm>
          <a:prstGeom prst="rect">
            <a:avLst/>
          </a:prstGeom>
        </p:spPr>
        <p:txBody>
          <a:bodyPr wrap="square">
            <a:spAutoFit/>
          </a:bodyPr>
          <a:lstStyle/>
          <a:p>
            <a:endParaRPr lang="en-US" dirty="0"/>
          </a:p>
          <a:p>
            <a:r>
              <a:rPr lang="en-US" sz="1400" b="1" dirty="0"/>
              <a:t>Comment #2:  </a:t>
            </a:r>
            <a:r>
              <a:rPr lang="en-US" sz="1400" dirty="0"/>
              <a:t>RAC comment: In F.3.3., p.74, line 17, provide a reference to the document that specifies short addresses and how they are assigned.</a:t>
            </a:r>
          </a:p>
          <a:p>
            <a:r>
              <a:rPr lang="en-US" sz="1400" b="1" dirty="0"/>
              <a:t>Proposed Change:</a:t>
            </a:r>
          </a:p>
          <a:p>
            <a:r>
              <a:rPr lang="en-US" sz="1400" b="1" dirty="0"/>
              <a:t>Disposition Status:  </a:t>
            </a:r>
            <a:r>
              <a:rPr lang="en-US" sz="1400" dirty="0"/>
              <a:t>REVISED</a:t>
            </a:r>
          </a:p>
          <a:p>
            <a:r>
              <a:rPr lang="en-US" sz="1400" b="1" dirty="0"/>
              <a:t>Disposition Detail:  </a:t>
            </a:r>
            <a:r>
              <a:rPr lang="en-US" sz="1400" dirty="0"/>
              <a:t>Add ”(as defined in IEEE 802.15.4)” after the short address.</a:t>
            </a:r>
          </a:p>
        </p:txBody>
      </p:sp>
      <p:sp>
        <p:nvSpPr>
          <p:cNvPr id="13" name="Rectangle 12">
            <a:extLst>
              <a:ext uri="{FF2B5EF4-FFF2-40B4-BE49-F238E27FC236}">
                <a16:creationId xmlns:a16="http://schemas.microsoft.com/office/drawing/2014/main" id="{8FA35E47-D66C-B440-AAE6-68D817C5A2F0}"/>
              </a:ext>
            </a:extLst>
          </p:cNvPr>
          <p:cNvSpPr/>
          <p:nvPr/>
        </p:nvSpPr>
        <p:spPr>
          <a:xfrm>
            <a:off x="304799" y="1549772"/>
            <a:ext cx="8698897" cy="1815882"/>
          </a:xfrm>
          <a:prstGeom prst="rect">
            <a:avLst/>
          </a:prstGeom>
        </p:spPr>
        <p:txBody>
          <a:bodyPr wrap="square">
            <a:spAutoFit/>
          </a:bodyPr>
          <a:lstStyle/>
          <a:p>
            <a:r>
              <a:rPr lang="en-US" sz="1400" b="1" dirty="0"/>
              <a:t>Comment #1:</a:t>
            </a:r>
            <a:r>
              <a:rPr lang="en-US" sz="1400" dirty="0"/>
              <a:t>  RAC comment:  modify the sentence on p.19, lines 4 and 5 to read:</a:t>
            </a:r>
          </a:p>
          <a:p>
            <a:r>
              <a:rPr lang="en-US" sz="1400" dirty="0"/>
              <a:t>To be able to send or receive a packet securely, IEEE Std 802.15.4 requires that the originator and the</a:t>
            </a:r>
          </a:p>
          <a:p>
            <a:r>
              <a:rPr lang="en-US" sz="1400" dirty="0"/>
              <a:t>recipient of the frame know the extended address (see IEEE Std 802.15.4) of the other end.</a:t>
            </a:r>
          </a:p>
          <a:p>
            <a:r>
              <a:rPr lang="en-US" sz="1400" b="1" dirty="0"/>
              <a:t>Proposed Change:</a:t>
            </a:r>
          </a:p>
          <a:p>
            <a:r>
              <a:rPr lang="en-US" sz="1400" b="1" dirty="0"/>
              <a:t>Disposition Status:  </a:t>
            </a:r>
            <a:r>
              <a:rPr lang="en-US" sz="1400" dirty="0"/>
              <a:t>REVISED</a:t>
            </a:r>
          </a:p>
          <a:p>
            <a:r>
              <a:rPr lang="en-US" sz="1400" b="1" dirty="0"/>
              <a:t>Disposition Detail</a:t>
            </a:r>
            <a:r>
              <a:rPr lang="en-US" sz="1400" dirty="0"/>
              <a:t>:  Change to ”To be able to send or receive a packet securely, IEEE Std 802.15.4 requires that the originator and the recipient of the frame know the extended address (see IEEE Std 802.15.4) of the other end.” as proposed in the comment section.</a:t>
            </a:r>
          </a:p>
        </p:txBody>
      </p:sp>
    </p:spTree>
    <p:extLst>
      <p:ext uri="{BB962C8B-B14F-4D97-AF65-F5344CB8AC3E}">
        <p14:creationId xmlns:p14="http://schemas.microsoft.com/office/powerpoint/2010/main" val="14241726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73D1E7-C8EB-434A-8498-E81AA191C1E1}"/>
              </a:ext>
            </a:extLst>
          </p:cNvPr>
          <p:cNvSpPr>
            <a:spLocks noGrp="1"/>
          </p:cNvSpPr>
          <p:nvPr>
            <p:ph type="title"/>
          </p:nvPr>
        </p:nvSpPr>
        <p:spPr>
          <a:xfrm>
            <a:off x="685800" y="263691"/>
            <a:ext cx="7772400" cy="1066800"/>
          </a:xfrm>
        </p:spPr>
        <p:txBody>
          <a:bodyPr/>
          <a:lstStyle/>
          <a:p>
            <a:r>
              <a:rPr lang="en-US" dirty="0"/>
              <a:t>RAC Initial SA Ballot comments (cont’d)</a:t>
            </a:r>
          </a:p>
        </p:txBody>
      </p:sp>
      <p:sp>
        <p:nvSpPr>
          <p:cNvPr id="3" name="Date Placeholder 2">
            <a:extLst>
              <a:ext uri="{FF2B5EF4-FFF2-40B4-BE49-F238E27FC236}">
                <a16:creationId xmlns:a16="http://schemas.microsoft.com/office/drawing/2014/main" id="{C06EE39D-0300-AA48-826E-3BFAA572DFDD}"/>
              </a:ext>
            </a:extLst>
          </p:cNvPr>
          <p:cNvSpPr>
            <a:spLocks noGrp="1"/>
          </p:cNvSpPr>
          <p:nvPr>
            <p:ph type="dt" sz="half" idx="10"/>
          </p:nvPr>
        </p:nvSpPr>
        <p:spPr/>
        <p:txBody>
          <a:bodyPr/>
          <a:lstStyle/>
          <a:p>
            <a:pPr>
              <a:defRPr/>
            </a:pPr>
            <a:r>
              <a:rPr lang="en-US"/>
              <a:t>April 2021</a:t>
            </a:r>
            <a:endParaRPr lang="en-US" dirty="0"/>
          </a:p>
        </p:txBody>
      </p:sp>
      <p:sp>
        <p:nvSpPr>
          <p:cNvPr id="4" name="Footer Placeholder 3">
            <a:extLst>
              <a:ext uri="{FF2B5EF4-FFF2-40B4-BE49-F238E27FC236}">
                <a16:creationId xmlns:a16="http://schemas.microsoft.com/office/drawing/2014/main" id="{413D42E8-F2BB-E04E-974B-113E96B524E4}"/>
              </a:ext>
            </a:extLst>
          </p:cNvPr>
          <p:cNvSpPr>
            <a:spLocks noGrp="1"/>
          </p:cNvSpPr>
          <p:nvPr>
            <p:ph type="ftr" sz="quarter" idx="11"/>
          </p:nvPr>
        </p:nvSpPr>
        <p:spPr/>
        <p:txBody>
          <a:bodyPr/>
          <a:lstStyle/>
          <a:p>
            <a:pPr>
              <a:defRPr/>
            </a:pPr>
            <a:r>
              <a:rPr lang="en-US"/>
              <a:t>Pat Kinney (Kinney Consulting)</a:t>
            </a:r>
          </a:p>
        </p:txBody>
      </p:sp>
      <p:sp>
        <p:nvSpPr>
          <p:cNvPr id="5" name="Slide Number Placeholder 4">
            <a:extLst>
              <a:ext uri="{FF2B5EF4-FFF2-40B4-BE49-F238E27FC236}">
                <a16:creationId xmlns:a16="http://schemas.microsoft.com/office/drawing/2014/main" id="{9343F118-65EC-A84D-AD5E-6317E9FCFFCC}"/>
              </a:ext>
            </a:extLst>
          </p:cNvPr>
          <p:cNvSpPr>
            <a:spLocks noGrp="1"/>
          </p:cNvSpPr>
          <p:nvPr>
            <p:ph type="sldNum" sz="quarter" idx="12"/>
          </p:nvPr>
        </p:nvSpPr>
        <p:spPr/>
        <p:txBody>
          <a:bodyPr/>
          <a:lstStyle/>
          <a:p>
            <a:pPr>
              <a:defRPr/>
            </a:pPr>
            <a:r>
              <a:rPr lang="en-US"/>
              <a:t>Slide </a:t>
            </a:r>
            <a:fld id="{8E9AA826-2D66-4D95-924A-79AB5FB12EBD}" type="slidenum">
              <a:rPr lang="en-US" smtClean="0"/>
              <a:pPr>
                <a:defRPr/>
              </a:pPr>
              <a:t>7</a:t>
            </a:fld>
            <a:endParaRPr lang="en-US"/>
          </a:p>
        </p:txBody>
      </p:sp>
      <p:sp>
        <p:nvSpPr>
          <p:cNvPr id="6" name="Rectangle 5">
            <a:extLst>
              <a:ext uri="{FF2B5EF4-FFF2-40B4-BE49-F238E27FC236}">
                <a16:creationId xmlns:a16="http://schemas.microsoft.com/office/drawing/2014/main" id="{196D676A-E56D-8E42-94B0-1F1DE5AC5217}"/>
              </a:ext>
            </a:extLst>
          </p:cNvPr>
          <p:cNvSpPr/>
          <p:nvPr/>
        </p:nvSpPr>
        <p:spPr>
          <a:xfrm>
            <a:off x="342900" y="5176376"/>
            <a:ext cx="8534400" cy="1169551"/>
          </a:xfrm>
          <a:prstGeom prst="rect">
            <a:avLst/>
          </a:prstGeom>
        </p:spPr>
        <p:txBody>
          <a:bodyPr wrap="square">
            <a:spAutoFit/>
          </a:bodyPr>
          <a:lstStyle/>
          <a:p>
            <a:r>
              <a:rPr lang="en-US" sz="1400" b="1" dirty="0">
                <a:solidFill>
                  <a:srgbClr val="333333"/>
                </a:solidFill>
                <a:latin typeface="+mn-lt"/>
              </a:rPr>
              <a:t>Comment #6:  </a:t>
            </a:r>
            <a:r>
              <a:rPr lang="en-US" sz="1400" dirty="0">
                <a:solidFill>
                  <a:srgbClr val="333333"/>
                </a:solidFill>
                <a:latin typeface="+mn-lt"/>
              </a:rPr>
              <a:t>RAC comment: In E.1.2, p. 66, line 28, either clarify that the MAC address of the IEEE 802.15 peer being referred to is an EUI-64 and not an EUI-48.</a:t>
            </a:r>
          </a:p>
          <a:p>
            <a:r>
              <a:rPr lang="en-US" sz="1400" b="1" dirty="0">
                <a:solidFill>
                  <a:srgbClr val="333333"/>
                </a:solidFill>
                <a:latin typeface="+mn-lt"/>
              </a:rPr>
              <a:t>Proposed Change:</a:t>
            </a:r>
          </a:p>
          <a:p>
            <a:r>
              <a:rPr lang="en-US" sz="1400" b="1" dirty="0">
                <a:solidFill>
                  <a:srgbClr val="333333"/>
                </a:solidFill>
                <a:latin typeface="+mn-lt"/>
              </a:rPr>
              <a:t>Disposition Status:</a:t>
            </a:r>
            <a:r>
              <a:rPr lang="en-US" sz="1400" dirty="0">
                <a:solidFill>
                  <a:srgbClr val="333333"/>
                </a:solidFill>
                <a:latin typeface="+mn-lt"/>
              </a:rPr>
              <a:t> REVISED</a:t>
            </a:r>
          </a:p>
          <a:p>
            <a:r>
              <a:rPr lang="en-US" sz="1400" b="1" dirty="0">
                <a:solidFill>
                  <a:srgbClr val="333333"/>
                </a:solidFill>
                <a:latin typeface="+mn-lt"/>
              </a:rPr>
              <a:t>Disposition Detail:  </a:t>
            </a:r>
            <a:r>
              <a:rPr lang="en-US" sz="1400" dirty="0">
                <a:solidFill>
                  <a:srgbClr val="333333"/>
                </a:solidFill>
                <a:latin typeface="+mn-lt"/>
              </a:rPr>
              <a:t>Changed to use “extended address of IEEE Std 802.15.4 peer” by i-23.</a:t>
            </a:r>
            <a:endParaRPr lang="en-US" sz="1400" b="0" i="0" u="none" strike="noStrike" dirty="0">
              <a:solidFill>
                <a:srgbClr val="333333"/>
              </a:solidFill>
              <a:effectLst/>
              <a:latin typeface="+mn-lt"/>
            </a:endParaRPr>
          </a:p>
        </p:txBody>
      </p:sp>
      <p:sp>
        <p:nvSpPr>
          <p:cNvPr id="7" name="Rectangle 6">
            <a:extLst>
              <a:ext uri="{FF2B5EF4-FFF2-40B4-BE49-F238E27FC236}">
                <a16:creationId xmlns:a16="http://schemas.microsoft.com/office/drawing/2014/main" id="{A6AB7EDC-F3A9-954F-B089-29762165BA08}"/>
              </a:ext>
            </a:extLst>
          </p:cNvPr>
          <p:cNvSpPr/>
          <p:nvPr/>
        </p:nvSpPr>
        <p:spPr>
          <a:xfrm>
            <a:off x="342900" y="3952297"/>
            <a:ext cx="8305800" cy="1169551"/>
          </a:xfrm>
          <a:prstGeom prst="rect">
            <a:avLst/>
          </a:prstGeom>
        </p:spPr>
        <p:txBody>
          <a:bodyPr wrap="square">
            <a:spAutoFit/>
          </a:bodyPr>
          <a:lstStyle/>
          <a:p>
            <a:r>
              <a:rPr lang="en-US" sz="1400" b="1" dirty="0">
                <a:solidFill>
                  <a:srgbClr val="333333"/>
                </a:solidFill>
                <a:latin typeface="+mn-lt"/>
              </a:rPr>
              <a:t>Comment #5:  </a:t>
            </a:r>
            <a:r>
              <a:rPr lang="en-US" sz="1400" dirty="0">
                <a:solidFill>
                  <a:srgbClr val="333333"/>
                </a:solidFill>
                <a:latin typeface="+mn-lt"/>
              </a:rPr>
              <a:t>RAC comment: In the "Type" column of Tables 8, 10, 12, 13 and 15 (twice), replace "IEEE address" with "EUI-64".</a:t>
            </a:r>
          </a:p>
          <a:p>
            <a:r>
              <a:rPr lang="en-US" sz="1400" b="1" dirty="0">
                <a:solidFill>
                  <a:srgbClr val="333333"/>
                </a:solidFill>
                <a:latin typeface="+mn-lt"/>
              </a:rPr>
              <a:t>Proposed Change:</a:t>
            </a:r>
          </a:p>
          <a:p>
            <a:r>
              <a:rPr lang="en-US" sz="1400" b="1" dirty="0">
                <a:solidFill>
                  <a:srgbClr val="333333"/>
                </a:solidFill>
                <a:latin typeface="+mn-lt"/>
              </a:rPr>
              <a:t>Disposition Status:</a:t>
            </a:r>
            <a:r>
              <a:rPr lang="en-US" sz="1400" dirty="0">
                <a:solidFill>
                  <a:srgbClr val="333333"/>
                </a:solidFill>
                <a:latin typeface="+mn-lt"/>
              </a:rPr>
              <a:t> REVISED</a:t>
            </a:r>
          </a:p>
          <a:p>
            <a:r>
              <a:rPr lang="en-US" sz="1400" b="1" dirty="0">
                <a:solidFill>
                  <a:srgbClr val="333333"/>
                </a:solidFill>
                <a:latin typeface="+mn-lt"/>
              </a:rPr>
              <a:t>Disposition Detail:  </a:t>
            </a:r>
            <a:r>
              <a:rPr lang="en-US" sz="1400" dirty="0">
                <a:solidFill>
                  <a:srgbClr val="333333"/>
                </a:solidFill>
                <a:latin typeface="+mn-lt"/>
              </a:rPr>
              <a:t>Add text to 4.7 to define extended address: “extended address (see IEEE Std 802.15.4)”</a:t>
            </a:r>
            <a:endParaRPr lang="en-US" sz="1400" b="0" i="0" u="none" strike="noStrike" dirty="0">
              <a:solidFill>
                <a:srgbClr val="333333"/>
              </a:solidFill>
              <a:effectLst/>
              <a:latin typeface="+mn-lt"/>
            </a:endParaRPr>
          </a:p>
        </p:txBody>
      </p:sp>
      <p:sp>
        <p:nvSpPr>
          <p:cNvPr id="9" name="Rectangle 8">
            <a:extLst>
              <a:ext uri="{FF2B5EF4-FFF2-40B4-BE49-F238E27FC236}">
                <a16:creationId xmlns:a16="http://schemas.microsoft.com/office/drawing/2014/main" id="{7A007F91-DABF-9544-B4AE-65B430AE68E6}"/>
              </a:ext>
            </a:extLst>
          </p:cNvPr>
          <p:cNvSpPr/>
          <p:nvPr/>
        </p:nvSpPr>
        <p:spPr>
          <a:xfrm>
            <a:off x="342900" y="1004669"/>
            <a:ext cx="8417580" cy="2893100"/>
          </a:xfrm>
          <a:prstGeom prst="rect">
            <a:avLst/>
          </a:prstGeom>
        </p:spPr>
        <p:txBody>
          <a:bodyPr wrap="square">
            <a:spAutoFit/>
          </a:bodyPr>
          <a:lstStyle/>
          <a:p>
            <a:r>
              <a:rPr lang="en-US" sz="1400" b="1" dirty="0"/>
              <a:t>Comment #4:  </a:t>
            </a:r>
            <a:r>
              <a:rPr lang="en-US" sz="1400" dirty="0"/>
              <a:t>RAC comment: Comment not part of mandatory coordination (may be treated as a comment from outside the ballot group).  It should be made clear that P802.15.9 is contingent on P802.15.4y approval (and will be submitted to RevCom noting that contingency), plus the Normative References should be modified to include publication year (e.g., IEEE Std 802.15.4-2020, and IEEE Std 802.15.4y-20xx).  [Std 802.15.4.y technically becomes part of 802.15.4-2020 when approved, but it is friendly to the reader to include amendments in references for clarity.  </a:t>
            </a:r>
          </a:p>
          <a:p>
            <a:r>
              <a:rPr lang="en-US" sz="1400" dirty="0"/>
              <a:t>[Rationale — Unlike typical users of a standard, knowledgeable IEEE SA participants know an undated reference means the latest revision of the standard.  But once the next revision of 802.15.4 is approved, 802.15.4y is superseded and is not appropriate as a reference.  Hence date both references.]</a:t>
            </a:r>
          </a:p>
          <a:p>
            <a:r>
              <a:rPr lang="en-US" sz="1400" b="1" dirty="0"/>
              <a:t>Proposed Change:</a:t>
            </a:r>
          </a:p>
          <a:p>
            <a:r>
              <a:rPr lang="en-US" sz="1400" b="1" dirty="0"/>
              <a:t>Disposition Status:</a:t>
            </a:r>
            <a:r>
              <a:rPr lang="en-US" sz="1400" dirty="0"/>
              <a:t>  REVISED</a:t>
            </a:r>
          </a:p>
          <a:p>
            <a:r>
              <a:rPr lang="en-US" sz="1400" b="1" dirty="0"/>
              <a:t>Disposition Detail:  </a:t>
            </a:r>
            <a:r>
              <a:rPr lang="en-US" sz="1400" dirty="0"/>
              <a:t>The IEEE802.15.4y is moved from normative reference to the Bibliography as dated version. The both 15.4y and 9ma are most likely published at the same time, as they are progressing about same speed.</a:t>
            </a:r>
          </a:p>
        </p:txBody>
      </p:sp>
    </p:spTree>
    <p:extLst>
      <p:ext uri="{BB962C8B-B14F-4D97-AF65-F5344CB8AC3E}">
        <p14:creationId xmlns:p14="http://schemas.microsoft.com/office/powerpoint/2010/main" val="38967941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30D02E-6BC0-D841-A65B-8AE3CA36DF19}"/>
              </a:ext>
            </a:extLst>
          </p:cNvPr>
          <p:cNvSpPr>
            <a:spLocks noGrp="1"/>
          </p:cNvSpPr>
          <p:nvPr>
            <p:ph type="title"/>
          </p:nvPr>
        </p:nvSpPr>
        <p:spPr>
          <a:xfrm>
            <a:off x="696913" y="368903"/>
            <a:ext cx="7772400" cy="1066800"/>
          </a:xfrm>
        </p:spPr>
        <p:txBody>
          <a:bodyPr/>
          <a:lstStyle/>
          <a:p>
            <a:r>
              <a:rPr lang="en-US" dirty="0"/>
              <a:t>RAC SA Ballot Recirc 1 comment</a:t>
            </a:r>
          </a:p>
        </p:txBody>
      </p:sp>
      <p:sp>
        <p:nvSpPr>
          <p:cNvPr id="3" name="Date Placeholder 2">
            <a:extLst>
              <a:ext uri="{FF2B5EF4-FFF2-40B4-BE49-F238E27FC236}">
                <a16:creationId xmlns:a16="http://schemas.microsoft.com/office/drawing/2014/main" id="{91F9FCD2-78CD-0340-85D5-05E5408CD410}"/>
              </a:ext>
            </a:extLst>
          </p:cNvPr>
          <p:cNvSpPr>
            <a:spLocks noGrp="1"/>
          </p:cNvSpPr>
          <p:nvPr>
            <p:ph type="dt" sz="half" idx="10"/>
          </p:nvPr>
        </p:nvSpPr>
        <p:spPr/>
        <p:txBody>
          <a:bodyPr/>
          <a:lstStyle/>
          <a:p>
            <a:pPr>
              <a:defRPr/>
            </a:pPr>
            <a:r>
              <a:rPr lang="en-US"/>
              <a:t>April 2021</a:t>
            </a:r>
            <a:endParaRPr lang="en-US" dirty="0"/>
          </a:p>
        </p:txBody>
      </p:sp>
      <p:sp>
        <p:nvSpPr>
          <p:cNvPr id="4" name="Footer Placeholder 3">
            <a:extLst>
              <a:ext uri="{FF2B5EF4-FFF2-40B4-BE49-F238E27FC236}">
                <a16:creationId xmlns:a16="http://schemas.microsoft.com/office/drawing/2014/main" id="{AD3F776D-E38F-4C46-8B8F-F386EC62954C}"/>
              </a:ext>
            </a:extLst>
          </p:cNvPr>
          <p:cNvSpPr>
            <a:spLocks noGrp="1"/>
          </p:cNvSpPr>
          <p:nvPr>
            <p:ph type="ftr" sz="quarter" idx="11"/>
          </p:nvPr>
        </p:nvSpPr>
        <p:spPr/>
        <p:txBody>
          <a:bodyPr/>
          <a:lstStyle/>
          <a:p>
            <a:pPr>
              <a:defRPr/>
            </a:pPr>
            <a:r>
              <a:rPr lang="en-US"/>
              <a:t>Pat Kinney (Kinney Consulting)</a:t>
            </a:r>
          </a:p>
        </p:txBody>
      </p:sp>
      <p:sp>
        <p:nvSpPr>
          <p:cNvPr id="5" name="Slide Number Placeholder 4">
            <a:extLst>
              <a:ext uri="{FF2B5EF4-FFF2-40B4-BE49-F238E27FC236}">
                <a16:creationId xmlns:a16="http://schemas.microsoft.com/office/drawing/2014/main" id="{5E0EFF98-8202-D749-BB6A-903888E830C6}"/>
              </a:ext>
            </a:extLst>
          </p:cNvPr>
          <p:cNvSpPr>
            <a:spLocks noGrp="1"/>
          </p:cNvSpPr>
          <p:nvPr>
            <p:ph type="sldNum" sz="quarter" idx="12"/>
          </p:nvPr>
        </p:nvSpPr>
        <p:spPr/>
        <p:txBody>
          <a:bodyPr/>
          <a:lstStyle/>
          <a:p>
            <a:pPr>
              <a:defRPr/>
            </a:pPr>
            <a:r>
              <a:rPr lang="en-US"/>
              <a:t>Slide </a:t>
            </a:r>
            <a:fld id="{8E9AA826-2D66-4D95-924A-79AB5FB12EBD}" type="slidenum">
              <a:rPr lang="en-US" smtClean="0"/>
              <a:pPr>
                <a:defRPr/>
              </a:pPr>
              <a:t>8</a:t>
            </a:fld>
            <a:endParaRPr lang="en-US"/>
          </a:p>
        </p:txBody>
      </p:sp>
      <p:sp>
        <p:nvSpPr>
          <p:cNvPr id="6" name="Rectangle 5">
            <a:extLst>
              <a:ext uri="{FF2B5EF4-FFF2-40B4-BE49-F238E27FC236}">
                <a16:creationId xmlns:a16="http://schemas.microsoft.com/office/drawing/2014/main" id="{F355AD26-6D14-C84A-A375-8F6707279778}"/>
              </a:ext>
            </a:extLst>
          </p:cNvPr>
          <p:cNvSpPr/>
          <p:nvPr/>
        </p:nvSpPr>
        <p:spPr>
          <a:xfrm>
            <a:off x="342900" y="1025664"/>
            <a:ext cx="8534400" cy="4770537"/>
          </a:xfrm>
          <a:prstGeom prst="rect">
            <a:avLst/>
          </a:prstGeom>
        </p:spPr>
        <p:txBody>
          <a:bodyPr wrap="square">
            <a:spAutoFit/>
          </a:bodyPr>
          <a:lstStyle/>
          <a:p>
            <a:br>
              <a:rPr lang="en-US" dirty="0">
                <a:solidFill>
                  <a:srgbClr val="333333"/>
                </a:solidFill>
                <a:latin typeface="Open Sans"/>
              </a:rPr>
            </a:br>
            <a:r>
              <a:rPr lang="en-US" sz="1400" b="1" dirty="0">
                <a:solidFill>
                  <a:srgbClr val="333333"/>
                </a:solidFill>
                <a:latin typeface="Open Sans"/>
              </a:rPr>
              <a:t>Comment:</a:t>
            </a:r>
            <a:r>
              <a:rPr lang="en-US" sz="1400" dirty="0">
                <a:solidFill>
                  <a:srgbClr val="333333"/>
                </a:solidFill>
                <a:latin typeface="Open Sans"/>
              </a:rPr>
              <a:t>  The RAC noted that a few of their previous comments have not been addressed in this draft.</a:t>
            </a:r>
          </a:p>
          <a:p>
            <a:r>
              <a:rPr lang="en-US" sz="1400" dirty="0">
                <a:solidFill>
                  <a:srgbClr val="333333"/>
                </a:solidFill>
                <a:latin typeface="Open Sans"/>
              </a:rPr>
              <a:t>Proposed Change:</a:t>
            </a:r>
          </a:p>
          <a:p>
            <a:r>
              <a:rPr lang="en-US" sz="1400" b="1" dirty="0">
                <a:solidFill>
                  <a:srgbClr val="333333"/>
                </a:solidFill>
                <a:latin typeface="Open Sans"/>
              </a:rPr>
              <a:t>Disposition Status:</a:t>
            </a:r>
            <a:r>
              <a:rPr lang="en-US" sz="1400" dirty="0">
                <a:solidFill>
                  <a:srgbClr val="333333"/>
                </a:solidFill>
                <a:latin typeface="Open Sans"/>
              </a:rPr>
              <a:t> REJECTED</a:t>
            </a:r>
          </a:p>
          <a:p>
            <a:r>
              <a:rPr lang="en-US" sz="1400" b="1" dirty="0">
                <a:solidFill>
                  <a:srgbClr val="333333"/>
                </a:solidFill>
                <a:latin typeface="Open Sans"/>
              </a:rPr>
              <a:t>Disposition Detail:  </a:t>
            </a:r>
            <a:r>
              <a:rPr lang="en-US" sz="1400" dirty="0">
                <a:solidFill>
                  <a:srgbClr val="333333"/>
                </a:solidFill>
                <a:latin typeface="Open Sans"/>
              </a:rPr>
              <a:t>All of the RAC comments were addressed during the initial standard association ballot. All of the changes proposed by CRG were implemented in the draft. This comment does not identify which comments were not addressed, and why the commenter thinks they were not addressed, so the CRG does not have any way of addressing this comment.</a:t>
            </a:r>
          </a:p>
          <a:p>
            <a:endParaRPr lang="en-US" b="0" i="0" u="none" strike="noStrike" dirty="0">
              <a:solidFill>
                <a:srgbClr val="333333"/>
              </a:solidFill>
              <a:effectLst/>
              <a:latin typeface="Open Sans"/>
            </a:endParaRPr>
          </a:p>
          <a:p>
            <a:r>
              <a:rPr lang="en-US" sz="1400" b="1" dirty="0">
                <a:solidFill>
                  <a:srgbClr val="C00000"/>
                </a:solidFill>
                <a:latin typeface="Open Sans"/>
              </a:rPr>
              <a:t>24 Feb 2021 email from Christy Bahn to Pat Kinney</a:t>
            </a:r>
          </a:p>
          <a:p>
            <a:r>
              <a:rPr lang="en-US" sz="1400" dirty="0">
                <a:solidFill>
                  <a:srgbClr val="C00000"/>
                </a:solidFill>
                <a:latin typeface="Open Sans"/>
              </a:rPr>
              <a:t>I see Angela Thomas left a comment in the recirc but I wanted to share with you what she sent to me so it's addressed. </a:t>
            </a:r>
          </a:p>
          <a:p>
            <a:r>
              <a:rPr lang="en-US" sz="1400" dirty="0">
                <a:solidFill>
                  <a:srgbClr val="C00000"/>
                </a:solidFill>
                <a:latin typeface="Open Sans"/>
              </a:rPr>
              <a:t>The RAC has reviewed this draft and would like to know why their comments 3, 5 and 6 were not addressed in this version.  Please confirm with the WG so that I can provide feedback to the RAC. </a:t>
            </a:r>
          </a:p>
          <a:p>
            <a:r>
              <a:rPr lang="en-US" sz="1400" dirty="0">
                <a:solidFill>
                  <a:srgbClr val="C00000"/>
                </a:solidFill>
                <a:latin typeface="Open Sans"/>
              </a:rPr>
              <a:t>The comments in question are:</a:t>
            </a:r>
          </a:p>
          <a:p>
            <a:pPr lvl="1"/>
            <a:r>
              <a:rPr lang="en-US" sz="1400" dirty="0">
                <a:solidFill>
                  <a:srgbClr val="C00000"/>
                </a:solidFill>
                <a:latin typeface="Open Sans"/>
              </a:rPr>
              <a:t>3) In E.1.2, p. 66, line 28, either clarify that the MAC address of the IEEE 802.15 peer being referred to is an EUI-64 and not an EUI-48.</a:t>
            </a:r>
          </a:p>
          <a:p>
            <a:pPr lvl="1"/>
            <a:endParaRPr lang="en-US" sz="1400" dirty="0">
              <a:solidFill>
                <a:srgbClr val="C00000"/>
              </a:solidFill>
              <a:latin typeface="Open Sans"/>
            </a:endParaRPr>
          </a:p>
          <a:p>
            <a:pPr lvl="1"/>
            <a:r>
              <a:rPr lang="en-US" sz="1400" dirty="0">
                <a:solidFill>
                  <a:srgbClr val="C00000"/>
                </a:solidFill>
                <a:latin typeface="Open Sans"/>
              </a:rPr>
              <a:t>5) In the "Type" column of Tables 8, 10, 12, 13 and 15 (twice), replace "IEEE address" with "EUI-64".</a:t>
            </a:r>
          </a:p>
          <a:p>
            <a:pPr lvl="1"/>
            <a:endParaRPr lang="en-US" sz="1400" dirty="0">
              <a:solidFill>
                <a:srgbClr val="C00000"/>
              </a:solidFill>
              <a:latin typeface="Open Sans"/>
            </a:endParaRPr>
          </a:p>
          <a:p>
            <a:pPr lvl="1"/>
            <a:r>
              <a:rPr lang="en-US" sz="1400" dirty="0">
                <a:solidFill>
                  <a:srgbClr val="C00000"/>
                </a:solidFill>
                <a:latin typeface="Open Sans"/>
              </a:rPr>
              <a:t>6) In the "Valid range" column of Tables 8, 10, 12, 13 and 15 (twice), replace "An extended IEEE address." with "A valid EUI-64."</a:t>
            </a:r>
            <a:endParaRPr lang="en-US" sz="1400" b="0" i="0" u="none" strike="noStrike" dirty="0">
              <a:solidFill>
                <a:srgbClr val="C00000"/>
              </a:solidFill>
              <a:effectLst/>
              <a:latin typeface="Open Sans"/>
            </a:endParaRPr>
          </a:p>
        </p:txBody>
      </p:sp>
    </p:spTree>
    <p:extLst>
      <p:ext uri="{BB962C8B-B14F-4D97-AF65-F5344CB8AC3E}">
        <p14:creationId xmlns:p14="http://schemas.microsoft.com/office/powerpoint/2010/main" val="31486778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30D02E-6BC0-D841-A65B-8AE3CA36DF19}"/>
              </a:ext>
            </a:extLst>
          </p:cNvPr>
          <p:cNvSpPr>
            <a:spLocks noGrp="1"/>
          </p:cNvSpPr>
          <p:nvPr>
            <p:ph type="title"/>
          </p:nvPr>
        </p:nvSpPr>
        <p:spPr>
          <a:xfrm>
            <a:off x="605033" y="692556"/>
            <a:ext cx="7772400" cy="1066800"/>
          </a:xfrm>
        </p:spPr>
        <p:txBody>
          <a:bodyPr anchor="t"/>
          <a:lstStyle/>
          <a:p>
            <a:r>
              <a:rPr lang="en-US" dirty="0"/>
              <a:t>RAC Post SA Ballot Recirc 2</a:t>
            </a:r>
            <a:r>
              <a:rPr lang="en-US" sz="2000" b="0" baseline="64000" dirty="0"/>
              <a:t>*</a:t>
            </a:r>
            <a:r>
              <a:rPr lang="en-US" dirty="0"/>
              <a:t> comments</a:t>
            </a:r>
            <a:br>
              <a:rPr lang="en-US" dirty="0"/>
            </a:br>
            <a:r>
              <a:rPr lang="en-US" sz="2000" b="0" dirty="0"/>
              <a:t>(received via email</a:t>
            </a:r>
            <a:r>
              <a:rPr lang="en-US" sz="2000" b="0" baseline="30000" dirty="0"/>
              <a:t>1</a:t>
            </a:r>
            <a:r>
              <a:rPr lang="en-US" sz="2000" b="0" dirty="0"/>
              <a:t> from Christy Bahn on 25 March 2021)</a:t>
            </a:r>
          </a:p>
        </p:txBody>
      </p:sp>
      <p:sp>
        <p:nvSpPr>
          <p:cNvPr id="3" name="Date Placeholder 2">
            <a:extLst>
              <a:ext uri="{FF2B5EF4-FFF2-40B4-BE49-F238E27FC236}">
                <a16:creationId xmlns:a16="http://schemas.microsoft.com/office/drawing/2014/main" id="{91F9FCD2-78CD-0340-85D5-05E5408CD410}"/>
              </a:ext>
            </a:extLst>
          </p:cNvPr>
          <p:cNvSpPr>
            <a:spLocks noGrp="1"/>
          </p:cNvSpPr>
          <p:nvPr>
            <p:ph type="dt" sz="half" idx="10"/>
          </p:nvPr>
        </p:nvSpPr>
        <p:spPr/>
        <p:txBody>
          <a:bodyPr/>
          <a:lstStyle/>
          <a:p>
            <a:pPr>
              <a:defRPr/>
            </a:pPr>
            <a:r>
              <a:rPr lang="en-US"/>
              <a:t>April 2021</a:t>
            </a:r>
            <a:endParaRPr lang="en-US" dirty="0"/>
          </a:p>
        </p:txBody>
      </p:sp>
      <p:sp>
        <p:nvSpPr>
          <p:cNvPr id="4" name="Footer Placeholder 3">
            <a:extLst>
              <a:ext uri="{FF2B5EF4-FFF2-40B4-BE49-F238E27FC236}">
                <a16:creationId xmlns:a16="http://schemas.microsoft.com/office/drawing/2014/main" id="{AD3F776D-E38F-4C46-8B8F-F386EC62954C}"/>
              </a:ext>
            </a:extLst>
          </p:cNvPr>
          <p:cNvSpPr>
            <a:spLocks noGrp="1"/>
          </p:cNvSpPr>
          <p:nvPr>
            <p:ph type="ftr" sz="quarter" idx="11"/>
          </p:nvPr>
        </p:nvSpPr>
        <p:spPr/>
        <p:txBody>
          <a:bodyPr/>
          <a:lstStyle/>
          <a:p>
            <a:pPr>
              <a:defRPr/>
            </a:pPr>
            <a:r>
              <a:rPr lang="en-US"/>
              <a:t>Pat Kinney (Kinney Consulting)</a:t>
            </a:r>
          </a:p>
        </p:txBody>
      </p:sp>
      <p:sp>
        <p:nvSpPr>
          <p:cNvPr id="5" name="Slide Number Placeholder 4">
            <a:extLst>
              <a:ext uri="{FF2B5EF4-FFF2-40B4-BE49-F238E27FC236}">
                <a16:creationId xmlns:a16="http://schemas.microsoft.com/office/drawing/2014/main" id="{5E0EFF98-8202-D749-BB6A-903888E830C6}"/>
              </a:ext>
            </a:extLst>
          </p:cNvPr>
          <p:cNvSpPr>
            <a:spLocks noGrp="1"/>
          </p:cNvSpPr>
          <p:nvPr>
            <p:ph type="sldNum" sz="quarter" idx="12"/>
          </p:nvPr>
        </p:nvSpPr>
        <p:spPr/>
        <p:txBody>
          <a:bodyPr/>
          <a:lstStyle/>
          <a:p>
            <a:pPr>
              <a:defRPr/>
            </a:pPr>
            <a:r>
              <a:rPr lang="en-US"/>
              <a:t>Slide </a:t>
            </a:r>
            <a:fld id="{8E9AA826-2D66-4D95-924A-79AB5FB12EBD}" type="slidenum">
              <a:rPr lang="en-US" smtClean="0"/>
              <a:pPr>
                <a:defRPr/>
              </a:pPr>
              <a:t>9</a:t>
            </a:fld>
            <a:endParaRPr lang="en-US"/>
          </a:p>
        </p:txBody>
      </p:sp>
      <p:graphicFrame>
        <p:nvGraphicFramePr>
          <p:cNvPr id="11" name="Object 10">
            <a:extLst>
              <a:ext uri="{FF2B5EF4-FFF2-40B4-BE49-F238E27FC236}">
                <a16:creationId xmlns:a16="http://schemas.microsoft.com/office/drawing/2014/main" id="{1AC41FF6-A2CE-424C-AC9C-936056D54B68}"/>
              </a:ext>
            </a:extLst>
          </p:cNvPr>
          <p:cNvGraphicFramePr>
            <a:graphicFrameLocks noChangeAspect="1"/>
          </p:cNvGraphicFramePr>
          <p:nvPr>
            <p:extLst>
              <p:ext uri="{D42A27DB-BD31-4B8C-83A1-F6EECF244321}">
                <p14:modId xmlns:p14="http://schemas.microsoft.com/office/powerpoint/2010/main" val="2333605307"/>
              </p:ext>
            </p:extLst>
          </p:nvPr>
        </p:nvGraphicFramePr>
        <p:xfrm>
          <a:off x="184150" y="1794299"/>
          <a:ext cx="8851900" cy="2535238"/>
        </p:xfrm>
        <a:graphic>
          <a:graphicData uri="http://schemas.openxmlformats.org/presentationml/2006/ole">
            <mc:AlternateContent xmlns:mc="http://schemas.openxmlformats.org/markup-compatibility/2006">
              <mc:Choice xmlns:v="urn:schemas-microsoft-com:vml" Requires="v">
                <p:oleObj spid="_x0000_s16445" name="Worksheet" r:id="rId3" imgW="9359900" imgH="2679700" progId="Excel.Sheet.12">
                  <p:embed/>
                </p:oleObj>
              </mc:Choice>
              <mc:Fallback>
                <p:oleObj name="Worksheet" r:id="rId3" imgW="9359900" imgH="2679700" progId="Excel.Sheet.12">
                  <p:embed/>
                  <p:pic>
                    <p:nvPicPr>
                      <p:cNvPr id="0" name=""/>
                      <p:cNvPicPr/>
                      <p:nvPr/>
                    </p:nvPicPr>
                    <p:blipFill>
                      <a:blip r:embed="rId4"/>
                      <a:stretch>
                        <a:fillRect/>
                      </a:stretch>
                    </p:blipFill>
                    <p:spPr>
                      <a:xfrm>
                        <a:off x="184150" y="1794299"/>
                        <a:ext cx="8851900" cy="2535238"/>
                      </a:xfrm>
                      <a:prstGeom prst="rect">
                        <a:avLst/>
                      </a:prstGeom>
                    </p:spPr>
                  </p:pic>
                </p:oleObj>
              </mc:Fallback>
            </mc:AlternateContent>
          </a:graphicData>
        </a:graphic>
      </p:graphicFrame>
      <p:sp>
        <p:nvSpPr>
          <p:cNvPr id="6" name="Rectangle 5">
            <a:extLst>
              <a:ext uri="{FF2B5EF4-FFF2-40B4-BE49-F238E27FC236}">
                <a16:creationId xmlns:a16="http://schemas.microsoft.com/office/drawing/2014/main" id="{AD049360-6FE6-BA4D-8A49-9AFA1107FEB1}"/>
              </a:ext>
            </a:extLst>
          </p:cNvPr>
          <p:cNvSpPr/>
          <p:nvPr/>
        </p:nvSpPr>
        <p:spPr>
          <a:xfrm>
            <a:off x="228600" y="5100915"/>
            <a:ext cx="4929298" cy="1323439"/>
          </a:xfrm>
          <a:prstGeom prst="rect">
            <a:avLst/>
          </a:prstGeom>
        </p:spPr>
        <p:txBody>
          <a:bodyPr wrap="square">
            <a:spAutoFit/>
          </a:bodyPr>
          <a:lstStyle/>
          <a:p>
            <a:r>
              <a:rPr lang="en-US" sz="1000" baseline="30000" dirty="0">
                <a:latin typeface="tahoma" panose="020B0604030504040204" pitchFamily="34" charset="0"/>
              </a:rPr>
              <a:t>1</a:t>
            </a:r>
            <a:r>
              <a:rPr lang="en-US" sz="1000" dirty="0">
                <a:latin typeface="tahoma" panose="020B0604030504040204" pitchFamily="34" charset="0"/>
              </a:rPr>
              <a:t> </a:t>
            </a:r>
            <a:r>
              <a:rPr lang="en-US" sz="1000" dirty="0">
                <a:solidFill>
                  <a:srgbClr val="FF0000"/>
                </a:solidFill>
                <a:latin typeface="tahoma" panose="020B0604030504040204" pitchFamily="34" charset="0"/>
              </a:rPr>
              <a:t>Thu, 25 Mar 2021 10:09:58 -0700 (PDT)</a:t>
            </a:r>
          </a:p>
          <a:p>
            <a:pPr marL="115888"/>
            <a:r>
              <a:rPr lang="en-US" sz="1000" dirty="0">
                <a:solidFill>
                  <a:srgbClr val="FF0000"/>
                </a:solidFill>
                <a:latin typeface="tahoma" panose="020B0604030504040204" pitchFamily="34" charset="0"/>
              </a:rPr>
              <a:t>From: Christy Bahn </a:t>
            </a:r>
          </a:p>
          <a:p>
            <a:pPr marL="115888"/>
            <a:r>
              <a:rPr lang="en-US" sz="1000" dirty="0">
                <a:solidFill>
                  <a:srgbClr val="FF0000"/>
                </a:solidFill>
                <a:latin typeface="tahoma" panose="020B0604030504040204" pitchFamily="34" charset="0"/>
              </a:rPr>
              <a:t>Date: Thu, 25 Mar 2021 13:09:41 -0400</a:t>
            </a:r>
          </a:p>
          <a:p>
            <a:pPr marL="115888"/>
            <a:r>
              <a:rPr lang="en-US" sz="1000" dirty="0">
                <a:solidFill>
                  <a:srgbClr val="FF0000"/>
                </a:solidFill>
                <a:latin typeface="tahoma" panose="020B0604030504040204" pitchFamily="34" charset="0"/>
              </a:rPr>
              <a:t>Subject: 802.15.9 RAC Comments</a:t>
            </a:r>
          </a:p>
          <a:p>
            <a:pPr marL="115888"/>
            <a:r>
              <a:rPr lang="en-US" sz="1000" dirty="0">
                <a:solidFill>
                  <a:srgbClr val="FF0000"/>
                </a:solidFill>
                <a:latin typeface="tahoma" panose="020B0604030504040204" pitchFamily="34" charset="0"/>
              </a:rPr>
              <a:t>To: Tero Kivinen, Pat Kinney</a:t>
            </a:r>
            <a:br>
              <a:rPr lang="en-US" sz="1000" dirty="0">
                <a:solidFill>
                  <a:srgbClr val="FF0000"/>
                </a:solidFill>
                <a:latin typeface="tahoma" panose="020B0604030504040204" pitchFamily="34" charset="0"/>
              </a:rPr>
            </a:br>
            <a:r>
              <a:rPr lang="en-US" sz="1000" dirty="0">
                <a:solidFill>
                  <a:srgbClr val="FF0000"/>
                </a:solidFill>
                <a:latin typeface="tahoma" panose="020B0604030504040204" pitchFamily="34" charset="0"/>
              </a:rPr>
              <a:t>Tero and Pat,</a:t>
            </a:r>
          </a:p>
          <a:p>
            <a:pPr marL="115888"/>
            <a:r>
              <a:rPr lang="en-US" sz="1000" dirty="0">
                <a:solidFill>
                  <a:srgbClr val="FF0000"/>
                </a:solidFill>
                <a:latin typeface="tahoma" panose="020B0604030504040204" pitchFamily="34" charset="0"/>
              </a:rPr>
              <a:t>Please find attached comments from the RAC. </a:t>
            </a:r>
          </a:p>
          <a:p>
            <a:pPr marL="115888"/>
            <a:r>
              <a:rPr lang="en-US" sz="1000" dirty="0">
                <a:solidFill>
                  <a:srgbClr val="FF0000"/>
                </a:solidFill>
                <a:latin typeface="tahoma" panose="020B0604030504040204" pitchFamily="34" charset="0"/>
              </a:rPr>
              <a:t>Regards,  Christy</a:t>
            </a:r>
          </a:p>
        </p:txBody>
      </p:sp>
      <p:sp>
        <p:nvSpPr>
          <p:cNvPr id="7" name="TextBox 6">
            <a:extLst>
              <a:ext uri="{FF2B5EF4-FFF2-40B4-BE49-F238E27FC236}">
                <a16:creationId xmlns:a16="http://schemas.microsoft.com/office/drawing/2014/main" id="{12A43201-8C9F-A846-9A23-75DFB2C7F2CA}"/>
              </a:ext>
            </a:extLst>
          </p:cNvPr>
          <p:cNvSpPr txBox="1"/>
          <p:nvPr/>
        </p:nvSpPr>
        <p:spPr>
          <a:xfrm>
            <a:off x="184150" y="4531211"/>
            <a:ext cx="2616422" cy="307777"/>
          </a:xfrm>
          <a:prstGeom prst="rect">
            <a:avLst/>
          </a:prstGeom>
          <a:noFill/>
        </p:spPr>
        <p:txBody>
          <a:bodyPr wrap="none" rtlCol="0">
            <a:spAutoFit/>
          </a:bodyPr>
          <a:lstStyle/>
          <a:p>
            <a:r>
              <a:rPr lang="en-US" sz="1400" dirty="0"/>
              <a:t>*  Recirc 2 closed 14 March 2021</a:t>
            </a:r>
          </a:p>
        </p:txBody>
      </p:sp>
    </p:spTree>
    <p:extLst>
      <p:ext uri="{BB962C8B-B14F-4D97-AF65-F5344CB8AC3E}">
        <p14:creationId xmlns:p14="http://schemas.microsoft.com/office/powerpoint/2010/main" val="1307720106"/>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0">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82E5B802-A43C-8C49-B1C1-4CE742C6AEBC}">
  <we:reference id="wa104380121" version="2.0.0.0" store="en-US" storeType="OMEX"/>
  <we:alternateReferences>
    <we:reference id="wa104380121" version="2.0.0.0" store="WA104380121"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emplate>802-11-Submission</Template>
  <TotalTime>119392</TotalTime>
  <Words>2549</Words>
  <Application>Microsoft Macintosh PowerPoint</Application>
  <PresentationFormat>On-screen Show (4:3)</PresentationFormat>
  <Paragraphs>302</Paragraphs>
  <Slides>14</Slides>
  <Notes>7</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14</vt:i4>
      </vt:variant>
    </vt:vector>
  </HeadingPairs>
  <TitlesOfParts>
    <vt:vector size="23" baseType="lpstr">
      <vt:lpstr>Arial</vt:lpstr>
      <vt:lpstr>Calibri</vt:lpstr>
      <vt:lpstr>Open Sans</vt:lpstr>
      <vt:lpstr>open_sansregular</vt:lpstr>
      <vt:lpstr>tahoma</vt:lpstr>
      <vt:lpstr>Times New Roman</vt:lpstr>
      <vt:lpstr>802-11-Submission</vt:lpstr>
      <vt:lpstr>Microsoft Word 97 - 2004 Document</vt:lpstr>
      <vt:lpstr>Worksheet</vt:lpstr>
      <vt:lpstr>PowerPoint Presentation</vt:lpstr>
      <vt:lpstr>Introduction</vt:lpstr>
      <vt:lpstr>Standards Association (SA) Ballot Results – P802.15.9rev1</vt:lpstr>
      <vt:lpstr>SA Ballot Comments – P802.15.9rev1</vt:lpstr>
      <vt:lpstr>Unsatisfied MBS comments by commenter</vt:lpstr>
      <vt:lpstr>RAC Initial SA Ballot comments </vt:lpstr>
      <vt:lpstr>RAC Initial SA Ballot comments (cont’d)</vt:lpstr>
      <vt:lpstr>RAC SA Ballot Recirc 1 comment</vt:lpstr>
      <vt:lpstr>RAC Post SA Ballot Recirc 2* comments (received via email1 from Christy Bahn on 25 March 2021)</vt:lpstr>
      <vt:lpstr>RAC Non-Ballot comments </vt:lpstr>
      <vt:lpstr>RAC Non-Ballot comments </vt:lpstr>
      <vt:lpstr>Mandatory Coordination</vt:lpstr>
      <vt:lpstr>P802.15.9rev1 Timeline</vt:lpstr>
      <vt:lpstr>802 EC Motion</vt:lpstr>
    </vt:vector>
  </TitlesOfParts>
  <Manager/>
  <Company>Kinney Consulting</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P802.15.9rev1 SA Ballot Report to EC for RevCom</dc:title>
  <dc:subject/>
  <dc:creator>Pat Kinney</dc:creator>
  <cp:keywords>April 2021</cp:keywords>
  <dc:description/>
  <cp:lastModifiedBy>Pat Kinney</cp:lastModifiedBy>
  <cp:revision>2985</cp:revision>
  <cp:lastPrinted>1998-02-10T13:28:06Z</cp:lastPrinted>
  <dcterms:created xsi:type="dcterms:W3CDTF">2007-04-17T18:10:23Z</dcterms:created>
  <dcterms:modified xsi:type="dcterms:W3CDTF">2021-05-04T20:27:18Z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(7)O48q+nWDiKNAVXoAwq58w6onvO4eaK+wzpVW8jJCkaAk5P9kKngByeTmJxmoV2pCjvvmemEH_x000d_
Bi/1Vb2TVe+tY7DxqSSUdjmKOgTB8TLyiNQBsxkECPbQ5aOgrJarIgvBMt9/xI83ilExG6vi_x000d_
S0GxhJWGGUDgHyjb+HnAnUyDOHQkWDr/J5rfnEo8Pkef1xN4QHP7egW/+34UnnUIjw3oNNjl_x000d_
OHDD9Ssc4eYTC78Pow</vt:lpwstr>
  </property>
  <property fmtid="{D5CDD505-2E9C-101B-9397-08002B2CF9AE}" pid="3" name="_ms_pID_7253431">
    <vt:lpwstr>6vpYfi/vBWCLT9AAVyRe/tVHpf6Ac/UgkG/769ZfIzu5CXBMe25Mjb_x000d_
wyk3Z2sholKs78sCReY0tK6/qoCtk3RMh2lwCRGb+Vjheswe4KrtdiCCfRyuGnkUzeDr+3Oa_x000d_
pgBXfVduOvik4Ctt4N6tW7nTykDNdCW1ja0Q63kOM1MM9z3SPmGeHA2Oj/82zkoiGNSj2uz6_x000d_
iyF2w3CyR7XJHnoqXJRq4fEMlNT4EIppcbf4</vt:lpwstr>
  </property>
  <property fmtid="{D5CDD505-2E9C-101B-9397-08002B2CF9AE}" pid="4" name="_ms_pID_7253432">
    <vt:lpwstr>pGb23zPPRlZ05V1oH18F/8JGuLq1c/5NRzHa_x000d_
fP3c8wW+rSCqGEAIsLJj5g0kRuzUdV6tE39wzbhXti+ppBdL4JUonBF/H5bhy5KGbmAq9wDL_x000d_
WQEe1FwKs3UpTInkbf2Vc4B3Xe98ZFutSUZeMomnGtxyDe8t3jANbPJRT4xgn+CsbQbT2WZB_x000d_
ZZsrxy/GtjvMeU2G15LBA30mfQfc6NpGW2DGXCFX+btathrHn9nO6Q</vt:lpwstr>
  </property>
  <property fmtid="{D5CDD505-2E9C-101B-9397-08002B2CF9AE}" pid="5" name="_ms_pID_7253433">
    <vt:lpwstr>nc12FRKBQ68I2REs/u_x000d_
WxepZKfOi7k/cPGWSl8CIlA7kJdttX17bU1pmmj+C22HHDjaJD9M03JDLv0cUEBhIiymLys0_x000d_
S8Zrf9kLXl5etDTc0gmGvBzh5K3sp8Z6GqumFqrluPyDw0+PFh9FtSA0wh58qmmFhp+Ywbhd_x000d_
4CjJSN0lqFQl0Zo//6w5seXqFt8axD8R21ZMXHYerBlhWZ9yNOB8VnfWlvNDY5hEuruJ2kqG</vt:lpwstr>
  </property>
  <property fmtid="{D5CDD505-2E9C-101B-9397-08002B2CF9AE}" pid="6" name="_ms_pID_7253434">
    <vt:lpwstr>_x000d_
8a8nLkD9QQPo0Zjl19uBvrg7Ah44u4v9LeeL2b6QYB/toj++rsNsk5L6cv2+pU+uLkGaB9Ls_x000d_
Qjyo0dXcFynypfFicT2UJZi6GUQ2lE9C5ggbx5UwniYKlC/gl6xmI7yL4k88ngb/o6gRz9cA_x000d_
Ka7Z4sFCU9+MskBB22AiDG3+sbywHPc4VNvb4eP9IFnXza/yvzpVyoe+pD9bALR8GaYiAMEv_x000d_
C6tEoxqS9RBbM81T</vt:lpwstr>
  </property>
  <property fmtid="{D5CDD505-2E9C-101B-9397-08002B2CF9AE}" pid="7" name="_ms_pID_7253435">
    <vt:lpwstr>T/m+abgw1hF35qfTU1NFZ3cq0eiyqsKXzjuAOnuvr8I6nRCRK3KS8jLJ_x000d_
xrBx92k2Js5AzBLzmpruEbTpVKhqG0EQ+o2FPDeArXFeTqnKw0JGqHN5Wiwjdcz0QoCkcBqM_x000d_
eQuc7nc2YYNWghx3pw76G1g5OIVwkvHetqKOgL9P9aTyf/o93inc/AoIUL6qpOmDC/2E6jXx_x000d_
x6MXOKt76uld1sLDeoqCA/VEkD+VwvVWrf</vt:lpwstr>
  </property>
  <property fmtid="{D5CDD505-2E9C-101B-9397-08002B2CF9AE}" pid="8" name="_ms_pID_7253436">
    <vt:lpwstr>cCso0fEQ85A5msJc92E717P1bTkQ==</vt:lpwstr>
  </property>
</Properties>
</file>