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451" r:id="rId4"/>
    <p:sldId id="452" r:id="rId5"/>
    <p:sldId id="467" r:id="rId6"/>
    <p:sldId id="475" r:id="rId7"/>
    <p:sldId id="472" r:id="rId8"/>
    <p:sldId id="471" r:id="rId9"/>
    <p:sldId id="478" r:id="rId10"/>
    <p:sldId id="459" r:id="rId11"/>
    <p:sldId id="477" r:id="rId12"/>
    <p:sldId id="4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5" autoAdjust="0"/>
    <p:restoredTop sz="94771" autoAdjust="0"/>
  </p:normalViewPr>
  <p:slideViewPr>
    <p:cSldViewPr>
      <p:cViewPr varScale="1">
        <p:scale>
          <a:sx n="122" d="100"/>
          <a:sy n="122" d="100"/>
        </p:scale>
        <p:origin x="1592"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81-06-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hyperlink" Target="mailto:pat.kinney@kinneyconsultingllc.com" TargetMode="Externa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2021-3-30</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30"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609874629"/>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30 March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Revised per RAC comments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11</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171348096"/>
              </p:ext>
            </p:extLst>
          </p:nvPr>
        </p:nvGraphicFramePr>
        <p:xfrm>
          <a:off x="342900" y="1075807"/>
          <a:ext cx="8534400" cy="5324993"/>
        </p:xfrm>
        <a:graphic>
          <a:graphicData uri="http://schemas.openxmlformats.org/drawingml/2006/table">
            <a:tbl>
              <a:tblPr/>
              <a:tblGrid>
                <a:gridCol w="6051665">
                  <a:extLst>
                    <a:ext uri="{9D8B030D-6E8A-4147-A177-3AD203B41FA5}">
                      <a16:colId xmlns:a16="http://schemas.microsoft.com/office/drawing/2014/main" val="20000"/>
                    </a:ext>
                  </a:extLst>
                </a:gridCol>
                <a:gridCol w="2482735">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with RAC members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recirculation on D6.0 (10-day ballot)</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10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63500" marR="0" lvl="0" indent="0" algn="l" defTabSz="914400" rtl="0" eaLnBrk="0" fontAlgn="b" latinLnBrk="0" hangingPunct="0">
                        <a:lnSpc>
                          <a:spcPct val="100000"/>
                        </a:lnSpc>
                        <a:spcBef>
                          <a:spcPct val="0"/>
                        </a:spcBef>
                        <a:spcAft>
                          <a:spcPct val="0"/>
                        </a:spcAft>
                        <a:buClrTx/>
                        <a:buSzTx/>
                        <a:buFontTx/>
                        <a:buNone/>
                        <a:tabLst>
                          <a:tab pos="5651500" algn="l"/>
                        </a:tabLst>
                      </a:pPr>
                      <a:r>
                        <a:rPr kumimoji="0" lang="en-US" sz="1800" b="0" i="0" u="none" strike="noStrike" kern="1200" cap="none" normalizeH="0" baseline="0" dirty="0">
                          <a:ln>
                            <a:noFill/>
                          </a:ln>
                          <a:solidFill>
                            <a:schemeClr val="tx1"/>
                          </a:solidFill>
                          <a:effectLst/>
                          <a:latin typeface="Arial" charset="0"/>
                          <a:ea typeface="+mn-ea"/>
                          <a:cs typeface="+mn-cs"/>
                        </a:rPr>
                        <a:t>WG 10-day ballot “that 802.15 WG has reviewed and approves the CSD [ec-20-0250-00-ACSD-p802-15-9-revision-1] and requests unconditional approval from the EC to submit P802.15.9ma-D06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 – 23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12</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031873"/>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a:t>
            </a:r>
          </a:p>
          <a:p>
            <a:pPr>
              <a:spcBef>
                <a:spcPts val="0"/>
              </a:spcBef>
              <a:spcAft>
                <a:spcPts val="0"/>
              </a:spcAft>
            </a:pPr>
            <a:r>
              <a:rPr lang="en-US" sz="1600" b="1" dirty="0">
                <a:solidFill>
                  <a:srgbClr val="1F497D"/>
                </a:solidFill>
                <a:latin typeface="Calibri" panose="020F0502020204030204" pitchFamily="34" charset="0"/>
              </a:rPr>
              <a:t>Approve sending P802.15.9rev1-D06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https://mentor.ieee.org/802.15/dcn/21/15-21-0181-06-0000-p802-15-9rev1-report-to-ec-on-unconditional-approval-to-forward-draft-to-revcom.pptx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10-day ballot</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P802.15.9ma-D06 to RevCom</a:t>
            </a:r>
            <a:r>
              <a:rPr lang="en-US" sz="1600" b="1" dirty="0">
                <a:solidFill>
                  <a:srgbClr val="1F497D"/>
                </a:solidFill>
                <a:latin typeface="Calibri" panose="020F0502020204030204" pitchFamily="34" charset="0"/>
              </a:rPr>
              <a:t>:  x/x/x</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P802.15.9ma Draft 6.0 to RevCom.</a:t>
            </a:r>
          </a:p>
          <a:p>
            <a:r>
              <a:rPr lang="en-GB" sz="1800" dirty="0">
                <a:ea typeface="ＭＳ Ｐゴシック" pitchFamily="34" charset="-128"/>
              </a:rPr>
              <a:t>The 802 EC motion is on Slide 12, </a:t>
            </a:r>
            <a:r>
              <a:rPr lang="en-GB" sz="1800" dirty="0">
                <a:ea typeface="ＭＳ Ｐゴシック" pitchFamily="34" charset="-128"/>
                <a:hlinkClick r:id="" action="ppaction://hlinkshowjump?jump=lastslide"/>
              </a:rPr>
              <a:t>802 EC Motion</a:t>
            </a:r>
            <a:endParaRPr lang="en-GB" sz="1800" dirty="0">
              <a:ea typeface="ＭＳ Ｐゴシック" pitchFamily="34" charset="-128"/>
            </a:endParaRP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34323258"/>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bg2"/>
                          </a:solidFill>
                          <a:latin typeface="Arial" pitchFamily="34" charset="0"/>
                          <a:cs typeface="Arial" pitchFamily="34" charset="0"/>
                        </a:rPr>
                        <a:t>17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24191819"/>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2"/>
                          </a:solidFill>
                          <a:latin typeface="Arial" pitchFamily="34" charset="0"/>
                          <a:cs typeface="Arial" pitchFamily="34" charset="0"/>
                        </a:rPr>
                        <a:t>17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2568967367"/>
              </p:ext>
            </p:extLst>
          </p:nvPr>
        </p:nvGraphicFramePr>
        <p:xfrm>
          <a:off x="323528" y="1066800"/>
          <a:ext cx="8618864" cy="5320959"/>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89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89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22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Ballot comments (cont’d)</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176376"/>
            <a:ext cx="8534400" cy="1169551"/>
          </a:xfrm>
          <a:prstGeom prst="rect">
            <a:avLst/>
          </a:prstGeom>
        </p:spPr>
        <p:txBody>
          <a:bodyPr wrap="square">
            <a:spAutoFit/>
          </a:bodyPr>
          <a:lstStyle/>
          <a:p>
            <a:r>
              <a:rPr lang="en-US" sz="1400" b="1" dirty="0">
                <a:solidFill>
                  <a:srgbClr val="333333"/>
                </a:solidFill>
                <a:latin typeface="+mn-lt"/>
              </a:rPr>
              <a:t>Comment #6:  </a:t>
            </a:r>
            <a:r>
              <a:rPr lang="en-US" sz="1400" dirty="0">
                <a:solidFill>
                  <a:srgbClr val="333333"/>
                </a:solidFill>
                <a:latin typeface="+mn-lt"/>
              </a:rPr>
              <a:t>RAC comment: In E.1.2, p. 66, line 28, either clarify that the MAC address of the IEEE 802.15 peer being referred to is an EUI-64 and not an EUI-48.</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Changed to use “extended address of IEEE Std 802.15.4 peer” by i-23.</a:t>
            </a:r>
            <a:endParaRPr lang="en-US" sz="1400" b="0" i="0" u="none" strike="noStrike" dirty="0">
              <a:solidFill>
                <a:srgbClr val="333333"/>
              </a:solidFill>
              <a:effectLst/>
              <a:latin typeface="+mn-lt"/>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952297"/>
            <a:ext cx="8305800" cy="1169551"/>
          </a:xfrm>
          <a:prstGeom prst="rect">
            <a:avLst/>
          </a:prstGeom>
        </p:spPr>
        <p:txBody>
          <a:bodyPr wrap="square">
            <a:spAutoFit/>
          </a:bodyPr>
          <a:lstStyle/>
          <a:p>
            <a:r>
              <a:rPr lang="en-US" sz="1400" b="1" dirty="0">
                <a:solidFill>
                  <a:srgbClr val="333333"/>
                </a:solidFill>
                <a:latin typeface="+mn-lt"/>
              </a:rPr>
              <a:t>Comment #5:  </a:t>
            </a:r>
            <a:r>
              <a:rPr lang="en-US" sz="1400" dirty="0">
                <a:solidFill>
                  <a:srgbClr val="333333"/>
                </a:solidFill>
                <a:latin typeface="+mn-lt"/>
              </a:rPr>
              <a:t>RAC comment: In the "Type" column of Tables 8, 10, 12, 13 and 15 (twice), replace "IEEE address" with "EUI-64".</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Add text to 4.7 to define extended address: “extended address (see IEEE Std 802.15.4)”</a:t>
            </a:r>
            <a:endParaRPr lang="en-US" sz="1400" b="0" i="0" u="none" strike="noStrike" dirty="0">
              <a:solidFill>
                <a:srgbClr val="333333"/>
              </a:solidFill>
              <a:effectLst/>
              <a:latin typeface="+mn-lt"/>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05033" y="692556"/>
            <a:ext cx="7772400" cy="1066800"/>
          </a:xfrm>
        </p:spPr>
        <p:txBody>
          <a:bodyPr anchor="t"/>
          <a:lstStyle/>
          <a:p>
            <a:r>
              <a:rPr lang="en-US" dirty="0"/>
              <a:t>RAC Post Recirc 2</a:t>
            </a:r>
            <a:r>
              <a:rPr lang="en-US" sz="2000" b="0" baseline="64000" dirty="0"/>
              <a:t>*</a:t>
            </a:r>
            <a:r>
              <a:rPr lang="en-US" dirty="0"/>
              <a:t> comments</a:t>
            </a:r>
            <a:br>
              <a:rPr lang="en-US" dirty="0"/>
            </a:br>
            <a:r>
              <a:rPr lang="en-US" sz="2000" b="0" dirty="0"/>
              <a:t>(received via email</a:t>
            </a:r>
            <a:r>
              <a:rPr lang="en-US" sz="2000" b="0" baseline="30000" dirty="0"/>
              <a:t>1</a:t>
            </a:r>
            <a:r>
              <a:rPr lang="en-US" sz="2000" b="0" dirty="0"/>
              <a:t> from Christy Bahn on 25 March 2021)</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11" name="Object 10">
            <a:extLst>
              <a:ext uri="{FF2B5EF4-FFF2-40B4-BE49-F238E27FC236}">
                <a16:creationId xmlns:a16="http://schemas.microsoft.com/office/drawing/2014/main" id="{1AC41FF6-A2CE-424C-AC9C-936056D54B68}"/>
              </a:ext>
            </a:extLst>
          </p:cNvPr>
          <p:cNvGraphicFramePr>
            <a:graphicFrameLocks noChangeAspect="1"/>
          </p:cNvGraphicFramePr>
          <p:nvPr>
            <p:extLst>
              <p:ext uri="{D42A27DB-BD31-4B8C-83A1-F6EECF244321}">
                <p14:modId xmlns:p14="http://schemas.microsoft.com/office/powerpoint/2010/main" val="3362636758"/>
              </p:ext>
            </p:extLst>
          </p:nvPr>
        </p:nvGraphicFramePr>
        <p:xfrm>
          <a:off x="184150" y="1794299"/>
          <a:ext cx="8851900" cy="2535238"/>
        </p:xfrm>
        <a:graphic>
          <a:graphicData uri="http://schemas.openxmlformats.org/presentationml/2006/ole">
            <mc:AlternateContent xmlns:mc="http://schemas.openxmlformats.org/markup-compatibility/2006">
              <mc:Choice xmlns:v="urn:schemas-microsoft-com:vml" Requires="v">
                <p:oleObj spid="_x0000_s16415" name="Worksheet" r:id="rId3" imgW="9359900" imgH="2679700" progId="Excel.Sheet.12">
                  <p:embed/>
                </p:oleObj>
              </mc:Choice>
              <mc:Fallback>
                <p:oleObj name="Worksheet" r:id="rId3" imgW="9359900" imgH="2679700" progId="Excel.Sheet.12">
                  <p:embed/>
                  <p:pic>
                    <p:nvPicPr>
                      <p:cNvPr id="0" name=""/>
                      <p:cNvPicPr/>
                      <p:nvPr/>
                    </p:nvPicPr>
                    <p:blipFill>
                      <a:blip r:embed="rId4"/>
                      <a:stretch>
                        <a:fillRect/>
                      </a:stretch>
                    </p:blipFill>
                    <p:spPr>
                      <a:xfrm>
                        <a:off x="184150" y="1794299"/>
                        <a:ext cx="8851900" cy="253523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AD049360-6FE6-BA4D-8A49-9AFA1107FEB1}"/>
              </a:ext>
            </a:extLst>
          </p:cNvPr>
          <p:cNvSpPr/>
          <p:nvPr/>
        </p:nvSpPr>
        <p:spPr>
          <a:xfrm>
            <a:off x="228600" y="5100915"/>
            <a:ext cx="4929298" cy="1323439"/>
          </a:xfrm>
          <a:prstGeom prst="rect">
            <a:avLst/>
          </a:prstGeom>
        </p:spPr>
        <p:txBody>
          <a:bodyPr wrap="square">
            <a:spAutoFit/>
          </a:bodyPr>
          <a:lstStyle/>
          <a:p>
            <a:r>
              <a:rPr lang="en-US" sz="1000" baseline="30000" dirty="0">
                <a:latin typeface="tahoma" panose="020B0604030504040204" pitchFamily="34" charset="0"/>
              </a:rPr>
              <a:t>1</a:t>
            </a:r>
            <a:r>
              <a:rPr lang="en-US" sz="1000" dirty="0">
                <a:latin typeface="tahoma" panose="020B0604030504040204" pitchFamily="34" charset="0"/>
              </a:rPr>
              <a:t> </a:t>
            </a:r>
            <a:r>
              <a:rPr lang="en-US" sz="1000" dirty="0">
                <a:solidFill>
                  <a:srgbClr val="FF0000"/>
                </a:solidFill>
                <a:latin typeface="tahoma" panose="020B0604030504040204" pitchFamily="34" charset="0"/>
              </a:rPr>
              <a:t>Thu, 25 Mar 2021 10:09:58 -0700 (PDT)</a:t>
            </a:r>
          </a:p>
          <a:p>
            <a:pPr marL="115888"/>
            <a:r>
              <a:rPr lang="en-US" sz="1000" dirty="0">
                <a:solidFill>
                  <a:srgbClr val="FF0000"/>
                </a:solidFill>
                <a:latin typeface="tahoma" panose="020B0604030504040204" pitchFamily="34" charset="0"/>
              </a:rPr>
              <a:t>From: Christy Bahn &lt;</a:t>
            </a:r>
            <a:r>
              <a:rPr lang="en-US" sz="1000" dirty="0" err="1">
                <a:solidFill>
                  <a:srgbClr val="FF0000"/>
                </a:solidFill>
                <a:latin typeface="tahoma" panose="020B0604030504040204" pitchFamily="34" charset="0"/>
              </a:rPr>
              <a:t>c.bahn@ieee.org</a:t>
            </a:r>
            <a:r>
              <a:rPr lang="en-US" sz="1000" dirty="0">
                <a:solidFill>
                  <a:srgbClr val="FF0000"/>
                </a:solidFill>
                <a:latin typeface="tahoma" panose="020B0604030504040204" pitchFamily="34" charset="0"/>
              </a:rPr>
              <a:t>&gt;</a:t>
            </a:r>
          </a:p>
          <a:p>
            <a:pPr marL="115888"/>
            <a:r>
              <a:rPr lang="en-US" sz="1000" dirty="0">
                <a:solidFill>
                  <a:srgbClr val="FF0000"/>
                </a:solidFill>
                <a:latin typeface="tahoma" panose="020B0604030504040204" pitchFamily="34" charset="0"/>
              </a:rPr>
              <a:t>Date: Thu, 25 Mar 2021 13:09:41 -0400</a:t>
            </a:r>
          </a:p>
          <a:p>
            <a:pPr marL="115888"/>
            <a:r>
              <a:rPr lang="en-US" sz="1000" dirty="0">
                <a:solidFill>
                  <a:srgbClr val="FF0000"/>
                </a:solidFill>
                <a:latin typeface="tahoma" panose="020B0604030504040204" pitchFamily="34" charset="0"/>
              </a:rPr>
              <a:t>Subject: 802.15.9 RAC Comments</a:t>
            </a:r>
          </a:p>
          <a:p>
            <a:pPr marL="115888"/>
            <a:r>
              <a:rPr lang="en-US" sz="1000" dirty="0">
                <a:solidFill>
                  <a:srgbClr val="FF0000"/>
                </a:solidFill>
                <a:latin typeface="tahoma" panose="020B0604030504040204" pitchFamily="34" charset="0"/>
              </a:rPr>
              <a:t>To: Tero Kivinen &lt;</a:t>
            </a:r>
            <a:r>
              <a:rPr lang="en-US" sz="1000" dirty="0" err="1">
                <a:solidFill>
                  <a:srgbClr val="FF0000"/>
                </a:solidFill>
                <a:latin typeface="tahoma" panose="020B0604030504040204" pitchFamily="34" charset="0"/>
              </a:rPr>
              <a:t>kivinen@iki.fi</a:t>
            </a:r>
            <a:r>
              <a:rPr lang="en-US" sz="1000" dirty="0">
                <a:solidFill>
                  <a:srgbClr val="FF0000"/>
                </a:solidFill>
                <a:latin typeface="tahoma" panose="020B0604030504040204" pitchFamily="34" charset="0"/>
              </a:rPr>
              <a:t>&gt;, Pat Kinney </a:t>
            </a:r>
            <a:r>
              <a:rPr lang="en-US" sz="1000" dirty="0">
                <a:solidFill>
                  <a:srgbClr val="0066FF"/>
                </a:solidFill>
                <a:latin typeface="tahoma" panose="020B0604030504040204" pitchFamily="34" charset="0"/>
                <a:hlinkClick r:id="rId5">
                  <a:extLst>
                    <a:ext uri="{A12FA001-AC4F-418D-AE19-62706E023703}">
                      <ahyp:hlinkClr xmlns:ahyp="http://schemas.microsoft.com/office/drawing/2018/hyperlinkcolor" val="tx"/>
                    </a:ext>
                  </a:extLst>
                </a:hlinkClick>
              </a:rPr>
              <a:t>pat.kinney@kinneyconsultingllc.</a:t>
            </a:r>
            <a:r>
              <a:rPr lang="en-US" sz="1000" dirty="0">
                <a:solidFill>
                  <a:srgbClr val="FF0000"/>
                </a:solidFill>
                <a:latin typeface="tahoma" panose="020B0604030504040204" pitchFamily="34" charset="0"/>
                <a:hlinkClick r:id="rId5">
                  <a:extLst>
                    <a:ext uri="{A12FA001-AC4F-418D-AE19-62706E023703}">
                      <ahyp:hlinkClr xmlns:ahyp="http://schemas.microsoft.com/office/drawing/2018/hyperlinkcolor" val="tx"/>
                    </a:ext>
                  </a:extLst>
                </a:hlinkClick>
              </a:rPr>
              <a:t>com</a:t>
            </a:r>
            <a:br>
              <a:rPr lang="en-US" sz="1000" dirty="0">
                <a:solidFill>
                  <a:srgbClr val="FF0000"/>
                </a:solidFill>
                <a:latin typeface="tahoma" panose="020B0604030504040204" pitchFamily="34" charset="0"/>
              </a:rPr>
            </a:br>
            <a:r>
              <a:rPr lang="en-US" sz="1000" dirty="0">
                <a:solidFill>
                  <a:srgbClr val="FF0000"/>
                </a:solidFill>
                <a:latin typeface="tahoma" panose="020B0604030504040204" pitchFamily="34" charset="0"/>
              </a:rPr>
              <a:t>Tero and Pat,</a:t>
            </a:r>
          </a:p>
          <a:p>
            <a:pPr marL="115888"/>
            <a:r>
              <a:rPr lang="en-US" sz="1000" dirty="0">
                <a:solidFill>
                  <a:srgbClr val="FF0000"/>
                </a:solidFill>
                <a:latin typeface="tahoma" panose="020B0604030504040204" pitchFamily="34" charset="0"/>
              </a:rPr>
              <a:t>Please find attached comments from the RAC. </a:t>
            </a:r>
          </a:p>
          <a:p>
            <a:pPr marL="115888"/>
            <a:r>
              <a:rPr lang="en-US" sz="1000" dirty="0">
                <a:solidFill>
                  <a:srgbClr val="FF0000"/>
                </a:solidFill>
                <a:latin typeface="tahoma" panose="020B0604030504040204" pitchFamily="34" charset="0"/>
              </a:rPr>
              <a:t>Regards,  Christy</a:t>
            </a:r>
          </a:p>
        </p:txBody>
      </p:sp>
      <p:sp>
        <p:nvSpPr>
          <p:cNvPr id="7" name="TextBox 6">
            <a:extLst>
              <a:ext uri="{FF2B5EF4-FFF2-40B4-BE49-F238E27FC236}">
                <a16:creationId xmlns:a16="http://schemas.microsoft.com/office/drawing/2014/main" id="{12A43201-8C9F-A846-9A23-75DFB2C7F2CA}"/>
              </a:ext>
            </a:extLst>
          </p:cNvPr>
          <p:cNvSpPr txBox="1"/>
          <p:nvPr/>
        </p:nvSpPr>
        <p:spPr>
          <a:xfrm>
            <a:off x="184150" y="4531211"/>
            <a:ext cx="2616422" cy="307777"/>
          </a:xfrm>
          <a:prstGeom prst="rect">
            <a:avLst/>
          </a:prstGeom>
          <a:noFill/>
        </p:spPr>
        <p:txBody>
          <a:bodyPr wrap="none" rtlCol="0">
            <a:spAutoFit/>
          </a:bodyPr>
          <a:lstStyle/>
          <a:p>
            <a:r>
              <a:rPr lang="en-US" sz="1400" dirty="0"/>
              <a:t>*  Recirc 2 closed 14 March 2021</a:t>
            </a:r>
          </a:p>
        </p:txBody>
      </p:sp>
    </p:spTree>
    <p:extLst>
      <p:ext uri="{BB962C8B-B14F-4D97-AF65-F5344CB8AC3E}">
        <p14:creationId xmlns:p14="http://schemas.microsoft.com/office/powerpoint/2010/main" val="13077201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108873</TotalTime>
  <Words>2089</Words>
  <Application>Microsoft Macintosh PowerPoint</Application>
  <PresentationFormat>On-screen Show (4:3)</PresentationFormat>
  <Paragraphs>267</Paragraphs>
  <Slides>12</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1" baseType="lpstr">
      <vt:lpstr>Arial</vt:lpstr>
      <vt:lpstr>Calibri</vt:lpstr>
      <vt:lpstr>Open Sans</vt:lpstr>
      <vt:lpstr>open_sansregular</vt:lpstr>
      <vt:lpstr>tahoma</vt:lpstr>
      <vt:lpstr>Times New Roman</vt:lpstr>
      <vt:lpstr>802-11-Submission</vt:lpstr>
      <vt:lpstr>Document</vt:lpstr>
      <vt:lpstr>Worksheet</vt:lpstr>
      <vt:lpstr>PowerPoint Presentation</vt:lpstr>
      <vt:lpstr>Introduction</vt:lpstr>
      <vt:lpstr>Standards Association (SA) Ballot Results – P802.15.9rev1</vt:lpstr>
      <vt:lpstr>SA Ballot Comments – P802.15.9rev1</vt:lpstr>
      <vt:lpstr>Unsatisfied MBS comments by commenter</vt:lpstr>
      <vt:lpstr>RAC Initial Ballot comments </vt:lpstr>
      <vt:lpstr>RAC Initial Ballot comments (cont’d)</vt:lpstr>
      <vt:lpstr>RAC Recirc 1 comment</vt:lpstr>
      <vt:lpstr>RAC Post Recirc 2* comments (received via email1 from Christy Bahn on 25 March 2021)</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2964</cp:revision>
  <cp:lastPrinted>1998-02-10T13:28:06Z</cp:lastPrinted>
  <dcterms:created xsi:type="dcterms:W3CDTF">2007-04-17T18:10:23Z</dcterms:created>
  <dcterms:modified xsi:type="dcterms:W3CDTF">2021-03-31T13:52:54Z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