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48" r:id="rId2"/>
    <p:sldId id="449" r:id="rId3"/>
    <p:sldId id="451" r:id="rId4"/>
    <p:sldId id="452" r:id="rId5"/>
    <p:sldId id="467" r:id="rId6"/>
    <p:sldId id="475" r:id="rId7"/>
    <p:sldId id="472" r:id="rId8"/>
    <p:sldId id="471" r:id="rId9"/>
    <p:sldId id="459" r:id="rId10"/>
    <p:sldId id="477" r:id="rId11"/>
    <p:sldId id="47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35" autoAdjust="0"/>
    <p:restoredTop sz="94771" autoAdjust="0"/>
  </p:normalViewPr>
  <p:slideViewPr>
    <p:cSldViewPr>
      <p:cViewPr varScale="1">
        <p:scale>
          <a:sx n="122" d="100"/>
          <a:sy n="122" d="100"/>
        </p:scale>
        <p:origin x="1336" y="2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5</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9</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10</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March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2836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2021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49725" y="332601"/>
            <a:ext cx="329577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802.15-21/181r03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1/15-21-0181-01-0000-p802-15-9rev1-report-to-ec-on-unconditional-approval-to-forward-draft-to-revcom.pptx" TargetMode="External"/><Relationship Id="rId2" Type="http://schemas.openxmlformats.org/officeDocument/2006/relationships/hyperlink" Target="https://mentor.ieee.org/802-ec/dcn/20/ec-20-0250-00-ACSD-p802-15-9-revision-1.docx"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web/app#viewpar/7094"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hyperlink" Target="https://development.standards.ieee.org/myproject-web/app#viewpar/5500/550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pPr>
              <a:defRPr/>
            </a:pPr>
            <a:r>
              <a:rPr lang="en-US"/>
              <a:t>March 2021</a:t>
            </a:r>
            <a:endParaRPr lang="en-US" dirty="0"/>
          </a:p>
        </p:txBody>
      </p:sp>
      <p:sp>
        <p:nvSpPr>
          <p:cNvPr id="5" name="Footer Placeholder 4"/>
          <p:cNvSpPr>
            <a:spLocks noGrp="1"/>
          </p:cNvSpPr>
          <p:nvPr>
            <p:ph type="ftr" sz="quarter" idx="11"/>
          </p:nvPr>
        </p:nvSpPr>
        <p:spPr>
          <a:xfrm>
            <a:off x="6662962" y="6475413"/>
            <a:ext cx="1880963" cy="184666"/>
          </a:xfrm>
        </p:spPr>
        <p:txBody>
          <a:bodyPr/>
          <a:lstStyle/>
          <a:p>
            <a:pPr>
              <a:defRPr/>
            </a:pPr>
            <a:r>
              <a:rPr lang="en-US"/>
              <a:t>Pat Kinney (Kinney Consulting)</a:t>
            </a:r>
            <a:endParaRPr lang="en-US" dirty="0"/>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9812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2021-3-22</a:t>
            </a:r>
          </a:p>
        </p:txBody>
      </p:sp>
      <p:graphicFrame>
        <p:nvGraphicFramePr>
          <p:cNvPr id="10" name="Object 11"/>
          <p:cNvGraphicFramePr>
            <a:graphicFrameLocks noChangeAspect="1"/>
          </p:cNvGraphicFramePr>
          <p:nvPr>
            <p:extLst>
              <p:ext uri="{D42A27DB-BD31-4B8C-83A1-F6EECF244321}">
                <p14:modId xmlns:p14="http://schemas.microsoft.com/office/powerpoint/2010/main" val="1089281264"/>
              </p:ext>
            </p:extLst>
          </p:nvPr>
        </p:nvGraphicFramePr>
        <p:xfrm>
          <a:off x="533400" y="3651250"/>
          <a:ext cx="8235950" cy="925513"/>
        </p:xfrm>
        <a:graphic>
          <a:graphicData uri="http://schemas.openxmlformats.org/presentationml/2006/ole">
            <mc:AlternateContent xmlns:mc="http://schemas.openxmlformats.org/markup-compatibility/2006">
              <mc:Choice xmlns:v="urn:schemas-microsoft-com:vml" Requires="v">
                <p:oleObj spid="_x0000_s15597" name="Document" r:id="rId4" imgW="8318500" imgH="1003300" progId="Word.Document.8">
                  <p:embed/>
                </p:oleObj>
              </mc:Choice>
              <mc:Fallback>
                <p:oleObj name="Document" r:id="rId4" imgW="8318500" imgH="1003300" progId="Word.Document.8">
                  <p:embed/>
                  <p:pic>
                    <p:nvPicPr>
                      <p:cNvPr id="0" name="Object 11"/>
                      <p:cNvPicPr>
                        <a:picLocks noChangeAspect="1" noChangeArrowheads="1"/>
                      </p:cNvPicPr>
                      <p:nvPr/>
                    </p:nvPicPr>
                    <p:blipFill>
                      <a:blip r:embed="rId5"/>
                      <a:srcRect/>
                      <a:stretch>
                        <a:fillRect/>
                      </a:stretch>
                    </p:blipFill>
                    <p:spPr bwMode="auto">
                      <a:xfrm>
                        <a:off x="533400" y="3651250"/>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23622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US" sz="3200" b="1" kern="0" dirty="0">
                <a:solidFill>
                  <a:schemeClr val="tx2"/>
                </a:solidFill>
                <a:latin typeface="+mj-lt"/>
                <a:ea typeface="+mj-ea"/>
                <a:cs typeface="+mj-cs"/>
              </a:rPr>
              <a:t>P802.15.9rev1 Report to EC on Unconditional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85800" y="471100"/>
            <a:ext cx="7772400" cy="1066800"/>
          </a:xfrm>
        </p:spPr>
        <p:txBody>
          <a:bodyPr/>
          <a:lstStyle/>
          <a:p>
            <a:r>
              <a:rPr lang="en-US" dirty="0"/>
              <a:t>P802.15.9rev1 Timeline</a:t>
            </a:r>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10</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654771339"/>
              </p:ext>
            </p:extLst>
          </p:nvPr>
        </p:nvGraphicFramePr>
        <p:xfrm>
          <a:off x="381000" y="1575543"/>
          <a:ext cx="8534400" cy="4675166"/>
        </p:xfrm>
        <a:graphic>
          <a:graphicData uri="http://schemas.openxmlformats.org/drawingml/2006/table">
            <a:tbl>
              <a:tblPr/>
              <a:tblGrid>
                <a:gridCol w="6051665">
                  <a:extLst>
                    <a:ext uri="{9D8B030D-6E8A-4147-A177-3AD203B41FA5}">
                      <a16:colId xmlns:a16="http://schemas.microsoft.com/office/drawing/2014/main" val="20000"/>
                    </a:ext>
                  </a:extLst>
                </a:gridCol>
                <a:gridCol w="2482735">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Webex meeting with RAC members</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30 March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edit draft D5.0, creating D6.0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 – 15 April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185446988"/>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charset="0"/>
                          <a:ea typeface="+mn-ea"/>
                          <a:cs typeface="+mn-cs"/>
                        </a:rPr>
                        <a:t>Third recirculation on D6.0 (10-day ballot)</a:t>
                      </a:r>
                      <a:endParaRPr kumimoji="0" lang="en-GB" sz="18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 – 21 April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30 April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33400">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Request approval from EC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4 May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6 May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15 June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SASB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 June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Tree>
    <p:extLst>
      <p:ext uri="{BB962C8B-B14F-4D97-AF65-F5344CB8AC3E}">
        <p14:creationId xmlns:p14="http://schemas.microsoft.com/office/powerpoint/2010/main" val="2185433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p:txBody>
          <a:bodyPr/>
          <a:lstStyle/>
          <a:p>
            <a:r>
              <a:rPr lang="en-US" dirty="0"/>
              <a:t>802 EC Motion</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11</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304800" y="1371600"/>
            <a:ext cx="8534400" cy="4278094"/>
          </a:xfrm>
          <a:prstGeom prst="rect">
            <a:avLst/>
          </a:prstGeom>
        </p:spPr>
        <p:txBody>
          <a:bodyPr wrap="square">
            <a:spAutoFit/>
          </a:bodyPr>
          <a:lstStyle/>
          <a:p>
            <a:pPr>
              <a:spcBef>
                <a:spcPts val="0"/>
              </a:spcBef>
              <a:spcAft>
                <a:spcPts val="0"/>
              </a:spcAft>
            </a:pPr>
            <a:r>
              <a:rPr lang="en-US" sz="1600" b="1" dirty="0">
                <a:solidFill>
                  <a:srgbClr val="1F497D"/>
                </a:solidFill>
                <a:latin typeface="Calibri" panose="020F0502020204030204" pitchFamily="34" charset="0"/>
              </a:rPr>
              <a:t>2) P802.15.9rev1 to RevCom </a:t>
            </a:r>
          </a:p>
          <a:p>
            <a:pPr>
              <a:spcBef>
                <a:spcPts val="0"/>
              </a:spcBef>
              <a:spcAft>
                <a:spcPts val="0"/>
              </a:spcAft>
            </a:pPr>
            <a:r>
              <a:rPr lang="en-US" sz="1600" b="1" dirty="0">
                <a:solidFill>
                  <a:srgbClr val="1F497D"/>
                </a:solidFill>
                <a:latin typeface="Calibri" panose="020F0502020204030204" pitchFamily="34" charset="0"/>
              </a:rPr>
              <a:t>Approve sending P802.15.9rev1-D05 to RevCom.</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Approve CSD documentation in </a:t>
            </a:r>
            <a:r>
              <a:rPr lang="en-US" sz="1600" b="1" dirty="0">
                <a:solidFill>
                  <a:srgbClr val="000000"/>
                </a:solidFill>
                <a:latin typeface="Calibri" panose="020F0502020204030204" pitchFamily="34" charset="0"/>
                <a:hlinkClick r:id="rId2"/>
              </a:rPr>
              <a:t>https://mentor.ieee.org/802-ec/dcn/20/ec-20-0250-00-ACSD-p802-15-9-revision-1.docx</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Supporting Documentation:</a:t>
            </a:r>
            <a:r>
              <a:rPr lang="en-US" sz="1600" b="1" dirty="0">
                <a:solidFill>
                  <a:srgbClr val="000000"/>
                </a:solidFill>
                <a:latin typeface="Calibri" panose="020F0502020204030204" pitchFamily="34" charset="0"/>
              </a:rPr>
              <a:t> </a:t>
            </a:r>
            <a:r>
              <a:rPr lang="en-US" sz="1600" b="1" dirty="0">
                <a:solidFill>
                  <a:srgbClr val="000000"/>
                </a:solidFill>
                <a:latin typeface="Calibri" panose="020F0502020204030204" pitchFamily="34" charset="0"/>
                <a:hlinkClick r:id="rId3"/>
              </a:rPr>
              <a:t>https://mentor.ieee.org/802.15/dcn/21/15-21-0181-01-0000-p802-15-9rev1-report-to-ec-on-unconditional-approval-to-forward-draft-to-revcom.pptx</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Moved: Kinney</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Seconded: Holcomb</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802.15 WG Vote</a:t>
            </a:r>
          </a:p>
          <a:p>
            <a:pPr>
              <a:spcBef>
                <a:spcPts val="0"/>
              </a:spcBef>
              <a:spcAft>
                <a:spcPts val="0"/>
              </a:spcAft>
            </a:pPr>
            <a:r>
              <a:rPr lang="en-US" sz="1600" b="1" dirty="0">
                <a:solidFill>
                  <a:srgbClr val="1F497D"/>
                </a:solidFill>
                <a:latin typeface="Calibri" panose="020F0502020204030204" pitchFamily="34" charset="0"/>
              </a:rPr>
              <a:t>Vote results of motion:</a:t>
            </a:r>
            <a:r>
              <a:rPr lang="en-US" sz="1600" b="1" i="1" dirty="0">
                <a:solidFill>
                  <a:srgbClr val="1F497D"/>
                </a:solidFill>
                <a:latin typeface="Calibri" panose="020F0502020204030204" pitchFamily="34" charset="0"/>
              </a:rPr>
              <a:t> that 802.15 WG has reviewed and approves the CSD [ec-20-0250-00-ACSD-p802-15-9-revision-1] and requests unconditional approval from the EC to submit P802.15.9ma-D05 to RevCom</a:t>
            </a:r>
            <a:r>
              <a:rPr lang="en-US" sz="1600" b="1" dirty="0">
                <a:solidFill>
                  <a:srgbClr val="1F497D"/>
                </a:solidFill>
                <a:latin typeface="Calibri" panose="020F0502020204030204" pitchFamily="34" charset="0"/>
              </a:rPr>
              <a:t>:  36/0/2</a:t>
            </a:r>
            <a:endParaRPr lang="en-US"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Executive Committee in support of a request for unconditional approval to send P802.15.9ma Draft 6.0 to RevCom.</a:t>
            </a:r>
          </a:p>
          <a:p>
            <a:r>
              <a:rPr lang="en-GB" sz="1800" dirty="0">
                <a:ea typeface="ＭＳ Ｐゴシック" pitchFamily="34" charset="-128"/>
              </a:rPr>
              <a:t>The 802 EC motion is on Slide 11, </a:t>
            </a:r>
            <a:r>
              <a:rPr lang="en-GB" sz="1800" dirty="0">
                <a:ea typeface="ＭＳ Ｐゴシック" pitchFamily="34" charset="-128"/>
                <a:hlinkClick r:id="" action="ppaction://hlinkshowjump?jump=lastslide"/>
              </a:rPr>
              <a:t>802 EC Motion</a:t>
            </a:r>
            <a:endParaRPr lang="en-GB" sz="1800" dirty="0">
              <a:ea typeface="ＭＳ Ｐゴシック" pitchFamily="34" charset="-128"/>
            </a:endParaRPr>
          </a:p>
        </p:txBody>
      </p:sp>
      <p:sp>
        <p:nvSpPr>
          <p:cNvPr id="2" name="Date Placeholder 1"/>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3" name="Footer Placeholder 2"/>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 P802.15.9rev1</a:t>
            </a:r>
            <a:endParaRPr lang="en-US"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660289961"/>
              </p:ext>
            </p:extLst>
          </p:nvPr>
        </p:nvGraphicFramePr>
        <p:xfrm>
          <a:off x="1066800" y="1737361"/>
          <a:ext cx="7162800" cy="3089347"/>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93</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49</a:t>
                      </a:r>
                    </a:p>
                  </a:txBody>
                  <a:tcPr/>
                </a:tc>
                <a:tc>
                  <a:txBody>
                    <a:bodyPr/>
                    <a:lstStyle/>
                    <a:p>
                      <a:r>
                        <a:rPr lang="en-CA" sz="1400" dirty="0">
                          <a:latin typeface="Arial" pitchFamily="34" charset="0"/>
                          <a:cs typeface="Arial" pitchFamily="34" charset="0"/>
                        </a:rPr>
                        <a:t>89</a:t>
                      </a:r>
                    </a:p>
                  </a:txBody>
                  <a:tcPr/>
                </a:tc>
                <a:tc>
                  <a:txBody>
                    <a:bodyPr/>
                    <a:lstStyle/>
                    <a:p>
                      <a:r>
                        <a:rPr lang="en-CA" sz="1400" dirty="0">
                          <a:latin typeface="Arial" pitchFamily="34" charset="0"/>
                          <a:cs typeface="Arial" pitchFamily="34" charset="0"/>
                        </a:rPr>
                        <a:t>2</a:t>
                      </a:r>
                    </a:p>
                  </a:txBody>
                  <a:tcPr/>
                </a:tc>
                <a:tc>
                  <a:txBody>
                    <a:bodyPr/>
                    <a:lstStyle/>
                    <a:p>
                      <a:r>
                        <a:rPr lang="en-CA" sz="1400" dirty="0">
                          <a:latin typeface="Arial" pitchFamily="34" charset="0"/>
                          <a:cs typeface="Arial" pitchFamily="34" charset="0"/>
                        </a:rPr>
                        <a:t>4</a:t>
                      </a:r>
                    </a:p>
                  </a:txBody>
                  <a:tcPr/>
                </a:tc>
                <a:tc>
                  <a:txBody>
                    <a:bodyPr/>
                    <a:lstStyle/>
                    <a:p>
                      <a:r>
                        <a:rPr lang="en-CA" sz="1400" dirty="0">
                          <a:latin typeface="Arial" pitchFamily="34" charset="0"/>
                          <a:cs typeface="Arial" pitchFamily="34" charset="0"/>
                        </a:rPr>
                        <a:t>46</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97</a:t>
                      </a:r>
                    </a:p>
                  </a:txBody>
                  <a:tcPr/>
                </a:tc>
                <a:extLst>
                  <a:ext uri="{0D108BD9-81ED-4DB2-BD59-A6C34878D82A}">
                    <a16:rowId xmlns:a16="http://schemas.microsoft.com/office/drawing/2014/main" val="10003"/>
                  </a:ext>
                </a:extLst>
              </a:tr>
              <a:tr h="544268">
                <a:tc>
                  <a:txBody>
                    <a:bodyPr/>
                    <a:lstStyle/>
                    <a:p>
                      <a:r>
                        <a:rPr lang="en-US" sz="1400" dirty="0">
                          <a:solidFill>
                            <a:schemeClr val="bg2"/>
                          </a:solidFill>
                          <a:latin typeface="Arial" pitchFamily="34" charset="0"/>
                          <a:cs typeface="Arial" pitchFamily="34" charset="0"/>
                        </a:rPr>
                        <a:t>21 Apr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bg2"/>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bg2"/>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bg2"/>
                          </a:solidFill>
                          <a:effectLst/>
                          <a:latin typeface="Arial" charset="0"/>
                          <a:ea typeface="Times New Roman" pitchFamily="18" charset="0"/>
                          <a:cs typeface="Arial" charset="0"/>
                        </a:rPr>
                        <a:t> Ballot for P802.9ma draft 6.0</a:t>
                      </a:r>
                    </a:p>
                  </a:txBody>
                  <a:tcPr/>
                </a:tc>
                <a:tc>
                  <a:txBody>
                    <a:bodyPr/>
                    <a:lstStyle/>
                    <a:p>
                      <a:r>
                        <a:rPr lang="en-CA" sz="1400" dirty="0">
                          <a:latin typeface="Arial" pitchFamily="34" charset="0"/>
                          <a:cs typeface="Arial" pitchFamily="34" charset="0"/>
                        </a:rPr>
                        <a:t>55</a:t>
                      </a: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P802.15.9rev1</a:t>
            </a:r>
            <a:endParaRPr lang="en-US" sz="2800"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784258477"/>
              </p:ext>
            </p:extLst>
          </p:nvPr>
        </p:nvGraphicFramePr>
        <p:xfrm>
          <a:off x="1293091" y="1676400"/>
          <a:ext cx="6631708" cy="3167671"/>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115  (66 T, 47 E, 2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16 (5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0</a:t>
                      </a:r>
                    </a:p>
                  </a:txBody>
                  <a:tcPr/>
                </a:tc>
                <a:extLst>
                  <a:ext uri="{0D108BD9-81ED-4DB2-BD59-A6C34878D82A}">
                    <a16:rowId xmlns:a16="http://schemas.microsoft.com/office/drawing/2014/main" val="10003"/>
                  </a:ext>
                </a:extLst>
              </a:tr>
              <a:tr h="5442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2"/>
                          </a:solidFill>
                          <a:latin typeface="Arial" pitchFamily="34" charset="0"/>
                          <a:cs typeface="Arial" pitchFamily="34" charset="0"/>
                        </a:rPr>
                        <a:t>21 Apr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bg2"/>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bg2"/>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bg2"/>
                          </a:solidFill>
                          <a:effectLst/>
                          <a:latin typeface="Arial" charset="0"/>
                          <a:ea typeface="Times New Roman" pitchFamily="18" charset="0"/>
                          <a:cs typeface="Arial" charset="0"/>
                        </a:rPr>
                        <a:t> Ballot for P802.9ma draft 6.0</a:t>
                      </a:r>
                    </a:p>
                  </a:txBody>
                  <a:tcPr/>
                </a:tc>
                <a:tc>
                  <a:txBody>
                    <a:bodyPr/>
                    <a:lstStyle/>
                    <a:p>
                      <a:endParaRPr lang="en-CA" sz="1400" dirty="0">
                        <a:latin typeface="Arial" pitchFamily="34" charset="0"/>
                        <a:cs typeface="Arial" pitchFamily="34" charset="0"/>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Unsatisfied MBS comments by commenter</a:t>
            </a:r>
            <a:endParaRPr lang="en-CA"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graphicFrame>
        <p:nvGraphicFramePr>
          <p:cNvPr id="6" name="Table 5"/>
          <p:cNvGraphicFramePr>
            <a:graphicFrameLocks noGrp="1"/>
          </p:cNvGraphicFramePr>
          <p:nvPr>
            <p:extLst>
              <p:ext uri="{D42A27DB-BD31-4B8C-83A1-F6EECF244321}">
                <p14:modId xmlns:p14="http://schemas.microsoft.com/office/powerpoint/2010/main" val="1241735154"/>
              </p:ext>
            </p:extLst>
          </p:nvPr>
        </p:nvGraphicFramePr>
        <p:xfrm>
          <a:off x="361628" y="1143000"/>
          <a:ext cx="8496944" cy="5074920"/>
        </p:xfrm>
        <a:graphic>
          <a:graphicData uri="http://schemas.openxmlformats.org/drawingml/2006/table">
            <a:tbl>
              <a:tblPr firstRow="1" bandRow="1">
                <a:tableStyleId>{ED083AE6-46FA-4A59-8FB0-9F97EB10719F}</a:tableStyleId>
              </a:tblPr>
              <a:tblGrid>
                <a:gridCol w="857572">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gridCol w="304800">
                  <a:extLst>
                    <a:ext uri="{9D8B030D-6E8A-4147-A177-3AD203B41FA5}">
                      <a16:colId xmlns:a16="http://schemas.microsoft.com/office/drawing/2014/main" val="20002"/>
                    </a:ext>
                  </a:extLst>
                </a:gridCol>
                <a:gridCol w="304800">
                  <a:extLst>
                    <a:ext uri="{9D8B030D-6E8A-4147-A177-3AD203B41FA5}">
                      <a16:colId xmlns:a16="http://schemas.microsoft.com/office/drawing/2014/main" val="20003"/>
                    </a:ext>
                  </a:extLst>
                </a:gridCol>
                <a:gridCol w="6324600">
                  <a:extLst>
                    <a:ext uri="{9D8B030D-6E8A-4147-A177-3AD203B41FA5}">
                      <a16:colId xmlns:a16="http://schemas.microsoft.com/office/drawing/2014/main" val="20004"/>
                    </a:ext>
                  </a:extLst>
                </a:gridCol>
                <a:gridCol w="400372">
                  <a:extLst>
                    <a:ext uri="{9D8B030D-6E8A-4147-A177-3AD203B41FA5}">
                      <a16:colId xmlns:a16="http://schemas.microsoft.com/office/drawing/2014/main" val="20005"/>
                    </a:ext>
                  </a:extLst>
                </a:gridCol>
              </a:tblGrid>
              <a:tr h="723812">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1st Re</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6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 Re</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6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17145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err="1">
                          <a:latin typeface="Calibri" panose="020F0502020204030204" pitchFamily="34" charset="0"/>
                        </a:rPr>
                        <a:t>Hongmei</a:t>
                      </a:r>
                      <a:r>
                        <a:rPr lang="en-US" altLang="ko-KR" sz="1600" b="0" dirty="0">
                          <a:latin typeface="Calibri" panose="020F0502020204030204" pitchFamily="34" charset="0"/>
                        </a:rPr>
                        <a:t> He</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https://development.standards.ieee.org/myproject-web/app#viewpar/7094</a:t>
                      </a:r>
                      <a:b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b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(a) The title "Standard for Transport of Key Management Protocol (KMP) Datagrams".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To make it clearer, it might be better to change it to "Standard (extension) of  Key Management Protocol (KMP) for </a:t>
                      </a:r>
                      <a:r>
                        <a:rPr kumimoji="0" lang="en-US" sz="1200" b="0" i="0" u="none" strike="noStrike" kern="1200" cap="none" normalizeH="0" baseline="0" dirty="0" err="1">
                          <a:ln>
                            <a:noFill/>
                          </a:ln>
                          <a:solidFill>
                            <a:schemeClr val="tx1"/>
                          </a:solidFill>
                          <a:effectLst/>
                          <a:latin typeface="Times New Roman" pitchFamily="18" charset="0"/>
                          <a:ea typeface="Times New Roman" pitchFamily="18" charset="0"/>
                          <a:cs typeface="Arial" charset="0"/>
                        </a:rPr>
                        <a:t>Datagrames</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Transfer"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(b)  The statement in 5.2 does not match with the title in 2.1. It might be better to give the definition of Datagrams Transfer may need to be defined in 5.2.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4"/>
                        </a:rPr>
                        <a:t>https://development.standards.ieee.org/myproject-web/app#viewpar/5500/5500</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This might be an earlier version. It can be clearly seen that the scope in 5.2 aligns with the title in 2.1.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1"/>
                  </a:ext>
                </a:extLst>
              </a:tr>
              <a:tr h="17154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CRG Response</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REVISED;  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 (a) The current title clearly explains that we are doing the transport of KMP, not making KMP or extensions to KMP. The current title is correct.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The earlier 5.2 scope of the project was clearer than new one, add original scope text to the Instruction with text saying: “The scope of the IEEE Std 802.15.9-2016 was:” and then add the scope “This Recommended Practice defines a message exchange framework based on Information Elements as a transport method for key management protocol (KMP) datagrams and guidelines for the use of some existing KMPs with IEEE Std 802.15.4. This Recommended Practice does not create a new KMP.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003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Angela Thomas</a:t>
                      </a:r>
                      <a:endParaRPr lang="ko-KR" altLang="en-US" sz="1600" b="0" dirty="0">
                        <a:latin typeface="Calibri" panose="020F0502020204030204" pitchFamily="34" charset="0"/>
                      </a:endParaRPr>
                    </a:p>
                  </a:txBody>
                  <a:tcPr marL="9525" marR="9525" marT="9525" marB="9525"/>
                </a:tc>
                <a:tc>
                  <a:txBody>
                    <a:bodyPr/>
                    <a:lstStyle/>
                    <a:p>
                      <a:pPr algn="ctr"/>
                      <a:r>
                        <a:rPr lang="en-US" sz="1200" dirty="0"/>
                        <a:t>6</a:t>
                      </a:r>
                    </a:p>
                  </a:txBody>
                  <a:tcPr/>
                </a:tc>
                <a:tc>
                  <a:txBody>
                    <a:bodyPr/>
                    <a:lstStyle/>
                    <a:p>
                      <a:pPr algn="ctr"/>
                      <a:r>
                        <a:rPr lang="en-US" sz="1200" dirty="0"/>
                        <a:t>1</a:t>
                      </a:r>
                    </a:p>
                  </a:txBody>
                  <a:tcPr/>
                </a:tc>
                <a:tc>
                  <a:txBody>
                    <a:bodyPr/>
                    <a:lstStyle/>
                    <a:p>
                      <a:pPr algn="ctr"/>
                      <a:r>
                        <a:rPr lang="en-US" sz="1200" dirty="0"/>
                        <a:t>0</a:t>
                      </a:r>
                    </a:p>
                  </a:txBody>
                  <a:tcPr/>
                </a:tc>
                <a:tc>
                  <a:txBody>
                    <a:bodyPr/>
                    <a:lstStyle/>
                    <a:p>
                      <a:r>
                        <a:rPr lang="en-US" sz="1200" dirty="0">
                          <a:solidFill>
                            <a:schemeClr val="tx1"/>
                          </a:solidFill>
                          <a:latin typeface="Open Sans"/>
                        </a:rPr>
                        <a:t>See RAC comments on slides 6, 7, 8</a:t>
                      </a:r>
                      <a:endParaRPr lang="en-US" sz="1200" b="0" i="0" u="none" strike="noStrike" dirty="0">
                        <a:solidFill>
                          <a:schemeClr val="tx1"/>
                        </a:solidFill>
                        <a:effectLst/>
                        <a:latin typeface="Open San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p>
                  </a:txBody>
                  <a:tcPr/>
                </a:tc>
                <a:extLst>
                  <a:ext uri="{0D108BD9-81ED-4DB2-BD59-A6C34878D82A}">
                    <a16:rowId xmlns:a16="http://schemas.microsoft.com/office/drawing/2014/main" val="2659199455"/>
                  </a:ext>
                </a:extLst>
              </a:tr>
              <a:tr h="3696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1" dirty="0">
                          <a:latin typeface="Calibri" panose="020F0502020204030204" pitchFamily="34" charset="0"/>
                        </a:rPr>
                        <a:t>Total</a:t>
                      </a:r>
                      <a:endParaRPr lang="ko-KR" altLang="en-US" sz="1600" b="1"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8</a:t>
                      </a:r>
                    </a:p>
                  </a:txBody>
                  <a:tcPr/>
                </a:tc>
                <a:extLst>
                  <a:ext uri="{0D108BD9-81ED-4DB2-BD59-A6C34878D82A}">
                    <a16:rowId xmlns:a16="http://schemas.microsoft.com/office/drawing/2014/main" val="10007"/>
                  </a:ext>
                </a:extLst>
              </a:tr>
            </a:tbl>
          </a:graphicData>
        </a:graphic>
      </p:graphicFrame>
      <p:sp>
        <p:nvSpPr>
          <p:cNvPr id="8" name="Footer Placeholder 4"/>
          <p:cNvSpPr>
            <a:spLocks noGrp="1"/>
          </p:cNvSpPr>
          <p:nvPr>
            <p:ph type="ftr" sz="quarter" idx="11"/>
          </p:nvPr>
        </p:nvSpPr>
        <p:spPr>
          <a:xfrm>
            <a:off x="6662962" y="6475413"/>
            <a:ext cx="1880963" cy="184666"/>
          </a:xfrm>
        </p:spPr>
        <p:txBody>
          <a:bodyPr/>
          <a:lstStyle/>
          <a:p>
            <a:r>
              <a:rPr lang="en-US"/>
              <a:t>Pat Kinney (Kinney Consulting)</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5</a:t>
            </a:fld>
            <a:endParaRPr lang="en-CA" dirty="0"/>
          </a:p>
        </p:txBody>
      </p:sp>
    </p:spTree>
    <p:extLst>
      <p:ext uri="{BB962C8B-B14F-4D97-AF65-F5344CB8AC3E}">
        <p14:creationId xmlns:p14="http://schemas.microsoft.com/office/powerpoint/2010/main" val="325807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D1E7-C8EB-434A-8498-E81AA191C1E1}"/>
              </a:ext>
            </a:extLst>
          </p:cNvPr>
          <p:cNvSpPr>
            <a:spLocks noGrp="1"/>
          </p:cNvSpPr>
          <p:nvPr>
            <p:ph type="title"/>
          </p:nvPr>
        </p:nvSpPr>
        <p:spPr/>
        <p:txBody>
          <a:bodyPr/>
          <a:lstStyle/>
          <a:p>
            <a:r>
              <a:rPr lang="en-US" dirty="0"/>
              <a:t>RAC Initial Ballot comments </a:t>
            </a:r>
          </a:p>
        </p:txBody>
      </p:sp>
      <p:sp>
        <p:nvSpPr>
          <p:cNvPr id="3" name="Date Placeholder 2">
            <a:extLst>
              <a:ext uri="{FF2B5EF4-FFF2-40B4-BE49-F238E27FC236}">
                <a16:creationId xmlns:a16="http://schemas.microsoft.com/office/drawing/2014/main" id="{C06EE39D-0300-AA48-826E-3BFAA572DFDD}"/>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413D42E8-F2BB-E04E-974B-113E96B524E4}"/>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343F118-65EC-A84D-AD5E-6317E9FCFFC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6</a:t>
            </a:fld>
            <a:endParaRPr lang="en-US"/>
          </a:p>
        </p:txBody>
      </p:sp>
      <p:sp>
        <p:nvSpPr>
          <p:cNvPr id="11" name="Rectangle 10">
            <a:extLst>
              <a:ext uri="{FF2B5EF4-FFF2-40B4-BE49-F238E27FC236}">
                <a16:creationId xmlns:a16="http://schemas.microsoft.com/office/drawing/2014/main" id="{2E395403-8A48-2145-B965-E6C829477934}"/>
              </a:ext>
            </a:extLst>
          </p:cNvPr>
          <p:cNvSpPr/>
          <p:nvPr/>
        </p:nvSpPr>
        <p:spPr>
          <a:xfrm>
            <a:off x="304799" y="4800600"/>
            <a:ext cx="8534400" cy="1169551"/>
          </a:xfrm>
          <a:prstGeom prst="rect">
            <a:avLst/>
          </a:prstGeom>
        </p:spPr>
        <p:txBody>
          <a:bodyPr wrap="square">
            <a:spAutoFit/>
          </a:bodyPr>
          <a:lstStyle/>
          <a:p>
            <a:r>
              <a:rPr lang="en-US" sz="1400" b="1" dirty="0">
                <a:solidFill>
                  <a:srgbClr val="333333"/>
                </a:solidFill>
                <a:latin typeface="+mj-lt"/>
              </a:rPr>
              <a:t>Comment #3:  </a:t>
            </a:r>
            <a:r>
              <a:rPr lang="en-US" sz="1400" dirty="0">
                <a:solidFill>
                  <a:srgbClr val="333333"/>
                </a:solidFill>
                <a:latin typeface="+mj-lt"/>
              </a:rPr>
              <a:t>RAC comment: In E.1.2, p. 66, line 28, either clarify that the MAC address of the IEEE 802.15 peer being referred to is an EUI-64 and not an EUI-48.</a:t>
            </a:r>
          </a:p>
          <a:p>
            <a:r>
              <a:rPr lang="en-US" sz="1400" b="1" dirty="0">
                <a:solidFill>
                  <a:srgbClr val="333333"/>
                </a:solidFill>
                <a:latin typeface="+mj-lt"/>
              </a:rPr>
              <a:t>Proposed Change:</a:t>
            </a:r>
          </a:p>
          <a:p>
            <a:r>
              <a:rPr lang="en-US" sz="1400" b="1" dirty="0">
                <a:solidFill>
                  <a:srgbClr val="333333"/>
                </a:solidFill>
                <a:latin typeface="+mj-lt"/>
              </a:rPr>
              <a:t>Disposition Status:</a:t>
            </a:r>
            <a:r>
              <a:rPr lang="en-US" sz="1400" dirty="0">
                <a:solidFill>
                  <a:srgbClr val="333333"/>
                </a:solidFill>
                <a:latin typeface="+mj-lt"/>
              </a:rPr>
              <a:t> REVISED</a:t>
            </a:r>
          </a:p>
          <a:p>
            <a:r>
              <a:rPr lang="en-US" sz="1400" b="1" dirty="0">
                <a:solidFill>
                  <a:srgbClr val="333333"/>
                </a:solidFill>
                <a:latin typeface="+mj-lt"/>
              </a:rPr>
              <a:t>Disposition Detail:  </a:t>
            </a:r>
            <a:r>
              <a:rPr lang="en-US" sz="1400" dirty="0">
                <a:solidFill>
                  <a:srgbClr val="333333"/>
                </a:solidFill>
                <a:latin typeface="+mj-lt"/>
              </a:rPr>
              <a:t>Changed to use “extended address of IEEE Std 802.15.4 peer” by i-23.</a:t>
            </a:r>
            <a:endParaRPr lang="en-US" sz="1400" b="0" i="0" u="none" strike="noStrike" dirty="0">
              <a:solidFill>
                <a:srgbClr val="333333"/>
              </a:solidFill>
              <a:effectLst/>
              <a:latin typeface="+mj-lt"/>
            </a:endParaRPr>
          </a:p>
        </p:txBody>
      </p:sp>
      <p:sp>
        <p:nvSpPr>
          <p:cNvPr id="12" name="Rectangle 11">
            <a:extLst>
              <a:ext uri="{FF2B5EF4-FFF2-40B4-BE49-F238E27FC236}">
                <a16:creationId xmlns:a16="http://schemas.microsoft.com/office/drawing/2014/main" id="{1B7E88C3-25AB-5641-8FA5-A8FC99B5F7D6}"/>
              </a:ext>
            </a:extLst>
          </p:cNvPr>
          <p:cNvSpPr/>
          <p:nvPr/>
        </p:nvSpPr>
        <p:spPr>
          <a:xfrm>
            <a:off x="268014" y="3335257"/>
            <a:ext cx="8534399" cy="1354217"/>
          </a:xfrm>
          <a:prstGeom prst="rect">
            <a:avLst/>
          </a:prstGeom>
        </p:spPr>
        <p:txBody>
          <a:bodyPr wrap="square">
            <a:spAutoFit/>
          </a:bodyPr>
          <a:lstStyle/>
          <a:p>
            <a:endParaRPr lang="en-US" dirty="0"/>
          </a:p>
          <a:p>
            <a:r>
              <a:rPr lang="en-US" sz="1400" b="1" dirty="0"/>
              <a:t>Comment #2:  </a:t>
            </a:r>
            <a:r>
              <a:rPr lang="en-US" sz="1400" dirty="0"/>
              <a:t>RAC comment: In F.3.3., p.74, line 17, provide a reference to the document that specifies short addresses and how they are assigned.</a:t>
            </a:r>
          </a:p>
          <a:p>
            <a:r>
              <a:rPr lang="en-US" sz="1400" b="1" dirty="0"/>
              <a:t>Proposed Change:</a:t>
            </a:r>
          </a:p>
          <a:p>
            <a:r>
              <a:rPr lang="en-US" sz="1400" b="1" dirty="0"/>
              <a:t>Disposition Status:  </a:t>
            </a:r>
            <a:r>
              <a:rPr lang="en-US" sz="1400" dirty="0"/>
              <a:t>REVISED</a:t>
            </a:r>
          </a:p>
          <a:p>
            <a:r>
              <a:rPr lang="en-US" sz="1400" b="1" dirty="0"/>
              <a:t>Disposition Detail:  </a:t>
            </a:r>
            <a:r>
              <a:rPr lang="en-US" sz="1400" dirty="0"/>
              <a:t>Add ”(as defined in IEEE 802.15.4)” after the short address.</a:t>
            </a:r>
          </a:p>
        </p:txBody>
      </p:sp>
      <p:sp>
        <p:nvSpPr>
          <p:cNvPr id="13" name="Rectangle 12">
            <a:extLst>
              <a:ext uri="{FF2B5EF4-FFF2-40B4-BE49-F238E27FC236}">
                <a16:creationId xmlns:a16="http://schemas.microsoft.com/office/drawing/2014/main" id="{8FA35E47-D66C-B440-AAE6-68D817C5A2F0}"/>
              </a:ext>
            </a:extLst>
          </p:cNvPr>
          <p:cNvSpPr/>
          <p:nvPr/>
        </p:nvSpPr>
        <p:spPr>
          <a:xfrm>
            <a:off x="304799" y="1549772"/>
            <a:ext cx="8698897" cy="1815882"/>
          </a:xfrm>
          <a:prstGeom prst="rect">
            <a:avLst/>
          </a:prstGeom>
        </p:spPr>
        <p:txBody>
          <a:bodyPr wrap="square">
            <a:spAutoFit/>
          </a:bodyPr>
          <a:lstStyle/>
          <a:p>
            <a:r>
              <a:rPr lang="en-US" sz="1400" b="1" dirty="0"/>
              <a:t>Comment #1:</a:t>
            </a:r>
            <a:r>
              <a:rPr lang="en-US" sz="1400" dirty="0"/>
              <a:t>  RAC comment:  modify the sentence on p.19, lines 4 and 5 to read:</a:t>
            </a:r>
          </a:p>
          <a:p>
            <a:r>
              <a:rPr lang="en-US" sz="1400" dirty="0"/>
              <a:t>To be able to send or receive a packet securely, IEEE Std 802.15.4 requires that the originator and the</a:t>
            </a:r>
          </a:p>
          <a:p>
            <a:r>
              <a:rPr lang="en-US" sz="1400" dirty="0"/>
              <a:t>recipient of the frame know the extended address (see IEEE Std 802.15.4) of the other end.</a:t>
            </a:r>
          </a:p>
          <a:p>
            <a:r>
              <a:rPr lang="en-US" sz="1400" b="1" dirty="0"/>
              <a:t>Proposed Change:</a:t>
            </a:r>
          </a:p>
          <a:p>
            <a:r>
              <a:rPr lang="en-US" sz="1400" b="1" dirty="0"/>
              <a:t>Disposition Status:  </a:t>
            </a:r>
            <a:r>
              <a:rPr lang="en-US" sz="1400" dirty="0"/>
              <a:t>REVISED</a:t>
            </a:r>
          </a:p>
          <a:p>
            <a:r>
              <a:rPr lang="en-US" sz="1400" b="1" dirty="0"/>
              <a:t>Disposition Detail</a:t>
            </a:r>
            <a:r>
              <a:rPr lang="en-US" sz="1400" dirty="0"/>
              <a:t>:  Change to ”To be able to send or receive a packet securely, IEEE Std 802.15.4 requires that the originator and the recipient of the frame know the extended address (see IEEE Std 802.15.4) of the other end.” as proposed in the comment section.</a:t>
            </a:r>
          </a:p>
        </p:txBody>
      </p:sp>
    </p:spTree>
    <p:extLst>
      <p:ext uri="{BB962C8B-B14F-4D97-AF65-F5344CB8AC3E}">
        <p14:creationId xmlns:p14="http://schemas.microsoft.com/office/powerpoint/2010/main" val="1424172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D1E7-C8EB-434A-8498-E81AA191C1E1}"/>
              </a:ext>
            </a:extLst>
          </p:cNvPr>
          <p:cNvSpPr>
            <a:spLocks noGrp="1"/>
          </p:cNvSpPr>
          <p:nvPr>
            <p:ph type="title"/>
          </p:nvPr>
        </p:nvSpPr>
        <p:spPr>
          <a:xfrm>
            <a:off x="685800" y="263691"/>
            <a:ext cx="7772400" cy="1066800"/>
          </a:xfrm>
        </p:spPr>
        <p:txBody>
          <a:bodyPr/>
          <a:lstStyle/>
          <a:p>
            <a:r>
              <a:rPr lang="en-US" dirty="0"/>
              <a:t>RAC Initial Ballot 6 comments </a:t>
            </a:r>
          </a:p>
        </p:txBody>
      </p:sp>
      <p:sp>
        <p:nvSpPr>
          <p:cNvPr id="3" name="Date Placeholder 2">
            <a:extLst>
              <a:ext uri="{FF2B5EF4-FFF2-40B4-BE49-F238E27FC236}">
                <a16:creationId xmlns:a16="http://schemas.microsoft.com/office/drawing/2014/main" id="{C06EE39D-0300-AA48-826E-3BFAA572DFDD}"/>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413D42E8-F2BB-E04E-974B-113E96B524E4}"/>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343F118-65EC-A84D-AD5E-6317E9FCFFC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7</a:t>
            </a:fld>
            <a:endParaRPr lang="en-US"/>
          </a:p>
        </p:txBody>
      </p:sp>
      <p:sp>
        <p:nvSpPr>
          <p:cNvPr id="6" name="Rectangle 5">
            <a:extLst>
              <a:ext uri="{FF2B5EF4-FFF2-40B4-BE49-F238E27FC236}">
                <a16:creationId xmlns:a16="http://schemas.microsoft.com/office/drawing/2014/main" id="{196D676A-E56D-8E42-94B0-1F1DE5AC5217}"/>
              </a:ext>
            </a:extLst>
          </p:cNvPr>
          <p:cNvSpPr/>
          <p:nvPr/>
        </p:nvSpPr>
        <p:spPr>
          <a:xfrm>
            <a:off x="342900" y="5176376"/>
            <a:ext cx="8534400" cy="1169551"/>
          </a:xfrm>
          <a:prstGeom prst="rect">
            <a:avLst/>
          </a:prstGeom>
        </p:spPr>
        <p:txBody>
          <a:bodyPr wrap="square">
            <a:spAutoFit/>
          </a:bodyPr>
          <a:lstStyle/>
          <a:p>
            <a:r>
              <a:rPr lang="en-US" sz="1400" b="1" dirty="0">
                <a:solidFill>
                  <a:srgbClr val="333333"/>
                </a:solidFill>
                <a:latin typeface="+mn-lt"/>
              </a:rPr>
              <a:t>Comment #6:  </a:t>
            </a:r>
            <a:r>
              <a:rPr lang="en-US" sz="1400" dirty="0">
                <a:solidFill>
                  <a:srgbClr val="333333"/>
                </a:solidFill>
                <a:latin typeface="+mn-lt"/>
              </a:rPr>
              <a:t>RAC comment: In E.1.2, p. 66, line 28, either clarify that the MAC address of the IEEE 802.15 peer being referred to is an EUI-64 and not an EUI-48.</a:t>
            </a:r>
          </a:p>
          <a:p>
            <a:r>
              <a:rPr lang="en-US" sz="1400" b="1" dirty="0">
                <a:solidFill>
                  <a:srgbClr val="333333"/>
                </a:solidFill>
                <a:latin typeface="+mn-lt"/>
              </a:rPr>
              <a:t>Proposed Change:</a:t>
            </a:r>
          </a:p>
          <a:p>
            <a:r>
              <a:rPr lang="en-US" sz="1400" b="1" dirty="0">
                <a:solidFill>
                  <a:srgbClr val="333333"/>
                </a:solidFill>
                <a:latin typeface="+mn-lt"/>
              </a:rPr>
              <a:t>Disposition Status:</a:t>
            </a:r>
            <a:r>
              <a:rPr lang="en-US" sz="1400" dirty="0">
                <a:solidFill>
                  <a:srgbClr val="333333"/>
                </a:solidFill>
                <a:latin typeface="+mn-lt"/>
              </a:rPr>
              <a:t> REVISED</a:t>
            </a:r>
          </a:p>
          <a:p>
            <a:r>
              <a:rPr lang="en-US" sz="1400" b="1" dirty="0">
                <a:solidFill>
                  <a:srgbClr val="333333"/>
                </a:solidFill>
                <a:latin typeface="+mn-lt"/>
              </a:rPr>
              <a:t>Disposition Detail:  </a:t>
            </a:r>
            <a:r>
              <a:rPr lang="en-US" sz="1400" dirty="0">
                <a:solidFill>
                  <a:srgbClr val="333333"/>
                </a:solidFill>
                <a:latin typeface="+mn-lt"/>
              </a:rPr>
              <a:t>Changed to use “extended address of IEEE Std 802.15.4 peer” by i-23.</a:t>
            </a:r>
            <a:endParaRPr lang="en-US" sz="1400" b="0" i="0" u="none" strike="noStrike" dirty="0">
              <a:solidFill>
                <a:srgbClr val="333333"/>
              </a:solidFill>
              <a:effectLst/>
              <a:latin typeface="+mn-lt"/>
            </a:endParaRPr>
          </a:p>
        </p:txBody>
      </p:sp>
      <p:sp>
        <p:nvSpPr>
          <p:cNvPr id="7" name="Rectangle 6">
            <a:extLst>
              <a:ext uri="{FF2B5EF4-FFF2-40B4-BE49-F238E27FC236}">
                <a16:creationId xmlns:a16="http://schemas.microsoft.com/office/drawing/2014/main" id="{A6AB7EDC-F3A9-954F-B089-29762165BA08}"/>
              </a:ext>
            </a:extLst>
          </p:cNvPr>
          <p:cNvSpPr/>
          <p:nvPr/>
        </p:nvSpPr>
        <p:spPr>
          <a:xfrm>
            <a:off x="342900" y="3952297"/>
            <a:ext cx="8305800" cy="1169551"/>
          </a:xfrm>
          <a:prstGeom prst="rect">
            <a:avLst/>
          </a:prstGeom>
        </p:spPr>
        <p:txBody>
          <a:bodyPr wrap="square">
            <a:spAutoFit/>
          </a:bodyPr>
          <a:lstStyle/>
          <a:p>
            <a:r>
              <a:rPr lang="en-US" sz="1400" b="1" dirty="0">
                <a:solidFill>
                  <a:srgbClr val="333333"/>
                </a:solidFill>
                <a:latin typeface="+mn-lt"/>
              </a:rPr>
              <a:t>Comment #5:  </a:t>
            </a:r>
            <a:r>
              <a:rPr lang="en-US" sz="1400" dirty="0">
                <a:solidFill>
                  <a:srgbClr val="333333"/>
                </a:solidFill>
                <a:latin typeface="+mn-lt"/>
              </a:rPr>
              <a:t>RAC comment: In the "Type" column of Tables 8, 10, 12, 13 and 15 (twice), replace "IEEE address" with "EUI-64".</a:t>
            </a:r>
          </a:p>
          <a:p>
            <a:r>
              <a:rPr lang="en-US" sz="1400" b="1" dirty="0">
                <a:solidFill>
                  <a:srgbClr val="333333"/>
                </a:solidFill>
                <a:latin typeface="+mn-lt"/>
              </a:rPr>
              <a:t>Proposed Change:</a:t>
            </a:r>
          </a:p>
          <a:p>
            <a:r>
              <a:rPr lang="en-US" sz="1400" b="1" dirty="0">
                <a:solidFill>
                  <a:srgbClr val="333333"/>
                </a:solidFill>
                <a:latin typeface="+mn-lt"/>
              </a:rPr>
              <a:t>Disposition Status:</a:t>
            </a:r>
            <a:r>
              <a:rPr lang="en-US" sz="1400" dirty="0">
                <a:solidFill>
                  <a:srgbClr val="333333"/>
                </a:solidFill>
                <a:latin typeface="+mn-lt"/>
              </a:rPr>
              <a:t> REVISED</a:t>
            </a:r>
          </a:p>
          <a:p>
            <a:r>
              <a:rPr lang="en-US" sz="1400" b="1" dirty="0">
                <a:solidFill>
                  <a:srgbClr val="333333"/>
                </a:solidFill>
                <a:latin typeface="+mn-lt"/>
              </a:rPr>
              <a:t>Disposition Detail:  </a:t>
            </a:r>
            <a:r>
              <a:rPr lang="en-US" sz="1400" dirty="0">
                <a:solidFill>
                  <a:srgbClr val="333333"/>
                </a:solidFill>
                <a:latin typeface="+mn-lt"/>
              </a:rPr>
              <a:t>Add text to 4.7 to define extended address: “extended address (see IEEE Std 802.15.4)”</a:t>
            </a:r>
            <a:endParaRPr lang="en-US" sz="1400" b="0" i="0" u="none" strike="noStrike" dirty="0">
              <a:solidFill>
                <a:srgbClr val="333333"/>
              </a:solidFill>
              <a:effectLst/>
              <a:latin typeface="+mn-lt"/>
            </a:endParaRPr>
          </a:p>
        </p:txBody>
      </p:sp>
      <p:sp>
        <p:nvSpPr>
          <p:cNvPr id="9" name="Rectangle 8">
            <a:extLst>
              <a:ext uri="{FF2B5EF4-FFF2-40B4-BE49-F238E27FC236}">
                <a16:creationId xmlns:a16="http://schemas.microsoft.com/office/drawing/2014/main" id="{7A007F91-DABF-9544-B4AE-65B430AE68E6}"/>
              </a:ext>
            </a:extLst>
          </p:cNvPr>
          <p:cNvSpPr/>
          <p:nvPr/>
        </p:nvSpPr>
        <p:spPr>
          <a:xfrm>
            <a:off x="342900" y="1004669"/>
            <a:ext cx="8417580" cy="2893100"/>
          </a:xfrm>
          <a:prstGeom prst="rect">
            <a:avLst/>
          </a:prstGeom>
        </p:spPr>
        <p:txBody>
          <a:bodyPr wrap="square">
            <a:spAutoFit/>
          </a:bodyPr>
          <a:lstStyle/>
          <a:p>
            <a:r>
              <a:rPr lang="en-US" sz="1400" b="1" dirty="0"/>
              <a:t>Comment #4:  </a:t>
            </a:r>
            <a:r>
              <a:rPr lang="en-US" sz="1400" dirty="0"/>
              <a:t>RAC comment: Comment not part of mandatory coordination (may be treated as a comment from outside the ballot group).  It should be made clear that P802.15.9 is contingent on P802.15.4y approval (and will be submitted to RevCom noting that contingency), plus the Normative References should be modified to include publication year (e.g., IEEE Std 802.15.4-2020, and IEEE Std 802.15.4y-20xx).  [Std 802.15.4.y technically becomes part of 802.15.4-2020 when approved, but it is friendly to the reader to include amendments in references for clarity.  </a:t>
            </a:r>
          </a:p>
          <a:p>
            <a:r>
              <a:rPr lang="en-US" sz="1400" dirty="0"/>
              <a:t>[Rationale — Unlike typical users of a standard, knowledgeable IEEE SA participants know an undated reference means the latest revision of the standard.  But once the next revision of 802.15.4 is approved, 802.15.4y is superseded and is not appropriate as a reference.  Hence date both references.]</a:t>
            </a:r>
          </a:p>
          <a:p>
            <a:r>
              <a:rPr lang="en-US" sz="1400" b="1" dirty="0"/>
              <a:t>Proposed Change:</a:t>
            </a:r>
          </a:p>
          <a:p>
            <a:r>
              <a:rPr lang="en-US" sz="1400" b="1" dirty="0"/>
              <a:t>Disposition Status:</a:t>
            </a:r>
            <a:r>
              <a:rPr lang="en-US" sz="1400" dirty="0"/>
              <a:t>  REVISED</a:t>
            </a:r>
          </a:p>
          <a:p>
            <a:r>
              <a:rPr lang="en-US" sz="1400" b="1" dirty="0"/>
              <a:t>Disposition Detail:  </a:t>
            </a:r>
            <a:r>
              <a:rPr lang="en-US" sz="1400" dirty="0"/>
              <a:t>The IEEE802.15.4y is moved from normative reference to the Bibliography as dated version. The both 15.4y and 9ma are most likely published at the same time, as they are progressing about same speed.</a:t>
            </a:r>
          </a:p>
        </p:txBody>
      </p:sp>
    </p:spTree>
    <p:extLst>
      <p:ext uri="{BB962C8B-B14F-4D97-AF65-F5344CB8AC3E}">
        <p14:creationId xmlns:p14="http://schemas.microsoft.com/office/powerpoint/2010/main" val="3896794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0D02E-6BC0-D841-A65B-8AE3CA36DF19}"/>
              </a:ext>
            </a:extLst>
          </p:cNvPr>
          <p:cNvSpPr>
            <a:spLocks noGrp="1"/>
          </p:cNvSpPr>
          <p:nvPr>
            <p:ph type="title"/>
          </p:nvPr>
        </p:nvSpPr>
        <p:spPr>
          <a:xfrm>
            <a:off x="696913" y="368903"/>
            <a:ext cx="7772400" cy="1066800"/>
          </a:xfrm>
        </p:spPr>
        <p:txBody>
          <a:bodyPr/>
          <a:lstStyle/>
          <a:p>
            <a:r>
              <a:rPr lang="en-US" dirty="0"/>
              <a:t>RAC Recirc 1 comment</a:t>
            </a:r>
          </a:p>
        </p:txBody>
      </p:sp>
      <p:sp>
        <p:nvSpPr>
          <p:cNvPr id="3" name="Date Placeholder 2">
            <a:extLst>
              <a:ext uri="{FF2B5EF4-FFF2-40B4-BE49-F238E27FC236}">
                <a16:creationId xmlns:a16="http://schemas.microsoft.com/office/drawing/2014/main" id="{91F9FCD2-78CD-0340-85D5-05E5408CD410}"/>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AD3F776D-E38F-4C46-8B8F-F386EC62954C}"/>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5E0EFF98-8202-D749-BB6A-903888E830C6}"/>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8</a:t>
            </a:fld>
            <a:endParaRPr lang="en-US"/>
          </a:p>
        </p:txBody>
      </p:sp>
      <p:sp>
        <p:nvSpPr>
          <p:cNvPr id="6" name="Rectangle 5">
            <a:extLst>
              <a:ext uri="{FF2B5EF4-FFF2-40B4-BE49-F238E27FC236}">
                <a16:creationId xmlns:a16="http://schemas.microsoft.com/office/drawing/2014/main" id="{F355AD26-6D14-C84A-A375-8F6707279778}"/>
              </a:ext>
            </a:extLst>
          </p:cNvPr>
          <p:cNvSpPr/>
          <p:nvPr/>
        </p:nvSpPr>
        <p:spPr>
          <a:xfrm>
            <a:off x="342900" y="1025664"/>
            <a:ext cx="8534400" cy="4770537"/>
          </a:xfrm>
          <a:prstGeom prst="rect">
            <a:avLst/>
          </a:prstGeom>
        </p:spPr>
        <p:txBody>
          <a:bodyPr wrap="square">
            <a:spAutoFit/>
          </a:bodyPr>
          <a:lstStyle/>
          <a:p>
            <a:br>
              <a:rPr lang="en-US" dirty="0">
                <a:solidFill>
                  <a:srgbClr val="333333"/>
                </a:solidFill>
                <a:latin typeface="Open Sans"/>
              </a:rPr>
            </a:br>
            <a:r>
              <a:rPr lang="en-US" sz="1400" b="1" dirty="0">
                <a:solidFill>
                  <a:srgbClr val="333333"/>
                </a:solidFill>
                <a:latin typeface="Open Sans"/>
              </a:rPr>
              <a:t>Comment</a:t>
            </a:r>
            <a:r>
              <a:rPr lang="en-US" sz="1400" dirty="0">
                <a:solidFill>
                  <a:srgbClr val="333333"/>
                </a:solidFill>
                <a:latin typeface="Open Sans"/>
              </a:rPr>
              <a:t>::  The RAC noted that a few of their previous comments have not been addressed in this draft.</a:t>
            </a:r>
          </a:p>
          <a:p>
            <a:r>
              <a:rPr lang="en-US" sz="1400" dirty="0">
                <a:solidFill>
                  <a:srgbClr val="333333"/>
                </a:solidFill>
                <a:latin typeface="Open Sans"/>
              </a:rPr>
              <a:t>Proposed Change:</a:t>
            </a:r>
          </a:p>
          <a:p>
            <a:r>
              <a:rPr lang="en-US" sz="1400" b="1" dirty="0">
                <a:solidFill>
                  <a:srgbClr val="333333"/>
                </a:solidFill>
                <a:latin typeface="Open Sans"/>
              </a:rPr>
              <a:t>Disposition Status:</a:t>
            </a:r>
            <a:r>
              <a:rPr lang="en-US" sz="1400" dirty="0">
                <a:solidFill>
                  <a:srgbClr val="333333"/>
                </a:solidFill>
                <a:latin typeface="Open Sans"/>
              </a:rPr>
              <a:t> REJECTED</a:t>
            </a:r>
          </a:p>
          <a:p>
            <a:r>
              <a:rPr lang="en-US" sz="1400" b="1" dirty="0">
                <a:solidFill>
                  <a:srgbClr val="333333"/>
                </a:solidFill>
                <a:latin typeface="Open Sans"/>
              </a:rPr>
              <a:t>Disposition Detail:  </a:t>
            </a:r>
            <a:r>
              <a:rPr lang="en-US" sz="1400" dirty="0">
                <a:solidFill>
                  <a:srgbClr val="333333"/>
                </a:solidFill>
                <a:latin typeface="Open Sans"/>
              </a:rPr>
              <a:t>All of the RAC comments were addressed during the initial standard association ballot. All of the changes proposed by CRG were implemented in the draft. This comment does not identify which comments were not addressed, and why the commenter thinks they were not addressed, so the CRG does not have any way of addressing this comment.</a:t>
            </a:r>
          </a:p>
          <a:p>
            <a:endParaRPr lang="en-US" b="0" i="0" u="none" strike="noStrike" dirty="0">
              <a:solidFill>
                <a:srgbClr val="333333"/>
              </a:solidFill>
              <a:effectLst/>
              <a:latin typeface="Open Sans"/>
            </a:endParaRPr>
          </a:p>
          <a:p>
            <a:r>
              <a:rPr lang="en-US" sz="1400" b="1" dirty="0">
                <a:solidFill>
                  <a:srgbClr val="C00000"/>
                </a:solidFill>
                <a:latin typeface="Open Sans"/>
              </a:rPr>
              <a:t>24 Feb 2021 email from Christy Bahn to Pat Kinney</a:t>
            </a:r>
          </a:p>
          <a:p>
            <a:r>
              <a:rPr lang="en-US" sz="1400" dirty="0">
                <a:solidFill>
                  <a:srgbClr val="C00000"/>
                </a:solidFill>
                <a:latin typeface="Open Sans"/>
              </a:rPr>
              <a:t>I see Angela Thomas left a comment in the recirc but I wanted to share with you what she sent to me so it's addressed. </a:t>
            </a:r>
          </a:p>
          <a:p>
            <a:r>
              <a:rPr lang="en-US" sz="1400" dirty="0">
                <a:solidFill>
                  <a:srgbClr val="C00000"/>
                </a:solidFill>
                <a:latin typeface="Open Sans"/>
              </a:rPr>
              <a:t>The RAC has reviewed this draft and would like to know why their comments 3, 5 and 6 were not addressed in this version.  Please confirm with the WG so that I can provide feedback to the RAC. </a:t>
            </a:r>
          </a:p>
          <a:p>
            <a:r>
              <a:rPr lang="en-US" sz="1400" dirty="0">
                <a:solidFill>
                  <a:srgbClr val="C00000"/>
                </a:solidFill>
                <a:latin typeface="Open Sans"/>
              </a:rPr>
              <a:t>The comments in question are:</a:t>
            </a:r>
          </a:p>
          <a:p>
            <a:pPr lvl="1"/>
            <a:r>
              <a:rPr lang="en-US" sz="1400" dirty="0">
                <a:solidFill>
                  <a:srgbClr val="C00000"/>
                </a:solidFill>
                <a:latin typeface="Open Sans"/>
              </a:rPr>
              <a:t>3) In E.1.2, p. 66, line 28, either clarify that the MAC address of the IEEE 802.15 peer being referred to is an EUI-64 and not an EUI-48.</a:t>
            </a:r>
          </a:p>
          <a:p>
            <a:pPr lvl="1"/>
            <a:endParaRPr lang="en-US" sz="1400" dirty="0">
              <a:solidFill>
                <a:srgbClr val="C00000"/>
              </a:solidFill>
              <a:latin typeface="Open Sans"/>
            </a:endParaRPr>
          </a:p>
          <a:p>
            <a:pPr lvl="1"/>
            <a:r>
              <a:rPr lang="en-US" sz="1400" dirty="0">
                <a:solidFill>
                  <a:srgbClr val="C00000"/>
                </a:solidFill>
                <a:latin typeface="Open Sans"/>
              </a:rPr>
              <a:t>5) In the "Type" column of Tables 8, 10, 12, 13 and 15 (twice), replace "IEEE address" with "EUI-64".</a:t>
            </a:r>
          </a:p>
          <a:p>
            <a:pPr lvl="1"/>
            <a:endParaRPr lang="en-US" sz="1400" dirty="0">
              <a:solidFill>
                <a:srgbClr val="C00000"/>
              </a:solidFill>
              <a:latin typeface="Open Sans"/>
            </a:endParaRPr>
          </a:p>
          <a:p>
            <a:pPr lvl="1"/>
            <a:r>
              <a:rPr lang="en-US" sz="1400" dirty="0">
                <a:solidFill>
                  <a:srgbClr val="C00000"/>
                </a:solidFill>
                <a:latin typeface="Open Sans"/>
              </a:rPr>
              <a:t>6) In the "Valid range" column of Tables 8, 10, 12, 13 and 15 (twice), replace "An extended IEEE address." with "A valid EUI-64."</a:t>
            </a:r>
            <a:endParaRPr lang="en-US" sz="1400" b="0" i="0" u="none" strike="noStrike" dirty="0">
              <a:solidFill>
                <a:srgbClr val="C00000"/>
              </a:solidFill>
              <a:effectLst/>
              <a:latin typeface="Open Sans"/>
            </a:endParaRPr>
          </a:p>
        </p:txBody>
      </p:sp>
    </p:spTree>
    <p:extLst>
      <p:ext uri="{BB962C8B-B14F-4D97-AF65-F5344CB8AC3E}">
        <p14:creationId xmlns:p14="http://schemas.microsoft.com/office/powerpoint/2010/main" val="3148677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Mandatory Coordination</a:t>
            </a:r>
            <a:endParaRPr lang="en-US" dirty="0"/>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9</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702275028"/>
              </p:ext>
            </p:extLst>
          </p:nvPr>
        </p:nvGraphicFramePr>
        <p:xfrm>
          <a:off x="447675" y="1575543"/>
          <a:ext cx="8315325" cy="4208089"/>
        </p:xfrm>
        <a:graphic>
          <a:graphicData uri="http://schemas.openxmlformats.org/drawingml/2006/table">
            <a:tbl>
              <a:tblPr/>
              <a:tblGrid>
                <a:gridCol w="2905125">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2218606">
                  <a:extLst>
                    <a:ext uri="{9D8B030D-6E8A-4147-A177-3AD203B41FA5}">
                      <a16:colId xmlns:a16="http://schemas.microsoft.com/office/drawing/2014/main" val="20002"/>
                    </a:ext>
                  </a:extLst>
                </a:gridCol>
                <a:gridCol w="2353394">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D02</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19 November 2020</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1</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1</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104969</TotalTime>
  <Words>1933</Words>
  <Application>Microsoft Macintosh PowerPoint</Application>
  <PresentationFormat>On-screen Show (4:3)</PresentationFormat>
  <Paragraphs>251</Paragraphs>
  <Slides>11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Open Sans</vt:lpstr>
      <vt:lpstr>open_sansregular</vt:lpstr>
      <vt:lpstr>Times New Roman</vt:lpstr>
      <vt:lpstr>802-11-Submission</vt:lpstr>
      <vt:lpstr>Document</vt:lpstr>
      <vt:lpstr>PowerPoint Presentation</vt:lpstr>
      <vt:lpstr>Introduction</vt:lpstr>
      <vt:lpstr>Standards Association (SA) Ballot Results – P802.15.9rev1</vt:lpstr>
      <vt:lpstr>SA Ballot Comments – P802.15.9rev1</vt:lpstr>
      <vt:lpstr>Unsatisfied MBS comments by commenter</vt:lpstr>
      <vt:lpstr>RAC Initial Ballot comments </vt:lpstr>
      <vt:lpstr>RAC Initial Ballot 6 comments </vt:lpstr>
      <vt:lpstr>RAC Recirc 1 comment</vt:lpstr>
      <vt:lpstr>Mandatory Coordination</vt:lpstr>
      <vt:lpstr>P802.15.9rev1 Timeline</vt:lpstr>
      <vt:lpstr>802 EC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March 2021</cp:keywords>
  <dc:description/>
  <cp:lastModifiedBy>Pat Kinney</cp:lastModifiedBy>
  <cp:revision>2941</cp:revision>
  <cp:lastPrinted>1998-02-10T13:28:06Z</cp:lastPrinted>
  <dcterms:created xsi:type="dcterms:W3CDTF">2007-04-17T18:10:23Z</dcterms:created>
  <dcterms:modified xsi:type="dcterms:W3CDTF">2021-03-23T02:55:07Z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