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448" r:id="rId2"/>
    <p:sldId id="449" r:id="rId3"/>
    <p:sldId id="451" r:id="rId4"/>
    <p:sldId id="452" r:id="rId5"/>
    <p:sldId id="467" r:id="rId6"/>
    <p:sldId id="469" r:id="rId7"/>
    <p:sldId id="459" r:id="rId8"/>
    <p:sldId id="47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5" autoAdjust="0"/>
    <p:restoredTop sz="94771" autoAdjust="0"/>
  </p:normalViewPr>
  <p:slideViewPr>
    <p:cSldViewPr>
      <p:cViewPr varScale="1">
        <p:scale>
          <a:sx n="122" d="100"/>
          <a:sy n="122" d="100"/>
        </p:scale>
        <p:origin x="1336" y="2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5</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209115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March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2836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2021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802.15-21/181r01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1/15-21-0181-01-0000-p802-15-9rev1-report-to-ec-on-unconditional-approval-to-forward-draft-to-revcom.pptx" TargetMode="External"/><Relationship Id="rId2" Type="http://schemas.openxmlformats.org/officeDocument/2006/relationships/hyperlink" Target="https://mentor.ieee.org/802-ec/dcn/20/ec-20-0250-00-ACSD-p802-15-9-revision-1.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pPr>
              <a:defRPr/>
            </a:pPr>
            <a:r>
              <a:rPr lang="en-US"/>
              <a:t>March 2021</a:t>
            </a:r>
            <a:endParaRPr lang="en-US" dirty="0"/>
          </a:p>
        </p:txBody>
      </p:sp>
      <p:sp>
        <p:nvSpPr>
          <p:cNvPr id="5" name="Footer Placeholder 4"/>
          <p:cNvSpPr>
            <a:spLocks noGrp="1"/>
          </p:cNvSpPr>
          <p:nvPr>
            <p:ph type="ftr" sz="quarter" idx="11"/>
          </p:nvPr>
        </p:nvSpPr>
        <p:spPr>
          <a:xfrm>
            <a:off x="6662962" y="6475413"/>
            <a:ext cx="1880963" cy="184666"/>
          </a:xfrm>
        </p:spPr>
        <p:txBody>
          <a:bodyPr/>
          <a:lstStyle/>
          <a:p>
            <a:pPr>
              <a:defRPr/>
            </a:pPr>
            <a:r>
              <a:rPr lang="en-US"/>
              <a:t>Pat Kinney (Kinney Consulting)</a:t>
            </a:r>
            <a:endParaRPr lang="en-US" dirty="0"/>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9812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2021-3-18</a:t>
            </a:r>
          </a:p>
        </p:txBody>
      </p:sp>
      <p:graphicFrame>
        <p:nvGraphicFramePr>
          <p:cNvPr id="10" name="Object 11"/>
          <p:cNvGraphicFramePr>
            <a:graphicFrameLocks noChangeAspect="1"/>
          </p:cNvGraphicFramePr>
          <p:nvPr>
            <p:extLst>
              <p:ext uri="{D42A27DB-BD31-4B8C-83A1-F6EECF244321}">
                <p14:modId xmlns:p14="http://schemas.microsoft.com/office/powerpoint/2010/main" val="1089281264"/>
              </p:ext>
            </p:extLst>
          </p:nvPr>
        </p:nvGraphicFramePr>
        <p:xfrm>
          <a:off x="533400" y="3651250"/>
          <a:ext cx="8235950" cy="925513"/>
        </p:xfrm>
        <a:graphic>
          <a:graphicData uri="http://schemas.openxmlformats.org/presentationml/2006/ole">
            <mc:AlternateContent xmlns:mc="http://schemas.openxmlformats.org/markup-compatibility/2006">
              <mc:Choice xmlns:v="urn:schemas-microsoft-com:vml" Requires="v">
                <p:oleObj spid="_x0000_s15570" name="Document" r:id="rId4" imgW="8318500" imgH="1003300" progId="Word.Document.8">
                  <p:embed/>
                </p:oleObj>
              </mc:Choice>
              <mc:Fallback>
                <p:oleObj name="Document" r:id="rId4" imgW="8318500" imgH="1003300" progId="Word.Document.8">
                  <p:embed/>
                  <p:pic>
                    <p:nvPicPr>
                      <p:cNvPr id="0" name="Object 11"/>
                      <p:cNvPicPr>
                        <a:picLocks noChangeAspect="1" noChangeArrowheads="1"/>
                      </p:cNvPicPr>
                      <p:nvPr/>
                    </p:nvPicPr>
                    <p:blipFill>
                      <a:blip r:embed="rId5"/>
                      <a:srcRect/>
                      <a:stretch>
                        <a:fillRect/>
                      </a:stretch>
                    </p:blipFill>
                    <p:spPr bwMode="auto">
                      <a:xfrm>
                        <a:off x="533400" y="3651250"/>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23622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US" sz="3200" b="1" kern="0" dirty="0">
                <a:solidFill>
                  <a:schemeClr val="tx2"/>
                </a:solidFill>
                <a:latin typeface="+mj-lt"/>
                <a:ea typeface="+mj-ea"/>
                <a:cs typeface="+mj-cs"/>
              </a:rPr>
              <a:t>P802.15.9rev1 Report to EC on Unconditional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Executive Committee in support of a request for unconditional approval to send P802.15.9ma Draft 5.0 to RevCom.</a:t>
            </a:r>
          </a:p>
          <a:p>
            <a:r>
              <a:rPr lang="en-GB" sz="1800" dirty="0">
                <a:ea typeface="ＭＳ Ｐゴシック" pitchFamily="34" charset="-128"/>
              </a:rPr>
              <a:t>The 802 EC motion is on Slide 8</a:t>
            </a:r>
          </a:p>
        </p:txBody>
      </p:sp>
      <p:sp>
        <p:nvSpPr>
          <p:cNvPr id="2" name="Date Placeholder 1"/>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3" name="Footer Placeholder 2"/>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P802.15.9rev1</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55021365"/>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84</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endParaRPr lang="en-US"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P802.15.9rev1</a:t>
            </a:r>
            <a:endParaRPr lang="en-US" sz="2800"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60109764"/>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endParaRPr lang="en-US"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1066800"/>
          </a:xfrm>
        </p:spPr>
        <p:txBody>
          <a:bodyPr/>
          <a:lstStyle/>
          <a:p>
            <a:r>
              <a:rPr lang="en-GB" dirty="0">
                <a:ea typeface="ＭＳ Ｐゴシック" pitchFamily="34" charset="-128"/>
              </a:rPr>
              <a:t>Unsatisfied comments by commenter</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2178055241"/>
              </p:ext>
            </p:extLst>
          </p:nvPr>
        </p:nvGraphicFramePr>
        <p:xfrm>
          <a:off x="856358" y="1571944"/>
          <a:ext cx="7830444" cy="3632448"/>
        </p:xfrm>
        <a:graphic>
          <a:graphicData uri="http://schemas.openxmlformats.org/drawingml/2006/table">
            <a:tbl>
              <a:tblPr firstRow="1" bandRow="1">
                <a:tableStyleId>{ED083AE6-46FA-4A59-8FB0-9F97EB10719F}</a:tableStyleId>
              </a:tblPr>
              <a:tblGrid>
                <a:gridCol w="1571216">
                  <a:extLst>
                    <a:ext uri="{9D8B030D-6E8A-4147-A177-3AD203B41FA5}">
                      <a16:colId xmlns:a16="http://schemas.microsoft.com/office/drawing/2014/main" val="20000"/>
                    </a:ext>
                  </a:extLst>
                </a:gridCol>
                <a:gridCol w="794780">
                  <a:extLst>
                    <a:ext uri="{9D8B030D-6E8A-4147-A177-3AD203B41FA5}">
                      <a16:colId xmlns:a16="http://schemas.microsoft.com/office/drawing/2014/main" val="20001"/>
                    </a:ext>
                  </a:extLst>
                </a:gridCol>
                <a:gridCol w="874258">
                  <a:extLst>
                    <a:ext uri="{9D8B030D-6E8A-4147-A177-3AD203B41FA5}">
                      <a16:colId xmlns:a16="http://schemas.microsoft.com/office/drawing/2014/main" val="20002"/>
                    </a:ext>
                  </a:extLst>
                </a:gridCol>
                <a:gridCol w="794780">
                  <a:extLst>
                    <a:ext uri="{9D8B030D-6E8A-4147-A177-3AD203B41FA5}">
                      <a16:colId xmlns:a16="http://schemas.microsoft.com/office/drawing/2014/main" val="20003"/>
                    </a:ext>
                  </a:extLst>
                </a:gridCol>
                <a:gridCol w="3033408">
                  <a:extLst>
                    <a:ext uri="{9D8B030D-6E8A-4147-A177-3AD203B41FA5}">
                      <a16:colId xmlns:a16="http://schemas.microsoft.com/office/drawing/2014/main" val="20004"/>
                    </a:ext>
                  </a:extLst>
                </a:gridCol>
                <a:gridCol w="762002">
                  <a:extLst>
                    <a:ext uri="{9D8B030D-6E8A-4147-A177-3AD203B41FA5}">
                      <a16:colId xmlns:a16="http://schemas.microsoft.com/office/drawing/2014/main" val="20005"/>
                    </a:ext>
                  </a:extLst>
                </a:gridCol>
              </a:tblGrid>
              <a:tr h="43204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1st Re</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6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 Re</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600" b="0" i="0" u="none" strike="noStrike" cap="none" normalizeH="0" baseline="0" dirty="0">
                        <a:ln>
                          <a:noFill/>
                        </a:ln>
                        <a:solidFill>
                          <a:schemeClr val="tx1"/>
                        </a:solidFill>
                        <a:effectLst/>
                        <a:latin typeface="Times New Roman" pitchFamily="18" charset="0"/>
                      </a:endParaRPr>
                    </a:p>
                  </a:txBody>
                  <a:tcPr marT="45711" marB="45711" horzOverflow="overflow"/>
                </a:tc>
                <a:extLst>
                  <a:ext uri="{0D108BD9-81ED-4DB2-BD59-A6C34878D82A}">
                    <a16:rowId xmlns:a16="http://schemas.microsoft.com/office/drawing/2014/main" val="10000"/>
                  </a:ext>
                </a:extLst>
              </a:tr>
              <a:tr h="235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change title to "Standard (extension) of  Key Management Protocol (KMP) for </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Datagrames</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Transfer"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189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250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3"/>
                  </a:ext>
                </a:extLst>
              </a:tr>
              <a:tr h="284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ctr"/>
                      <a:r>
                        <a:rPr lang="en-US" sz="1200" dirty="0"/>
                        <a:t>6</a:t>
                      </a:r>
                    </a:p>
                  </a:txBody>
                  <a:tcPr/>
                </a:tc>
                <a:tc>
                  <a:txBody>
                    <a:bodyPr/>
                    <a:lstStyle/>
                    <a:p>
                      <a:pPr algn="ctr"/>
                      <a:r>
                        <a:rPr lang="en-US" sz="1200" dirty="0"/>
                        <a:t>0</a:t>
                      </a:r>
                    </a:p>
                  </a:txBody>
                  <a:tcPr/>
                </a:tc>
                <a:tc>
                  <a:txBody>
                    <a:bodyPr/>
                    <a:lstStyle/>
                    <a:p>
                      <a:pPr algn="ctr"/>
                      <a:r>
                        <a:rPr lang="en-US" sz="1200" dirty="0"/>
                        <a:t>0</a:t>
                      </a:r>
                    </a:p>
                  </a:txBody>
                  <a:tcPr/>
                </a:tc>
                <a:tc>
                  <a:txBody>
                    <a:bodyPr/>
                    <a:lstStyle/>
                    <a:p>
                      <a:pPr algn="l"/>
                      <a:r>
                        <a:rPr lang="en-US" sz="1200" dirty="0"/>
                        <a:t>RAC Coordination: use of an IEEE Std 802.15.4 term “extended address” in the draft (which is used with IEEE Std 802.15.4) rather than using EUI-48 or EUI-64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6</a:t>
                      </a:r>
                    </a:p>
                  </a:txBody>
                  <a:tcPr/>
                </a:tc>
                <a:extLst>
                  <a:ext uri="{0D108BD9-81ED-4DB2-BD59-A6C34878D82A}">
                    <a16:rowId xmlns:a16="http://schemas.microsoft.com/office/drawing/2014/main" val="10004"/>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6"/>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659199455"/>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1" dirty="0">
                          <a:latin typeface="Calibri" panose="020F0502020204030204" pitchFamily="34" charset="0"/>
                        </a:rPr>
                        <a:t>Total</a:t>
                      </a: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5</a:t>
            </a:fld>
            <a:endParaRPr lang="en-CA" dirty="0"/>
          </a:p>
        </p:txBody>
      </p:sp>
    </p:spTree>
    <p:extLst>
      <p:ext uri="{BB962C8B-B14F-4D97-AF65-F5344CB8AC3E}">
        <p14:creationId xmlns:p14="http://schemas.microsoft.com/office/powerpoint/2010/main" val="32580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1066800"/>
          </a:xfrm>
        </p:spPr>
        <p:txBody>
          <a:bodyPr/>
          <a:lstStyle/>
          <a:p>
            <a:r>
              <a:rPr lang="en-GB" dirty="0">
                <a:ea typeface="ＭＳ Ｐゴシック" pitchFamily="34" charset="-128"/>
              </a:rPr>
              <a:t>Unsatisfied comments responses</a:t>
            </a:r>
            <a:endParaRPr lang="en-CA"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graphicFrame>
        <p:nvGraphicFramePr>
          <p:cNvPr id="6" name="Table 5"/>
          <p:cNvGraphicFramePr>
            <a:graphicFrameLocks noGrp="1"/>
          </p:cNvGraphicFramePr>
          <p:nvPr>
            <p:extLst>
              <p:ext uri="{D42A27DB-BD31-4B8C-83A1-F6EECF244321}">
                <p14:modId xmlns:p14="http://schemas.microsoft.com/office/powerpoint/2010/main" val="394948562"/>
              </p:ext>
            </p:extLst>
          </p:nvPr>
        </p:nvGraphicFramePr>
        <p:xfrm>
          <a:off x="856358" y="1571944"/>
          <a:ext cx="7830442" cy="3815328"/>
        </p:xfrm>
        <a:graphic>
          <a:graphicData uri="http://schemas.openxmlformats.org/drawingml/2006/table">
            <a:tbl>
              <a:tblPr firstRow="1" bandRow="1">
                <a:tableStyleId>{ED083AE6-46FA-4A59-8FB0-9F97EB10719F}</a:tableStyleId>
              </a:tblPr>
              <a:tblGrid>
                <a:gridCol w="2671948">
                  <a:extLst>
                    <a:ext uri="{9D8B030D-6E8A-4147-A177-3AD203B41FA5}">
                      <a16:colId xmlns:a16="http://schemas.microsoft.com/office/drawing/2014/main" val="20000"/>
                    </a:ext>
                  </a:extLst>
                </a:gridCol>
                <a:gridCol w="5158494">
                  <a:extLst>
                    <a:ext uri="{9D8B030D-6E8A-4147-A177-3AD203B41FA5}">
                      <a16:colId xmlns:a16="http://schemas.microsoft.com/office/drawing/2014/main" val="20004"/>
                    </a:ext>
                  </a:extLst>
                </a:gridCol>
              </a:tblGrid>
              <a:tr h="43204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6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Responses</a:t>
                      </a:r>
                      <a:endParaRPr kumimoji="0" lang="en-GB" altLang="ko-KR" sz="16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extLst>
                  <a:ext uri="{0D108BD9-81ED-4DB2-BD59-A6C34878D82A}">
                    <a16:rowId xmlns:a16="http://schemas.microsoft.com/office/drawing/2014/main" val="10000"/>
                  </a:ext>
                </a:extLst>
              </a:tr>
              <a:tr h="235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err="1">
                          <a:latin typeface="Calibri" panose="020F0502020204030204" pitchFamily="34" charset="0"/>
                        </a:rPr>
                        <a:t>Hongmei</a:t>
                      </a:r>
                      <a:r>
                        <a:rPr lang="en-US" altLang="ko-KR" sz="1600" b="0" dirty="0">
                          <a:latin typeface="Calibri" panose="020F0502020204030204" pitchFamily="34" charset="0"/>
                        </a:rPr>
                        <a:t> He</a:t>
                      </a:r>
                      <a:endParaRPr lang="ko-KR" altLang="en-US" sz="1600" b="0" dirty="0">
                        <a:latin typeface="Calibri" panose="020F0502020204030204" pitchFamily="34" charset="0"/>
                      </a:endParaRPr>
                    </a:p>
                  </a:txBody>
                  <a:tcPr marL="9525" marR="9525" marT="9525" marB="95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The current title clearly explains that we are doing the transport of KMP, not making KMP or extensions to KMP. The current title is correct.</a:t>
                      </a:r>
                    </a:p>
                  </a:txBody>
                  <a:tcPr/>
                </a:tc>
                <a:extLst>
                  <a:ext uri="{0D108BD9-81ED-4DB2-BD59-A6C34878D82A}">
                    <a16:rowId xmlns:a16="http://schemas.microsoft.com/office/drawing/2014/main" val="10001"/>
                  </a:ext>
                </a:extLst>
              </a:tr>
              <a:tr h="1894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250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3"/>
                  </a:ext>
                </a:extLst>
              </a:tr>
              <a:tr h="2842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b="0" dirty="0">
                          <a:latin typeface="Calibri" panose="020F0502020204030204" pitchFamily="34" charset="0"/>
                        </a:rPr>
                        <a:t>Angela Thomas</a:t>
                      </a:r>
                      <a:endParaRPr lang="ko-KR" altLang="en-US" sz="1600" b="0" dirty="0">
                        <a:latin typeface="Calibri" panose="020F0502020204030204" pitchFamily="34" charset="0"/>
                      </a:endParaRPr>
                    </a:p>
                  </a:txBody>
                  <a:tcPr marL="9525" marR="9525" marT="9525" marB="9525"/>
                </a:tc>
                <a:tc>
                  <a:txBody>
                    <a:bodyPr/>
                    <a:lstStyle/>
                    <a:p>
                      <a:pPr algn="l"/>
                      <a:r>
                        <a:rPr lang="en-US" sz="1200" dirty="0">
                          <a:solidFill>
                            <a:srgbClr val="333333"/>
                          </a:solidFill>
                          <a:latin typeface="Open Sans"/>
                        </a:rPr>
                        <a:t>All of the RAC comments were addressed during the initial standard association ballot. All of the changes proposed by the 802.15.9rev1 CRG were implemented in the draft. This comment does not identify which comments were not addressed, and why the commenter thinks they were not addressed, so the CRG does not have any way of addressing this comment</a:t>
                      </a:r>
                      <a:endParaRPr lang="en-US" sz="1200" dirty="0"/>
                    </a:p>
                  </a:txBody>
                  <a:tcPr/>
                </a:tc>
                <a:extLst>
                  <a:ext uri="{0D108BD9-81ED-4DB2-BD59-A6C34878D82A}">
                    <a16:rowId xmlns:a16="http://schemas.microsoft.com/office/drawing/2014/main" val="10004"/>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6"/>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2659199455"/>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6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662962" y="6475413"/>
            <a:ext cx="1880963" cy="184666"/>
          </a:xfrm>
        </p:spPr>
        <p:txBody>
          <a:bodyPr/>
          <a:lstStyle/>
          <a:p>
            <a:r>
              <a:rPr lang="en-US"/>
              <a:t>Pat Kinney (Kinney Consulting)</a:t>
            </a:r>
            <a:endParaRPr lang="en-CA" dirty="0"/>
          </a:p>
        </p:txBody>
      </p:sp>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Tree>
    <p:extLst>
      <p:ext uri="{BB962C8B-B14F-4D97-AF65-F5344CB8AC3E}">
        <p14:creationId xmlns:p14="http://schemas.microsoft.com/office/powerpoint/2010/main" val="243530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Mandatory Coordination</a:t>
            </a:r>
            <a:endParaRPr lang="en-US" dirty="0"/>
          </a:p>
        </p:txBody>
      </p:sp>
      <p:sp>
        <p:nvSpPr>
          <p:cNvPr id="5" name="Date Placeholder 4"/>
          <p:cNvSpPr>
            <a:spLocks noGrp="1"/>
          </p:cNvSpPr>
          <p:nvPr>
            <p:ph type="dt" sz="half" idx="10"/>
          </p:nvPr>
        </p:nvSpPr>
        <p:spPr>
          <a:xfrm>
            <a:off x="696913" y="332601"/>
            <a:ext cx="942566" cy="276999"/>
          </a:xfrm>
        </p:spPr>
        <p:txBody>
          <a:bodyPr/>
          <a:lstStyle/>
          <a:p>
            <a:pPr>
              <a:defRPr/>
            </a:pPr>
            <a:r>
              <a:rPr lang="en-US" altLang="ko-KR"/>
              <a:t>March 2021</a:t>
            </a:r>
            <a:endParaRPr lang="en-US" altLang="ko-KR" dirty="0"/>
          </a:p>
        </p:txBody>
      </p:sp>
      <p:sp>
        <p:nvSpPr>
          <p:cNvPr id="6" name="Footer Placeholder 5"/>
          <p:cNvSpPr>
            <a:spLocks noGrp="1"/>
          </p:cNvSpPr>
          <p:nvPr>
            <p:ph type="ftr" sz="quarter" idx="11"/>
          </p:nvPr>
        </p:nvSpPr>
        <p:spPr>
          <a:xfrm>
            <a:off x="6662961" y="6475413"/>
            <a:ext cx="1880964" cy="184666"/>
          </a:xfrm>
        </p:spPr>
        <p:txBody>
          <a:bodyPr/>
          <a:lstStyle/>
          <a:p>
            <a:pPr>
              <a:defRPr/>
            </a:pPr>
            <a:r>
              <a:rPr lang="en-US" altLang="ko-KR"/>
              <a:t>Pat Kinney (Kinney Consulting)</a:t>
            </a:r>
            <a:endParaRPr lang="en-US" altLang="ko-KR"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835471035"/>
              </p:ext>
            </p:extLst>
          </p:nvPr>
        </p:nvGraphicFramePr>
        <p:xfrm>
          <a:off x="685800" y="1575543"/>
          <a:ext cx="7772400" cy="4449764"/>
        </p:xfrm>
        <a:graphic>
          <a:graphicData uri="http://schemas.openxmlformats.org/drawingml/2006/table">
            <a:tbl>
              <a:tblPr/>
              <a:tblGrid>
                <a:gridCol w="3200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100598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19 November 2020</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Not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Arial" charset="0"/>
                        </a:rPr>
                        <a:t>Not Required</a:t>
                      </a: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p:txBody>
          <a:bodyPr/>
          <a:lstStyle/>
          <a:p>
            <a:r>
              <a:rPr lang="en-US" dirty="0"/>
              <a:t>802 EC Motion</a:t>
            </a:r>
          </a:p>
        </p:txBody>
      </p:sp>
      <p:sp>
        <p:nvSpPr>
          <p:cNvPr id="3" name="Date Placeholder 2">
            <a:extLst>
              <a:ext uri="{FF2B5EF4-FFF2-40B4-BE49-F238E27FC236}">
                <a16:creationId xmlns:a16="http://schemas.microsoft.com/office/drawing/2014/main" id="{57A7779F-D85B-8A48-9EEE-4251AF1174A7}"/>
              </a:ext>
            </a:extLst>
          </p:cNvPr>
          <p:cNvSpPr>
            <a:spLocks noGrp="1"/>
          </p:cNvSpPr>
          <p:nvPr>
            <p:ph type="dt" sz="half" idx="10"/>
          </p:nvPr>
        </p:nvSpPr>
        <p:spPr/>
        <p:txBody>
          <a:bodyPr/>
          <a:lstStyle/>
          <a:p>
            <a:pPr>
              <a:defRPr/>
            </a:pPr>
            <a:r>
              <a:rPr lang="en-US"/>
              <a:t>March 2021</a:t>
            </a:r>
            <a:endParaRPr lang="en-US" dirty="0"/>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p:txBody>
          <a:bodyPr/>
          <a:lstStyle/>
          <a:p>
            <a:pPr>
              <a:defRPr/>
            </a:pPr>
            <a:r>
              <a:rPr lang="en-US"/>
              <a:t>Pat Kinney (Kinney Consulting)</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8</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304800" y="1371600"/>
            <a:ext cx="8534400" cy="4278094"/>
          </a:xfrm>
          <a:prstGeom prst="rect">
            <a:avLst/>
          </a:prstGeom>
        </p:spPr>
        <p:txBody>
          <a:bodyPr wrap="square">
            <a:spAutoFit/>
          </a:bodyPr>
          <a:lstStyle/>
          <a:p>
            <a:pPr>
              <a:spcBef>
                <a:spcPts val="0"/>
              </a:spcBef>
              <a:spcAft>
                <a:spcPts val="0"/>
              </a:spcAft>
            </a:pPr>
            <a:r>
              <a:rPr lang="en-US" sz="1600" b="1" dirty="0">
                <a:solidFill>
                  <a:srgbClr val="1F497D"/>
                </a:solidFill>
                <a:latin typeface="Calibri" panose="020F0502020204030204" pitchFamily="34" charset="0"/>
              </a:rPr>
              <a:t>2) P802.15.9rev1 to RevCom (Unconditional)</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Approve sending P802.15.9rev1-D05 to RevCom.</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Approve CSD documentation in </a:t>
            </a:r>
            <a:r>
              <a:rPr lang="en-US" sz="1600" b="1" dirty="0">
                <a:solidFill>
                  <a:srgbClr val="000000"/>
                </a:solidFill>
                <a:latin typeface="Calibri" panose="020F0502020204030204" pitchFamily="34" charset="0"/>
                <a:hlinkClick r:id="rId2"/>
              </a:rPr>
              <a:t>https://mentor.ieee.org/802-ec/dcn/20/ec-20-0250-00-ACSD-p802-15-9-revision-1.docx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Supporting Documentation:</a:t>
            </a:r>
            <a:r>
              <a:rPr lang="en-US" sz="1600" b="1" dirty="0">
                <a:solidFill>
                  <a:srgbClr val="000000"/>
                </a:solidFill>
                <a:latin typeface="Calibri" panose="020F0502020204030204" pitchFamily="34" charset="0"/>
              </a:rPr>
              <a:t> </a:t>
            </a:r>
            <a:r>
              <a:rPr lang="en-US" sz="1600" b="1" dirty="0">
                <a:solidFill>
                  <a:srgbClr val="000000"/>
                </a:solidFill>
                <a:latin typeface="Calibri" panose="020F0502020204030204" pitchFamily="34" charset="0"/>
                <a:hlinkClick r:id="rId3"/>
              </a:rPr>
              <a:t>https://mentor.ieee.org/802.15/dcn/21/15-21-0181-01-0000-p802-15-9rev1-report-to-ec-on-unconditional-approval-to-forward-draft-to-revcom.pptx</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Moved: Kinney</a:t>
            </a:r>
            <a:endParaRPr lang="en-US" sz="1600" dirty="0">
              <a:solidFill>
                <a:srgbClr val="000000"/>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Seconded: Holcomb</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1F497D"/>
                </a:solidFill>
                <a:latin typeface="Calibri" panose="020F0502020204030204" pitchFamily="34" charset="0"/>
              </a:rPr>
              <a:t>802.15 WG Vote</a:t>
            </a:r>
          </a:p>
          <a:p>
            <a:pPr>
              <a:spcBef>
                <a:spcPts val="0"/>
              </a:spcBef>
              <a:spcAft>
                <a:spcPts val="0"/>
              </a:spcAft>
            </a:pPr>
            <a:r>
              <a:rPr lang="en-US" sz="1600" b="1" dirty="0">
                <a:solidFill>
                  <a:srgbClr val="1F497D"/>
                </a:solidFill>
                <a:latin typeface="Calibri" panose="020F0502020204030204" pitchFamily="34" charset="0"/>
              </a:rPr>
              <a:t>Vote results of motion:</a:t>
            </a:r>
            <a:r>
              <a:rPr lang="en-US" sz="1600" b="1" i="1" dirty="0">
                <a:solidFill>
                  <a:srgbClr val="1F497D"/>
                </a:solidFill>
                <a:latin typeface="Calibri" panose="020F0502020204030204" pitchFamily="34" charset="0"/>
              </a:rPr>
              <a:t> that 802.15 WG has reviewed and approves the CSD [ec-20-0250-00-ACSD-p802-15-9-revision-1] and requests unconditional approval from the EC to submit P802.15.9ma-D05 to RevCom</a:t>
            </a:r>
            <a:r>
              <a:rPr lang="en-US" sz="1600" b="1" dirty="0">
                <a:solidFill>
                  <a:srgbClr val="1F497D"/>
                </a:solidFill>
                <a:latin typeface="Calibri" panose="020F0502020204030204" pitchFamily="34" charset="0"/>
              </a:rPr>
              <a:t>:  36/0/2</a:t>
            </a:r>
            <a:endParaRPr lang="en-US" sz="16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98672</TotalTime>
  <Words>726</Words>
  <Application>Microsoft Macintosh PowerPoint</Application>
  <PresentationFormat>On-screen Show (4:3)</PresentationFormat>
  <Paragraphs>172</Paragraphs>
  <Slides>8</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Open Sans</vt:lpstr>
      <vt:lpstr>Times New Roman</vt:lpstr>
      <vt:lpstr>802-11-Submission</vt:lpstr>
      <vt:lpstr>Document</vt:lpstr>
      <vt:lpstr>PowerPoint Presentation</vt:lpstr>
      <vt:lpstr>Introduction</vt:lpstr>
      <vt:lpstr>Standards Association (SA) Ballot Results – P802.15.9rev1</vt:lpstr>
      <vt:lpstr>SA Ballot Comments – P802.15.9rev1</vt:lpstr>
      <vt:lpstr>Unsatisfied comments by commenter</vt:lpstr>
      <vt:lpstr>Unsatisfied comments responses</vt:lpstr>
      <vt:lpstr>Mandatory Coordination</vt:lpstr>
      <vt:lpstr>802 EC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March 2021</cp:keywords>
  <dc:description/>
  <cp:lastModifiedBy>Pat Kinney</cp:lastModifiedBy>
  <cp:revision>2911</cp:revision>
  <cp:lastPrinted>1998-02-10T13:28:06Z</cp:lastPrinted>
  <dcterms:created xsi:type="dcterms:W3CDTF">2007-04-17T18:10:23Z</dcterms:created>
  <dcterms:modified xsi:type="dcterms:W3CDTF">2021-03-18T16:57:47Z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