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448" r:id="rId2"/>
    <p:sldId id="449" r:id="rId3"/>
    <p:sldId id="451" r:id="rId4"/>
    <p:sldId id="452" r:id="rId5"/>
    <p:sldId id="467" r:id="rId6"/>
    <p:sldId id="469" r:id="rId7"/>
    <p:sldId id="459" r:id="rId8"/>
    <p:sldId id="470"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25" autoAdjust="0"/>
    <p:restoredTop sz="94771" autoAdjust="0"/>
  </p:normalViewPr>
  <p:slideViewPr>
    <p:cSldViewPr>
      <p:cViewPr varScale="1">
        <p:scale>
          <a:sx n="122" d="100"/>
          <a:sy n="122" d="100"/>
        </p:scale>
        <p:origin x="1336" y="2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576" y="1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23525" y="175081"/>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076" name="Rectangle 4"/>
          <p:cNvSpPr>
            <a:spLocks noGrp="1" noChangeArrowheads="1"/>
          </p:cNvSpPr>
          <p:nvPr>
            <p:ph type="ftr" sz="quarter" idx="2"/>
          </p:nvPr>
        </p:nvSpPr>
        <p:spPr bwMode="auto">
          <a:xfrm>
            <a:off x="4268009" y="8982075"/>
            <a:ext cx="205024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dirty="0"/>
              <a:t>Pat Kinney (Kinney Consulting))</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9036040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66388" y="95706"/>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69832" y="8985250"/>
            <a:ext cx="25119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dirty="0"/>
              <a:t>Pat Kinney (Kinney Consulting))</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32476198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1</a:t>
            </a:fld>
            <a:endParaRPr lang="en-US"/>
          </a:p>
        </p:txBody>
      </p:sp>
    </p:spTree>
    <p:extLst>
      <p:ext uri="{BB962C8B-B14F-4D97-AF65-F5344CB8AC3E}">
        <p14:creationId xmlns:p14="http://schemas.microsoft.com/office/powerpoint/2010/main" val="3149058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2</a:t>
            </a:fld>
            <a:endParaRPr lang="en-US"/>
          </a:p>
        </p:txBody>
      </p:sp>
    </p:spTree>
    <p:extLst>
      <p:ext uri="{BB962C8B-B14F-4D97-AF65-F5344CB8AC3E}">
        <p14:creationId xmlns:p14="http://schemas.microsoft.com/office/powerpoint/2010/main" val="315294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3</a:t>
            </a:fld>
            <a:endParaRPr lang="en-US"/>
          </a:p>
        </p:txBody>
      </p:sp>
    </p:spTree>
    <p:extLst>
      <p:ext uri="{BB962C8B-B14F-4D97-AF65-F5344CB8AC3E}">
        <p14:creationId xmlns:p14="http://schemas.microsoft.com/office/powerpoint/2010/main" val="373123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4</a:t>
            </a:fld>
            <a:endParaRPr lang="en-US"/>
          </a:p>
        </p:txBody>
      </p:sp>
    </p:spTree>
    <p:extLst>
      <p:ext uri="{BB962C8B-B14F-4D97-AF65-F5344CB8AC3E}">
        <p14:creationId xmlns:p14="http://schemas.microsoft.com/office/powerpoint/2010/main" val="9274198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r>
              <a:rPr lang="en-CA" dirty="0"/>
              <a:t>doc.: IEEE 802.15-21-0181r0</a:t>
            </a:r>
          </a:p>
        </p:txBody>
      </p:sp>
      <p:sp>
        <p:nvSpPr>
          <p:cNvPr id="5" name="Date Placeholder 4"/>
          <p:cNvSpPr>
            <a:spLocks noGrp="1"/>
          </p:cNvSpPr>
          <p:nvPr>
            <p:ph type="dt" idx="11"/>
          </p:nvPr>
        </p:nvSpPr>
        <p:spPr/>
        <p:txBody>
          <a:bodyPr/>
          <a:lstStyle/>
          <a:p>
            <a:r>
              <a:rPr lang="en-US"/>
              <a:t>October 2020</a:t>
            </a:r>
            <a:endParaRPr lang="en-CA"/>
          </a:p>
        </p:txBody>
      </p:sp>
      <p:sp>
        <p:nvSpPr>
          <p:cNvPr id="6" name="Footer Placeholder 5"/>
          <p:cNvSpPr>
            <a:spLocks noGrp="1"/>
          </p:cNvSpPr>
          <p:nvPr>
            <p:ph type="ftr" sz="quarter" idx="12"/>
          </p:nvPr>
        </p:nvSpPr>
        <p:spPr>
          <a:xfrm>
            <a:off x="3769832" y="8985250"/>
            <a:ext cx="2511906" cy="184666"/>
          </a:xfrm>
        </p:spPr>
        <p:txBody>
          <a:bodyPr/>
          <a:lstStyle/>
          <a:p>
            <a:pPr lvl="4"/>
            <a:r>
              <a:rPr lang="en-CA" dirty="0"/>
              <a:t>Pat Kinney (Kinney Consulting))</a:t>
            </a:r>
          </a:p>
        </p:txBody>
      </p:sp>
      <p:sp>
        <p:nvSpPr>
          <p:cNvPr id="7" name="Slide Number Placeholder 6"/>
          <p:cNvSpPr>
            <a:spLocks noGrp="1"/>
          </p:cNvSpPr>
          <p:nvPr>
            <p:ph type="sldNum" sz="quarter" idx="13"/>
          </p:nvPr>
        </p:nvSpPr>
        <p:spPr/>
        <p:txBody>
          <a:bodyPr/>
          <a:lstStyle/>
          <a:p>
            <a:r>
              <a:rPr lang="en-CA"/>
              <a:t>Page </a:t>
            </a:r>
            <a:fld id="{90457F90-05FA-43B5-BE98-57963B7D9E4D}" type="slidenum">
              <a:rPr lang="en-CA" smtClean="0"/>
              <a:pPr/>
              <a:t>5</a:t>
            </a:fld>
            <a:endParaRPr lang="en-CA"/>
          </a:p>
        </p:txBody>
      </p:sp>
    </p:spTree>
    <p:extLst>
      <p:ext uri="{BB962C8B-B14F-4D97-AF65-F5344CB8AC3E}">
        <p14:creationId xmlns:p14="http://schemas.microsoft.com/office/powerpoint/2010/main" val="633509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r>
              <a:rPr lang="en-CA" dirty="0"/>
              <a:t>doc.: IEEE 802.15-21-0181r0</a:t>
            </a:r>
          </a:p>
        </p:txBody>
      </p:sp>
      <p:sp>
        <p:nvSpPr>
          <p:cNvPr id="5" name="Date Placeholder 4"/>
          <p:cNvSpPr>
            <a:spLocks noGrp="1"/>
          </p:cNvSpPr>
          <p:nvPr>
            <p:ph type="dt" idx="11"/>
          </p:nvPr>
        </p:nvSpPr>
        <p:spPr/>
        <p:txBody>
          <a:bodyPr/>
          <a:lstStyle/>
          <a:p>
            <a:r>
              <a:rPr lang="en-US"/>
              <a:t>October 2020</a:t>
            </a:r>
            <a:endParaRPr lang="en-CA"/>
          </a:p>
        </p:txBody>
      </p:sp>
      <p:sp>
        <p:nvSpPr>
          <p:cNvPr id="6" name="Footer Placeholder 5"/>
          <p:cNvSpPr>
            <a:spLocks noGrp="1"/>
          </p:cNvSpPr>
          <p:nvPr>
            <p:ph type="ftr" sz="quarter" idx="12"/>
          </p:nvPr>
        </p:nvSpPr>
        <p:spPr>
          <a:xfrm>
            <a:off x="3769832" y="8985250"/>
            <a:ext cx="2511906" cy="184666"/>
          </a:xfrm>
        </p:spPr>
        <p:txBody>
          <a:bodyPr/>
          <a:lstStyle/>
          <a:p>
            <a:pPr lvl="4"/>
            <a:r>
              <a:rPr lang="en-CA" dirty="0"/>
              <a:t>Pat Kinney (Kinney Consulting))</a:t>
            </a:r>
          </a:p>
        </p:txBody>
      </p:sp>
      <p:sp>
        <p:nvSpPr>
          <p:cNvPr id="7" name="Slide Number Placeholder 6"/>
          <p:cNvSpPr>
            <a:spLocks noGrp="1"/>
          </p:cNvSpPr>
          <p:nvPr>
            <p:ph type="sldNum" sz="quarter" idx="13"/>
          </p:nvPr>
        </p:nvSpPr>
        <p:spPr/>
        <p:txBody>
          <a:bodyPr/>
          <a:lstStyle/>
          <a:p>
            <a:r>
              <a:rPr lang="en-CA"/>
              <a:t>Page </a:t>
            </a:r>
            <a:fld id="{90457F90-05FA-43B5-BE98-57963B7D9E4D}" type="slidenum">
              <a:rPr lang="en-CA" smtClean="0"/>
              <a:pPr/>
              <a:t>6</a:t>
            </a:fld>
            <a:endParaRPr lang="en-CA"/>
          </a:p>
        </p:txBody>
      </p:sp>
    </p:spTree>
    <p:extLst>
      <p:ext uri="{BB962C8B-B14F-4D97-AF65-F5344CB8AC3E}">
        <p14:creationId xmlns:p14="http://schemas.microsoft.com/office/powerpoint/2010/main" val="2091151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7</a:t>
            </a:fld>
            <a:endParaRPr lang="en-US"/>
          </a:p>
        </p:txBody>
      </p:sp>
    </p:spTree>
    <p:extLst>
      <p:ext uri="{BB962C8B-B14F-4D97-AF65-F5344CB8AC3E}">
        <p14:creationId xmlns:p14="http://schemas.microsoft.com/office/powerpoint/2010/main" val="44903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t>March 2021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Pat Kinney (Kinney Consulting)</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52836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t>March 2021</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t>Pat Kinney (Kinney Consulting)</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149725" y="332601"/>
            <a:ext cx="329577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802.15-21/181r01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cn/21/15-21-0181-01-0000-p802-15-9rev1-report-to-ec-on-unconditional-approval-to-forward-draft-to-revcom.pptx" TargetMode="External"/><Relationship Id="rId2" Type="http://schemas.openxmlformats.org/officeDocument/2006/relationships/hyperlink" Target="https://mentor.ieee.org/802-ec/dcn/20/ec-20-0250-00-ACSD-p802-15-9-revision-1.docx"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pPr>
              <a:defRPr/>
            </a:pPr>
            <a:r>
              <a:rPr lang="en-US"/>
              <a:t>March 2021</a:t>
            </a:r>
            <a:endParaRPr lang="en-US" dirty="0"/>
          </a:p>
        </p:txBody>
      </p:sp>
      <p:sp>
        <p:nvSpPr>
          <p:cNvPr id="5" name="Footer Placeholder 4"/>
          <p:cNvSpPr>
            <a:spLocks noGrp="1"/>
          </p:cNvSpPr>
          <p:nvPr>
            <p:ph type="ftr" sz="quarter" idx="11"/>
          </p:nvPr>
        </p:nvSpPr>
        <p:spPr>
          <a:xfrm>
            <a:off x="6662962" y="6475413"/>
            <a:ext cx="1880963" cy="184666"/>
          </a:xfrm>
        </p:spPr>
        <p:txBody>
          <a:bodyPr/>
          <a:lstStyle/>
          <a:p>
            <a:pPr>
              <a:defRPr/>
            </a:pPr>
            <a:r>
              <a:rPr lang="en-US"/>
              <a:t>Pat Kinney (Kinney Consulting)</a:t>
            </a:r>
            <a:endParaRPr lang="en-US" dirty="0"/>
          </a:p>
        </p:txBody>
      </p:sp>
      <p:sp>
        <p:nvSpPr>
          <p:cNvPr id="6" name="Slide Number Placeholder 5"/>
          <p:cNvSpPr>
            <a:spLocks noGrp="1"/>
          </p:cNvSpPr>
          <p:nvPr>
            <p:ph type="sldNum" sz="quarter" idx="12"/>
          </p:nvPr>
        </p:nvSpPr>
        <p:spPr/>
        <p:txBody>
          <a:bodyPr/>
          <a:lstStyle/>
          <a:p>
            <a:pPr>
              <a:defRPr/>
            </a:pPr>
            <a:r>
              <a:rPr lang="en-US"/>
              <a:t>Slide </a:t>
            </a:r>
            <a:fld id="{BD236530-B1A2-4A31-8CA2-AC905962223D}" type="slidenum">
              <a:rPr lang="en-US" smtClean="0"/>
              <a:pPr>
                <a:defRPr/>
              </a:pPr>
              <a:t>1</a:t>
            </a:fld>
            <a:endParaRPr lang="en-US"/>
          </a:p>
        </p:txBody>
      </p:sp>
      <p:sp>
        <p:nvSpPr>
          <p:cNvPr id="9" name="Rectangle 6"/>
          <p:cNvSpPr txBox="1">
            <a:spLocks noChangeArrowheads="1"/>
          </p:cNvSpPr>
          <p:nvPr/>
        </p:nvSpPr>
        <p:spPr>
          <a:xfrm>
            <a:off x="685800" y="1981200"/>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a:ln>
                  <a:noFill/>
                </a:ln>
                <a:solidFill>
                  <a:schemeClr val="tx1"/>
                </a:solidFill>
                <a:effectLst/>
                <a:uLnTx/>
                <a:uFillTx/>
                <a:latin typeface="+mn-lt"/>
                <a:ea typeface="+mn-ea"/>
                <a:cs typeface="+mn-cs"/>
              </a:rPr>
              <a:t>Date:</a:t>
            </a:r>
            <a:r>
              <a:rPr kumimoji="0" lang="en-US" sz="2000" b="0" i="0" u="none" strike="noStrike" kern="0" cap="none" spc="0" normalizeH="0" baseline="0" noProof="0" dirty="0">
                <a:ln>
                  <a:noFill/>
                </a:ln>
                <a:solidFill>
                  <a:schemeClr val="tx1"/>
                </a:solidFill>
                <a:effectLst/>
                <a:uLnTx/>
                <a:uFillTx/>
                <a:latin typeface="+mn-lt"/>
                <a:ea typeface="+mn-ea"/>
                <a:cs typeface="+mn-cs"/>
              </a:rPr>
              <a:t> 2021-3-18</a:t>
            </a:r>
          </a:p>
        </p:txBody>
      </p:sp>
      <p:graphicFrame>
        <p:nvGraphicFramePr>
          <p:cNvPr id="10" name="Object 11"/>
          <p:cNvGraphicFramePr>
            <a:graphicFrameLocks noChangeAspect="1"/>
          </p:cNvGraphicFramePr>
          <p:nvPr>
            <p:extLst>
              <p:ext uri="{D42A27DB-BD31-4B8C-83A1-F6EECF244321}">
                <p14:modId xmlns:p14="http://schemas.microsoft.com/office/powerpoint/2010/main" val="1089281264"/>
              </p:ext>
            </p:extLst>
          </p:nvPr>
        </p:nvGraphicFramePr>
        <p:xfrm>
          <a:off x="533400" y="3651250"/>
          <a:ext cx="8235950" cy="925513"/>
        </p:xfrm>
        <a:graphic>
          <a:graphicData uri="http://schemas.openxmlformats.org/presentationml/2006/ole">
            <mc:AlternateContent xmlns:mc="http://schemas.openxmlformats.org/markup-compatibility/2006">
              <mc:Choice xmlns:v="urn:schemas-microsoft-com:vml" Requires="v">
                <p:oleObj spid="_x0000_s15570" name="Document" r:id="rId4" imgW="8318500" imgH="1003300" progId="Word.Document.8">
                  <p:embed/>
                </p:oleObj>
              </mc:Choice>
              <mc:Fallback>
                <p:oleObj name="Document" r:id="rId4" imgW="8318500" imgH="1003300" progId="Word.Document.8">
                  <p:embed/>
                  <p:pic>
                    <p:nvPicPr>
                      <p:cNvPr id="0" name="Object 11"/>
                      <p:cNvPicPr>
                        <a:picLocks noChangeAspect="1" noChangeArrowheads="1"/>
                      </p:cNvPicPr>
                      <p:nvPr/>
                    </p:nvPicPr>
                    <p:blipFill>
                      <a:blip r:embed="rId5"/>
                      <a:srcRect/>
                      <a:stretch>
                        <a:fillRect/>
                      </a:stretch>
                    </p:blipFill>
                    <p:spPr bwMode="auto">
                      <a:xfrm>
                        <a:off x="533400" y="3651250"/>
                        <a:ext cx="8235950" cy="925513"/>
                      </a:xfrm>
                      <a:prstGeom prst="rect">
                        <a:avLst/>
                      </a:prstGeom>
                      <a:noFill/>
                    </p:spPr>
                  </p:pic>
                </p:oleObj>
              </mc:Fallback>
            </mc:AlternateContent>
          </a:graphicData>
        </a:graphic>
      </p:graphicFrame>
      <p:sp>
        <p:nvSpPr>
          <p:cNvPr id="11" name="Rectangle 12"/>
          <p:cNvSpPr>
            <a:spLocks noChangeArrowheads="1"/>
          </p:cNvSpPr>
          <p:nvPr/>
        </p:nvSpPr>
        <p:spPr bwMode="auto">
          <a:xfrm>
            <a:off x="533400" y="2362200"/>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a:t>
            </a:r>
            <a:endParaRPr lang="en-US" sz="2000" dirty="0"/>
          </a:p>
        </p:txBody>
      </p:sp>
      <p:sp>
        <p:nvSpPr>
          <p:cNvPr id="12" name="Rectangle 2"/>
          <p:cNvSpPr txBox="1">
            <a:spLocks noChangeArrowheads="1"/>
          </p:cNvSpPr>
          <p:nvPr/>
        </p:nvSpPr>
        <p:spPr>
          <a:xfrm>
            <a:off x="304800" y="685800"/>
            <a:ext cx="8153400" cy="1066800"/>
          </a:xfrm>
          <a:prstGeom prst="rect">
            <a:avLst/>
          </a:prstGeom>
          <a:noFill/>
        </p:spPr>
        <p:txBody>
          <a:bodyPr/>
          <a:lstStyle/>
          <a:p>
            <a:pPr lvl="0" algn="ctr">
              <a:defRPr/>
            </a:pPr>
            <a:r>
              <a:rPr lang="en-US" sz="3200" b="1" kern="0" dirty="0">
                <a:solidFill>
                  <a:schemeClr val="tx2"/>
                </a:solidFill>
                <a:latin typeface="+mj-lt"/>
                <a:ea typeface="+mj-ea"/>
                <a:cs typeface="+mj-cs"/>
              </a:rPr>
              <a:t>P802.15.9rev1 Report to EC on Unconditional Approval to forward draft to RevCom</a:t>
            </a:r>
            <a:endParaRPr kumimoji="0" lang="en-US" sz="3200" b="1"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ea typeface="ＭＳ Ｐゴシック" pitchFamily="34" charset="-128"/>
              </a:rPr>
              <a:t>Introduction</a:t>
            </a:r>
            <a:endParaRPr lang="en-US" dirty="0"/>
          </a:p>
        </p:txBody>
      </p:sp>
      <p:sp>
        <p:nvSpPr>
          <p:cNvPr id="6" name="Content Placeholder 5"/>
          <p:cNvSpPr>
            <a:spLocks noGrp="1"/>
          </p:cNvSpPr>
          <p:nvPr>
            <p:ph idx="1"/>
          </p:nvPr>
        </p:nvSpPr>
        <p:spPr>
          <a:xfrm>
            <a:off x="752475" y="1752600"/>
            <a:ext cx="7772400" cy="4419600"/>
          </a:xfrm>
        </p:spPr>
        <p:txBody>
          <a:bodyPr/>
          <a:lstStyle/>
          <a:p>
            <a:r>
              <a:rPr lang="en-GB" sz="1800" dirty="0">
                <a:ea typeface="ＭＳ Ｐゴシック" pitchFamily="34" charset="-128"/>
              </a:rPr>
              <a:t>This document contains the report to the IEEE 802 Executive Committee in support of a request for unconditional approval to send P802.15.9ma Draft 5.0 to RevCom.</a:t>
            </a:r>
          </a:p>
          <a:p>
            <a:r>
              <a:rPr lang="en-GB" sz="1800" dirty="0">
                <a:ea typeface="ＭＳ Ｐゴシック" pitchFamily="34" charset="-128"/>
              </a:rPr>
              <a:t>The 802 EC motion is on Slide 8</a:t>
            </a:r>
          </a:p>
        </p:txBody>
      </p:sp>
      <p:sp>
        <p:nvSpPr>
          <p:cNvPr id="2" name="Date Placeholder 1"/>
          <p:cNvSpPr>
            <a:spLocks noGrp="1"/>
          </p:cNvSpPr>
          <p:nvPr>
            <p:ph type="dt" sz="half" idx="10"/>
          </p:nvPr>
        </p:nvSpPr>
        <p:spPr>
          <a:xfrm>
            <a:off x="696913" y="332601"/>
            <a:ext cx="942566" cy="276999"/>
          </a:xfrm>
        </p:spPr>
        <p:txBody>
          <a:bodyPr/>
          <a:lstStyle/>
          <a:p>
            <a:pPr>
              <a:defRPr/>
            </a:pPr>
            <a:r>
              <a:rPr lang="en-US" altLang="ko-KR"/>
              <a:t>March 2021</a:t>
            </a:r>
            <a:endParaRPr lang="en-US" altLang="ko-KR" dirty="0"/>
          </a:p>
        </p:txBody>
      </p:sp>
      <p:sp>
        <p:nvSpPr>
          <p:cNvPr id="3" name="Footer Placeholder 2"/>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4" name="Slide Number Placeholder 3"/>
          <p:cNvSpPr>
            <a:spLocks noGrp="1"/>
          </p:cNvSpPr>
          <p:nvPr>
            <p:ph type="sldNum" sz="quarter" idx="12"/>
          </p:nvPr>
        </p:nvSpPr>
        <p:spPr/>
        <p:txBody>
          <a:bodyPr/>
          <a:lstStyle/>
          <a:p>
            <a:pPr>
              <a:defRPr/>
            </a:pPr>
            <a:r>
              <a:rPr lang="en-US"/>
              <a:t>Slide </a:t>
            </a:r>
            <a:fld id="{FB3C9980-79DC-43B3-9260-ABCB224AB3D0}" type="slidenum">
              <a:rPr lang="en-US" smtClean="0"/>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a typeface="ＭＳ Ｐゴシック" pitchFamily="34" charset="-128"/>
              </a:rPr>
              <a:t>Standards Association (SA) Ballot Results – P802.15.9rev1</a:t>
            </a:r>
            <a:endParaRPr lang="en-US" dirty="0"/>
          </a:p>
        </p:txBody>
      </p:sp>
      <p:sp>
        <p:nvSpPr>
          <p:cNvPr id="3" name="Date Placeholder 2"/>
          <p:cNvSpPr>
            <a:spLocks noGrp="1"/>
          </p:cNvSpPr>
          <p:nvPr>
            <p:ph type="dt" sz="half" idx="10"/>
          </p:nvPr>
        </p:nvSpPr>
        <p:spPr>
          <a:xfrm>
            <a:off x="696913" y="332601"/>
            <a:ext cx="942566" cy="276999"/>
          </a:xfrm>
        </p:spPr>
        <p:txBody>
          <a:bodyPr/>
          <a:lstStyle/>
          <a:p>
            <a:pPr>
              <a:defRPr/>
            </a:pPr>
            <a:r>
              <a:rPr lang="en-US" altLang="ko-KR"/>
              <a:t>March 2021</a:t>
            </a:r>
            <a:endParaRPr lang="en-US" altLang="ko-KR" dirty="0"/>
          </a:p>
        </p:txBody>
      </p:sp>
      <p:sp>
        <p:nvSpPr>
          <p:cNvPr id="4" name="Footer Placeholder 3"/>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3</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55021365"/>
              </p:ext>
            </p:extLst>
          </p:nvPr>
        </p:nvGraphicFramePr>
        <p:xfrm>
          <a:off x="1066800" y="1737361"/>
          <a:ext cx="7162800" cy="3089347"/>
        </p:xfrm>
        <a:graphic>
          <a:graphicData uri="http://schemas.openxmlformats.org/drawingml/2006/table">
            <a:tbl>
              <a:tblPr firstRow="1" bandRow="1">
                <a:tableStyleId>{ED083AE6-46FA-4A59-8FB0-9F97EB10719F}</a:tableStyleId>
              </a:tblPr>
              <a:tblGrid>
                <a:gridCol w="908978">
                  <a:extLst>
                    <a:ext uri="{9D8B030D-6E8A-4147-A177-3AD203B41FA5}">
                      <a16:colId xmlns:a16="http://schemas.microsoft.com/office/drawing/2014/main" val="20000"/>
                    </a:ext>
                  </a:extLst>
                </a:gridCol>
                <a:gridCol w="2441254">
                  <a:extLst>
                    <a:ext uri="{9D8B030D-6E8A-4147-A177-3AD203B41FA5}">
                      <a16:colId xmlns:a16="http://schemas.microsoft.com/office/drawing/2014/main" val="20001"/>
                    </a:ext>
                  </a:extLst>
                </a:gridCol>
                <a:gridCol w="545387">
                  <a:extLst>
                    <a:ext uri="{9D8B030D-6E8A-4147-A177-3AD203B41FA5}">
                      <a16:colId xmlns:a16="http://schemas.microsoft.com/office/drawing/2014/main" val="20002"/>
                    </a:ext>
                  </a:extLst>
                </a:gridCol>
                <a:gridCol w="545387">
                  <a:extLst>
                    <a:ext uri="{9D8B030D-6E8A-4147-A177-3AD203B41FA5}">
                      <a16:colId xmlns:a16="http://schemas.microsoft.com/office/drawing/2014/main" val="20003"/>
                    </a:ext>
                  </a:extLst>
                </a:gridCol>
                <a:gridCol w="389562">
                  <a:extLst>
                    <a:ext uri="{9D8B030D-6E8A-4147-A177-3AD203B41FA5}">
                      <a16:colId xmlns:a16="http://schemas.microsoft.com/office/drawing/2014/main" val="20004"/>
                    </a:ext>
                  </a:extLst>
                </a:gridCol>
                <a:gridCol w="389562">
                  <a:extLst>
                    <a:ext uri="{9D8B030D-6E8A-4147-A177-3AD203B41FA5}">
                      <a16:colId xmlns:a16="http://schemas.microsoft.com/office/drawing/2014/main" val="20005"/>
                    </a:ext>
                  </a:extLst>
                </a:gridCol>
                <a:gridCol w="389562">
                  <a:extLst>
                    <a:ext uri="{9D8B030D-6E8A-4147-A177-3AD203B41FA5}">
                      <a16:colId xmlns:a16="http://schemas.microsoft.com/office/drawing/2014/main" val="20006"/>
                    </a:ext>
                  </a:extLst>
                </a:gridCol>
                <a:gridCol w="545387">
                  <a:extLst>
                    <a:ext uri="{9D8B030D-6E8A-4147-A177-3AD203B41FA5}">
                      <a16:colId xmlns:a16="http://schemas.microsoft.com/office/drawing/2014/main" val="20007"/>
                    </a:ext>
                  </a:extLst>
                </a:gridCol>
                <a:gridCol w="398121">
                  <a:extLst>
                    <a:ext uri="{9D8B030D-6E8A-4147-A177-3AD203B41FA5}">
                      <a16:colId xmlns:a16="http://schemas.microsoft.com/office/drawing/2014/main" val="20008"/>
                    </a:ext>
                  </a:extLst>
                </a:gridCol>
                <a:gridCol w="609600">
                  <a:extLst>
                    <a:ext uri="{9D8B030D-6E8A-4147-A177-3AD203B41FA5}">
                      <a16:colId xmlns:a16="http://schemas.microsoft.com/office/drawing/2014/main" val="20009"/>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Pool</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extLst>
                  <a:ext uri="{0D108BD9-81ED-4DB2-BD59-A6C34878D82A}">
                    <a16:rowId xmlns:a16="http://schemas.microsoft.com/office/drawing/2014/main" val="10000"/>
                  </a:ext>
                </a:extLst>
              </a:tr>
              <a:tr h="228601">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13 Jan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Initial SA ballot for P802.15.9ma draft 3.0</a:t>
                      </a:r>
                    </a:p>
                  </a:txBody>
                  <a:tcPr/>
                </a:tc>
                <a:tc>
                  <a:txBody>
                    <a:bodyPr/>
                    <a:lstStyle/>
                    <a:p>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55</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85</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42</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93</a:t>
                      </a:r>
                    </a:p>
                  </a:txBody>
                  <a:tcPr/>
                </a:tc>
                <a:extLst>
                  <a:ext uri="{0D108BD9-81ED-4DB2-BD59-A6C34878D82A}">
                    <a16:rowId xmlns:a16="http://schemas.microsoft.com/office/drawing/2014/main" val="10001"/>
                  </a:ext>
                </a:extLst>
              </a:tr>
              <a:tr h="243841">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21 Feb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P802.15.9ma draft 4.0</a:t>
                      </a:r>
                    </a:p>
                  </a:txBody>
                  <a:tcPr/>
                </a:tc>
                <a:tc>
                  <a:txBody>
                    <a:bodyPr/>
                    <a:lstStyle/>
                    <a:p>
                      <a:r>
                        <a:rPr kumimoji="0" lang="en-GB" altLang="ko-KR" sz="1400" b="0" i="0" u="none" strike="noStrike" cap="none" normalizeH="0" baseline="0" dirty="0">
                          <a:ln>
                            <a:noFill/>
                          </a:ln>
                          <a:solidFill>
                            <a:srgbClr val="000000"/>
                          </a:solidFill>
                          <a:effectLst/>
                          <a:latin typeface="Arial" charset="0"/>
                          <a:ea typeface="Times New Roman" pitchFamily="18" charset="0"/>
                          <a:cs typeface="Arial" charset="0"/>
                        </a:rPr>
                        <a:t>55</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48</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45</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97</a:t>
                      </a:r>
                    </a:p>
                  </a:txBody>
                  <a:tcPr/>
                </a:tc>
                <a:extLst>
                  <a:ext uri="{0D108BD9-81ED-4DB2-BD59-A6C34878D82A}">
                    <a16:rowId xmlns:a16="http://schemas.microsoft.com/office/drawing/2014/main" val="10002"/>
                  </a:ext>
                </a:extLst>
              </a:tr>
              <a:tr h="243841">
                <a:tc>
                  <a:txBody>
                    <a:bodyPr/>
                    <a:lstStyle/>
                    <a:p>
                      <a:r>
                        <a:rPr lang="en-CA" sz="1400" dirty="0">
                          <a:latin typeface="Arial" pitchFamily="34" charset="0"/>
                          <a:cs typeface="Arial" pitchFamily="34" charset="0"/>
                        </a:rPr>
                        <a:t>14</a:t>
                      </a:r>
                      <a:r>
                        <a:rPr lang="en-CA" sz="1400" baseline="0" dirty="0">
                          <a:latin typeface="Arial" pitchFamily="34" charset="0"/>
                          <a:cs typeface="Arial" pitchFamily="34" charset="0"/>
                        </a:rPr>
                        <a:t> Mar 2021</a:t>
                      </a:r>
                      <a:endParaRPr lang="en-CA" sz="140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P802.9ma draft 5.0</a:t>
                      </a:r>
                    </a:p>
                  </a:txBody>
                  <a:tcPr/>
                </a:tc>
                <a:tc>
                  <a:txBody>
                    <a:bodyPr/>
                    <a:lstStyle/>
                    <a:p>
                      <a:r>
                        <a:rPr kumimoji="0" lang="en-GB" altLang="ko-KR" sz="1400" b="0" i="0" u="none" strike="noStrike" cap="none" normalizeH="0" baseline="0" dirty="0">
                          <a:ln>
                            <a:noFill/>
                          </a:ln>
                          <a:solidFill>
                            <a:srgbClr val="000000"/>
                          </a:solidFill>
                          <a:effectLst/>
                          <a:latin typeface="Arial" charset="0"/>
                          <a:ea typeface="Times New Roman" pitchFamily="18" charset="0"/>
                          <a:cs typeface="Arial" charset="0"/>
                        </a:rPr>
                        <a:t>55</a:t>
                      </a:r>
                      <a:endParaRPr lang="en-CA" sz="1400" dirty="0">
                        <a:latin typeface="Arial" pitchFamily="34" charset="0"/>
                        <a:cs typeface="Arial" pitchFamily="34" charset="0"/>
                      </a:endParaRPr>
                    </a:p>
                  </a:txBody>
                  <a:tcPr/>
                </a:tc>
                <a:tc>
                  <a:txBody>
                    <a:bodyPr/>
                    <a:lstStyle/>
                    <a:p>
                      <a:r>
                        <a:rPr lang="en-CA" sz="1400" dirty="0">
                          <a:latin typeface="Arial" pitchFamily="34" charset="0"/>
                          <a:cs typeface="Arial" pitchFamily="34" charset="0"/>
                        </a:rPr>
                        <a:t>49</a:t>
                      </a:r>
                    </a:p>
                  </a:txBody>
                  <a:tcPr/>
                </a:tc>
                <a:tc>
                  <a:txBody>
                    <a:bodyPr/>
                    <a:lstStyle/>
                    <a:p>
                      <a:r>
                        <a:rPr lang="en-CA" sz="1400" dirty="0">
                          <a:latin typeface="Arial" pitchFamily="34" charset="0"/>
                          <a:cs typeface="Arial" pitchFamily="34" charset="0"/>
                        </a:rPr>
                        <a:t>84</a:t>
                      </a:r>
                    </a:p>
                  </a:txBody>
                  <a:tcPr/>
                </a:tc>
                <a:tc>
                  <a:txBody>
                    <a:bodyPr/>
                    <a:lstStyle/>
                    <a:p>
                      <a:r>
                        <a:rPr lang="en-CA" sz="1400" dirty="0">
                          <a:latin typeface="Arial" pitchFamily="34" charset="0"/>
                          <a:cs typeface="Arial" pitchFamily="34" charset="0"/>
                        </a:rPr>
                        <a:t>2</a:t>
                      </a:r>
                    </a:p>
                  </a:txBody>
                  <a:tcPr/>
                </a:tc>
                <a:tc>
                  <a:txBody>
                    <a:bodyPr/>
                    <a:lstStyle/>
                    <a:p>
                      <a:r>
                        <a:rPr lang="en-CA" sz="1400" dirty="0">
                          <a:latin typeface="Arial" pitchFamily="34" charset="0"/>
                          <a:cs typeface="Arial" pitchFamily="34" charset="0"/>
                        </a:rPr>
                        <a:t>4</a:t>
                      </a:r>
                    </a:p>
                  </a:txBody>
                  <a:tcPr/>
                </a:tc>
                <a:tc>
                  <a:txBody>
                    <a:bodyPr/>
                    <a:lstStyle/>
                    <a:p>
                      <a:r>
                        <a:rPr lang="en-CA" sz="1400" dirty="0">
                          <a:latin typeface="Arial" pitchFamily="34" charset="0"/>
                          <a:cs typeface="Arial" pitchFamily="34" charset="0"/>
                        </a:rPr>
                        <a:t>46</a:t>
                      </a:r>
                    </a:p>
                  </a:txBody>
                  <a:tcPr/>
                </a:tc>
                <a:tc>
                  <a:txBody>
                    <a:bodyPr/>
                    <a:lstStyle/>
                    <a:p>
                      <a:r>
                        <a:rPr lang="en-CA" sz="1400" dirty="0">
                          <a:latin typeface="Arial" pitchFamily="34" charset="0"/>
                          <a:cs typeface="Arial" pitchFamily="34" charset="0"/>
                        </a:rPr>
                        <a:t>1</a:t>
                      </a:r>
                    </a:p>
                  </a:txBody>
                  <a:tcPr/>
                </a:tc>
                <a:tc>
                  <a:txBody>
                    <a:bodyPr/>
                    <a:lstStyle/>
                    <a:p>
                      <a:r>
                        <a:rPr lang="en-CA" sz="1400" dirty="0">
                          <a:latin typeface="Arial" pitchFamily="34" charset="0"/>
                          <a:cs typeface="Arial" pitchFamily="34" charset="0"/>
                        </a:rPr>
                        <a:t>97</a:t>
                      </a:r>
                    </a:p>
                  </a:txBody>
                  <a:tcPr/>
                </a:tc>
                <a:extLst>
                  <a:ext uri="{0D108BD9-81ED-4DB2-BD59-A6C34878D82A}">
                    <a16:rowId xmlns:a16="http://schemas.microsoft.com/office/drawing/2014/main" val="10003"/>
                  </a:ext>
                </a:extLst>
              </a:tr>
              <a:tr h="544268">
                <a:tc>
                  <a:txBody>
                    <a:bodyPr/>
                    <a:lstStyle/>
                    <a:p>
                      <a:endParaRPr lang="en-US" sz="140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solidFill>
                  <a:schemeClr val="tx1"/>
                </a:solidFill>
                <a:ea typeface="ＭＳ Ｐゴシック" pitchFamily="34" charset="-128"/>
              </a:rPr>
              <a:t>SA Ballot Comments – P802.15.9rev1</a:t>
            </a:r>
            <a:endParaRPr lang="en-US" sz="2800" dirty="0"/>
          </a:p>
        </p:txBody>
      </p:sp>
      <p:sp>
        <p:nvSpPr>
          <p:cNvPr id="3" name="Date Placeholder 2"/>
          <p:cNvSpPr>
            <a:spLocks noGrp="1"/>
          </p:cNvSpPr>
          <p:nvPr>
            <p:ph type="dt" sz="half" idx="10"/>
          </p:nvPr>
        </p:nvSpPr>
        <p:spPr>
          <a:xfrm>
            <a:off x="696913" y="332601"/>
            <a:ext cx="942566" cy="276999"/>
          </a:xfrm>
        </p:spPr>
        <p:txBody>
          <a:bodyPr/>
          <a:lstStyle/>
          <a:p>
            <a:pPr>
              <a:defRPr/>
            </a:pPr>
            <a:r>
              <a:rPr lang="en-US" altLang="ko-KR"/>
              <a:t>March 2021</a:t>
            </a:r>
            <a:endParaRPr lang="en-US" altLang="ko-KR" dirty="0"/>
          </a:p>
        </p:txBody>
      </p:sp>
      <p:sp>
        <p:nvSpPr>
          <p:cNvPr id="4" name="Footer Placeholder 3"/>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560109764"/>
              </p:ext>
            </p:extLst>
          </p:nvPr>
        </p:nvGraphicFramePr>
        <p:xfrm>
          <a:off x="1293091" y="1676400"/>
          <a:ext cx="6631708" cy="3167671"/>
        </p:xfrm>
        <a:graphic>
          <a:graphicData uri="http://schemas.openxmlformats.org/drawingml/2006/table">
            <a:tbl>
              <a:tblPr firstRow="1" bandRow="1">
                <a:tableStyleId>{ED083AE6-46FA-4A59-8FB0-9F97EB10719F}</a:tableStyleId>
              </a:tblPr>
              <a:tblGrid>
                <a:gridCol w="947045">
                  <a:extLst>
                    <a:ext uri="{9D8B030D-6E8A-4147-A177-3AD203B41FA5}">
                      <a16:colId xmlns:a16="http://schemas.microsoft.com/office/drawing/2014/main" val="20000"/>
                    </a:ext>
                  </a:extLst>
                </a:gridCol>
                <a:gridCol w="2525454">
                  <a:extLst>
                    <a:ext uri="{9D8B030D-6E8A-4147-A177-3AD203B41FA5}">
                      <a16:colId xmlns:a16="http://schemas.microsoft.com/office/drawing/2014/main" val="20001"/>
                    </a:ext>
                  </a:extLst>
                </a:gridCol>
                <a:gridCol w="3159209">
                  <a:extLst>
                    <a:ext uri="{9D8B030D-6E8A-4147-A177-3AD203B41FA5}">
                      <a16:colId xmlns:a16="http://schemas.microsoft.com/office/drawing/2014/main" val="20002"/>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Total Number of Comments received (Yes and No votes)</a:t>
                      </a:r>
                      <a:endParaRPr kumimoji="0" lang="en-GB" sz="1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extLst>
                  <a:ext uri="{0D108BD9-81ED-4DB2-BD59-A6C34878D82A}">
                    <a16:rowId xmlns:a16="http://schemas.microsoft.com/office/drawing/2014/main" val="10000"/>
                  </a:ext>
                </a:extLst>
              </a:tr>
              <a:tr h="544268">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13 Jan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Initial SA ballot for P802.15.9ma draft 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115  (66 T, 47 E, 2 G)</a:t>
                      </a:r>
                      <a:endParaRPr kumimoji="0" lang="en-GB" sz="1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1"/>
                  </a:ext>
                </a:extLst>
              </a:tr>
              <a:tr h="544268">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21 Feb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P802.15.9ma draft 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16 (5 T, 11 E)</a:t>
                      </a:r>
                      <a:endParaRPr kumimoji="0" lang="en-GB" sz="1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544268">
                <a:tc>
                  <a:txBody>
                    <a:bodyPr/>
                    <a:lstStyle/>
                    <a:p>
                      <a:r>
                        <a:rPr lang="en-CA" sz="1400" dirty="0">
                          <a:latin typeface="Arial" pitchFamily="34" charset="0"/>
                          <a:cs typeface="Arial" pitchFamily="34" charset="0"/>
                        </a:rPr>
                        <a:t>14</a:t>
                      </a:r>
                      <a:r>
                        <a:rPr lang="en-CA" sz="1400" baseline="0" dirty="0">
                          <a:latin typeface="Arial" pitchFamily="34" charset="0"/>
                          <a:cs typeface="Arial" pitchFamily="34" charset="0"/>
                        </a:rPr>
                        <a:t> Mar 2021</a:t>
                      </a:r>
                      <a:endParaRPr lang="en-CA" sz="140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P802.9ma draft 5.0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0</a:t>
                      </a:r>
                    </a:p>
                  </a:txBody>
                  <a:tcPr/>
                </a:tc>
                <a:extLst>
                  <a:ext uri="{0D108BD9-81ED-4DB2-BD59-A6C34878D82A}">
                    <a16:rowId xmlns:a16="http://schemas.microsoft.com/office/drawing/2014/main" val="10003"/>
                  </a:ext>
                </a:extLst>
              </a:tr>
              <a:tr h="544268">
                <a:tc>
                  <a:txBody>
                    <a:bodyPr/>
                    <a:lstStyle/>
                    <a:p>
                      <a:endParaRPr lang="en-US"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85800"/>
            <a:ext cx="8496944" cy="1066800"/>
          </a:xfrm>
        </p:spPr>
        <p:txBody>
          <a:bodyPr/>
          <a:lstStyle/>
          <a:p>
            <a:r>
              <a:rPr lang="en-GB" dirty="0">
                <a:ea typeface="ＭＳ Ｐゴシック" pitchFamily="34" charset="-128"/>
              </a:rPr>
              <a:t>Unsatisfied comments by commenter</a:t>
            </a:r>
            <a:endParaRPr lang="en-CA" dirty="0"/>
          </a:p>
        </p:txBody>
      </p:sp>
      <p:sp>
        <p:nvSpPr>
          <p:cNvPr id="3" name="Date Placeholder 2"/>
          <p:cNvSpPr>
            <a:spLocks noGrp="1"/>
          </p:cNvSpPr>
          <p:nvPr>
            <p:ph type="dt" sz="half" idx="10"/>
          </p:nvPr>
        </p:nvSpPr>
        <p:spPr>
          <a:xfrm>
            <a:off x="696913" y="332601"/>
            <a:ext cx="942566" cy="276999"/>
          </a:xfrm>
        </p:spPr>
        <p:txBody>
          <a:bodyPr/>
          <a:lstStyle/>
          <a:p>
            <a:pPr>
              <a:defRPr/>
            </a:pPr>
            <a:r>
              <a:rPr lang="en-US" altLang="ko-KR"/>
              <a:t>March 2021</a:t>
            </a:r>
            <a:endParaRPr lang="en-US" altLang="ko-KR" dirty="0"/>
          </a:p>
        </p:txBody>
      </p:sp>
      <p:graphicFrame>
        <p:nvGraphicFramePr>
          <p:cNvPr id="6" name="Table 5"/>
          <p:cNvGraphicFramePr>
            <a:graphicFrameLocks noGrp="1"/>
          </p:cNvGraphicFramePr>
          <p:nvPr>
            <p:extLst>
              <p:ext uri="{D42A27DB-BD31-4B8C-83A1-F6EECF244321}">
                <p14:modId xmlns:p14="http://schemas.microsoft.com/office/powerpoint/2010/main" val="2178055241"/>
              </p:ext>
            </p:extLst>
          </p:nvPr>
        </p:nvGraphicFramePr>
        <p:xfrm>
          <a:off x="856358" y="1571944"/>
          <a:ext cx="7830444" cy="3632448"/>
        </p:xfrm>
        <a:graphic>
          <a:graphicData uri="http://schemas.openxmlformats.org/drawingml/2006/table">
            <a:tbl>
              <a:tblPr firstRow="1" bandRow="1">
                <a:tableStyleId>{ED083AE6-46FA-4A59-8FB0-9F97EB10719F}</a:tableStyleId>
              </a:tblPr>
              <a:tblGrid>
                <a:gridCol w="1571216">
                  <a:extLst>
                    <a:ext uri="{9D8B030D-6E8A-4147-A177-3AD203B41FA5}">
                      <a16:colId xmlns:a16="http://schemas.microsoft.com/office/drawing/2014/main" val="20000"/>
                    </a:ext>
                  </a:extLst>
                </a:gridCol>
                <a:gridCol w="794780">
                  <a:extLst>
                    <a:ext uri="{9D8B030D-6E8A-4147-A177-3AD203B41FA5}">
                      <a16:colId xmlns:a16="http://schemas.microsoft.com/office/drawing/2014/main" val="20001"/>
                    </a:ext>
                  </a:extLst>
                </a:gridCol>
                <a:gridCol w="874258">
                  <a:extLst>
                    <a:ext uri="{9D8B030D-6E8A-4147-A177-3AD203B41FA5}">
                      <a16:colId xmlns:a16="http://schemas.microsoft.com/office/drawing/2014/main" val="20002"/>
                    </a:ext>
                  </a:extLst>
                </a:gridCol>
                <a:gridCol w="794780">
                  <a:extLst>
                    <a:ext uri="{9D8B030D-6E8A-4147-A177-3AD203B41FA5}">
                      <a16:colId xmlns:a16="http://schemas.microsoft.com/office/drawing/2014/main" val="20003"/>
                    </a:ext>
                  </a:extLst>
                </a:gridCol>
                <a:gridCol w="3033408">
                  <a:extLst>
                    <a:ext uri="{9D8B030D-6E8A-4147-A177-3AD203B41FA5}">
                      <a16:colId xmlns:a16="http://schemas.microsoft.com/office/drawing/2014/main" val="20004"/>
                    </a:ext>
                  </a:extLst>
                </a:gridCol>
                <a:gridCol w="762002">
                  <a:extLst>
                    <a:ext uri="{9D8B030D-6E8A-4147-A177-3AD203B41FA5}">
                      <a16:colId xmlns:a16="http://schemas.microsoft.com/office/drawing/2014/main" val="20005"/>
                    </a:ext>
                  </a:extLst>
                </a:gridCol>
              </a:tblGrid>
              <a:tr h="43204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600" b="1" i="0" u="none" strike="noStrike" kern="1200" cap="none" normalizeH="0" baseline="0" dirty="0">
                          <a:ln>
                            <a:noFill/>
                          </a:ln>
                          <a:solidFill>
                            <a:schemeClr val="tx1"/>
                          </a:solidFill>
                          <a:effectLst/>
                          <a:latin typeface="Times New Roman" pitchFamily="18" charset="0"/>
                          <a:ea typeface="+mn-ea"/>
                          <a:cs typeface="Times New Roman" pitchFamily="18" charset="0"/>
                        </a:rPr>
                        <a:t>Voter</a:t>
                      </a:r>
                    </a:p>
                  </a:txBody>
                  <a:tcPr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Initial </a:t>
                      </a:r>
                    </a:p>
                  </a:txBody>
                  <a:tcPr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1st Re</a:t>
                      </a:r>
                    </a:p>
                  </a:txBody>
                  <a:tcPr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2</a:t>
                      </a:r>
                      <a:r>
                        <a:rPr kumimoji="0" lang="en-GB" altLang="ko-KR" sz="1600" b="1" i="0" u="none" strike="noStrike" kern="1200" cap="none" normalizeH="0" baseline="30000" dirty="0">
                          <a:ln>
                            <a:noFill/>
                          </a:ln>
                          <a:solidFill>
                            <a:schemeClr val="tx1"/>
                          </a:solidFill>
                          <a:effectLst/>
                          <a:latin typeface="Times New Roman" pitchFamily="18" charset="0"/>
                          <a:ea typeface="+mn-ea"/>
                          <a:cs typeface="Times New Roman" pitchFamily="18" charset="0"/>
                        </a:rPr>
                        <a:t>nd</a:t>
                      </a:r>
                      <a:r>
                        <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 Re</a:t>
                      </a:r>
                    </a:p>
                  </a:txBody>
                  <a:tcPr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US"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Comment topic</a:t>
                      </a:r>
                      <a:endPar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T="45711" marB="45711"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Times New Roman" pitchFamily="18" charset="0"/>
                        </a:rPr>
                        <a:t>Total</a:t>
                      </a:r>
                      <a:endParaRPr kumimoji="0" lang="en-GB" sz="1600" b="0" i="0" u="none" strike="noStrike" cap="none" normalizeH="0" baseline="0" dirty="0">
                        <a:ln>
                          <a:noFill/>
                        </a:ln>
                        <a:solidFill>
                          <a:schemeClr val="tx1"/>
                        </a:solidFill>
                        <a:effectLst/>
                        <a:latin typeface="Times New Roman" pitchFamily="18" charset="0"/>
                      </a:endParaRPr>
                    </a:p>
                  </a:txBody>
                  <a:tcPr marT="45711" marB="45711" horzOverflow="overflow"/>
                </a:tc>
                <a:extLst>
                  <a:ext uri="{0D108BD9-81ED-4DB2-BD59-A6C34878D82A}">
                    <a16:rowId xmlns:a16="http://schemas.microsoft.com/office/drawing/2014/main" val="10000"/>
                  </a:ext>
                </a:extLst>
              </a:tr>
              <a:tr h="2352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b="0" dirty="0" err="1">
                          <a:latin typeface="Calibri" panose="020F0502020204030204" pitchFamily="34" charset="0"/>
                        </a:rPr>
                        <a:t>Hongmei</a:t>
                      </a:r>
                      <a:r>
                        <a:rPr lang="en-US" altLang="ko-KR" sz="1600" b="0" dirty="0">
                          <a:latin typeface="Calibri" panose="020F0502020204030204" pitchFamily="34" charset="0"/>
                        </a:rPr>
                        <a:t> He</a:t>
                      </a:r>
                      <a:endParaRPr lang="ko-KR" altLang="en-US" sz="16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change title to "Standard (extension) of  Key Management Protocol (KMP) for </a:t>
                      </a:r>
                      <a:r>
                        <a:rPr kumimoji="0" lang="en-US" sz="1200" b="0" i="0" u="none" strike="noStrike" kern="1200" cap="none" normalizeH="0" baseline="0" dirty="0" err="1">
                          <a:ln>
                            <a:noFill/>
                          </a:ln>
                          <a:solidFill>
                            <a:schemeClr val="tx1"/>
                          </a:solidFill>
                          <a:effectLst/>
                          <a:latin typeface="Times New Roman" pitchFamily="18" charset="0"/>
                          <a:ea typeface="Times New Roman" pitchFamily="18" charset="0"/>
                          <a:cs typeface="Arial" charset="0"/>
                        </a:rPr>
                        <a:t>Datagrames</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Transfer"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extLst>
                  <a:ext uri="{0D108BD9-81ED-4DB2-BD59-A6C34878D82A}">
                    <a16:rowId xmlns:a16="http://schemas.microsoft.com/office/drawing/2014/main" val="10001"/>
                  </a:ext>
                </a:extLst>
              </a:tr>
              <a:tr h="1894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ko-KR" altLang="en-US" sz="16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2504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ko-KR" altLang="en-US" sz="16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3"/>
                  </a:ext>
                </a:extLst>
              </a:tr>
              <a:tr h="2842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b="0" dirty="0">
                          <a:latin typeface="Calibri" panose="020F0502020204030204" pitchFamily="34" charset="0"/>
                        </a:rPr>
                        <a:t>Angela Thomas</a:t>
                      </a:r>
                      <a:endParaRPr lang="ko-KR" altLang="en-US" sz="1600" b="0" dirty="0">
                        <a:latin typeface="Calibri" panose="020F0502020204030204" pitchFamily="34" charset="0"/>
                      </a:endParaRPr>
                    </a:p>
                  </a:txBody>
                  <a:tcPr marL="9525" marR="9525" marT="9525" marB="9525"/>
                </a:tc>
                <a:tc>
                  <a:txBody>
                    <a:bodyPr/>
                    <a:lstStyle/>
                    <a:p>
                      <a:pPr algn="ctr"/>
                      <a:r>
                        <a:rPr lang="en-US" sz="1200" dirty="0"/>
                        <a:t>6</a:t>
                      </a:r>
                    </a:p>
                  </a:txBody>
                  <a:tcPr/>
                </a:tc>
                <a:tc>
                  <a:txBody>
                    <a:bodyPr/>
                    <a:lstStyle/>
                    <a:p>
                      <a:pPr algn="ctr"/>
                      <a:r>
                        <a:rPr lang="en-US" sz="1200" dirty="0"/>
                        <a:t>0</a:t>
                      </a:r>
                    </a:p>
                  </a:txBody>
                  <a:tcPr/>
                </a:tc>
                <a:tc>
                  <a:txBody>
                    <a:bodyPr/>
                    <a:lstStyle/>
                    <a:p>
                      <a:pPr algn="ctr"/>
                      <a:r>
                        <a:rPr lang="en-US" sz="1200" dirty="0"/>
                        <a:t>0</a:t>
                      </a:r>
                    </a:p>
                  </a:txBody>
                  <a:tcPr/>
                </a:tc>
                <a:tc>
                  <a:txBody>
                    <a:bodyPr/>
                    <a:lstStyle/>
                    <a:p>
                      <a:pPr algn="l"/>
                      <a:r>
                        <a:rPr lang="en-US" sz="1200" dirty="0"/>
                        <a:t>RAC Coordination: use of an IEEE Std 802.15.4 term “extended address” in the draft (which is used with IEEE Std 802.15.4) rather than using EUI-48 or EUI-64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6</a:t>
                      </a:r>
                    </a:p>
                  </a:txBody>
                  <a:tcPr/>
                </a:tc>
                <a:extLst>
                  <a:ext uri="{0D108BD9-81ED-4DB2-BD59-A6C34878D82A}">
                    <a16:rowId xmlns:a16="http://schemas.microsoft.com/office/drawing/2014/main" val="10004"/>
                  </a:ext>
                </a:extLst>
              </a:tr>
              <a:tr h="39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ko-KR" altLang="en-US" sz="16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6"/>
                  </a:ext>
                </a:extLst>
              </a:tr>
              <a:tr h="39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ko-KR" altLang="en-US" sz="16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2659199455"/>
                  </a:ext>
                </a:extLst>
              </a:tr>
              <a:tr h="39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b="1" dirty="0">
                          <a:latin typeface="Calibri" panose="020F0502020204030204" pitchFamily="34" charset="0"/>
                        </a:rPr>
                        <a:t>Total</a:t>
                      </a:r>
                      <a:endParaRPr lang="ko-KR" altLang="en-US" sz="1600" b="1"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7</a:t>
                      </a:r>
                    </a:p>
                  </a:txBody>
                  <a:tcPr/>
                </a:tc>
                <a:extLst>
                  <a:ext uri="{0D108BD9-81ED-4DB2-BD59-A6C34878D82A}">
                    <a16:rowId xmlns:a16="http://schemas.microsoft.com/office/drawing/2014/main" val="10007"/>
                  </a:ext>
                </a:extLst>
              </a:tr>
            </a:tbl>
          </a:graphicData>
        </a:graphic>
      </p:graphicFrame>
      <p:sp>
        <p:nvSpPr>
          <p:cNvPr id="8" name="Footer Placeholder 4"/>
          <p:cNvSpPr>
            <a:spLocks noGrp="1"/>
          </p:cNvSpPr>
          <p:nvPr>
            <p:ph type="ftr" sz="quarter" idx="11"/>
          </p:nvPr>
        </p:nvSpPr>
        <p:spPr>
          <a:xfrm>
            <a:off x="6662962" y="6475413"/>
            <a:ext cx="1880963" cy="184666"/>
          </a:xfrm>
        </p:spPr>
        <p:txBody>
          <a:bodyPr/>
          <a:lstStyle/>
          <a:p>
            <a:r>
              <a:rPr lang="en-US"/>
              <a:t>Pat Kinney (Kinney Consulting)</a:t>
            </a:r>
            <a:endParaRPr lang="en-CA" dirty="0"/>
          </a:p>
        </p:txBody>
      </p:sp>
      <p:sp>
        <p:nvSpPr>
          <p:cNvPr id="11" name="Slide Number Placeholder 4"/>
          <p:cNvSpPr>
            <a:spLocks noGrp="1"/>
          </p:cNvSpPr>
          <p:nvPr>
            <p:ph type="sldNum" sz="quarter" idx="12"/>
          </p:nvPr>
        </p:nvSpPr>
        <p:spPr>
          <a:xfrm>
            <a:off x="4344988" y="6475413"/>
            <a:ext cx="530225" cy="182562"/>
          </a:xfrm>
        </p:spPr>
        <p:txBody>
          <a:bodyPr/>
          <a:lstStyle/>
          <a:p>
            <a:r>
              <a:rPr lang="en-CA" dirty="0"/>
              <a:t>Slide </a:t>
            </a:r>
            <a:fld id="{04DB4A89-15C8-4E45-B125-5017FF6EA3AB}" type="slidenum">
              <a:rPr lang="en-CA" smtClean="0"/>
              <a:pPr/>
              <a:t>5</a:t>
            </a:fld>
            <a:endParaRPr lang="en-CA" dirty="0"/>
          </a:p>
        </p:txBody>
      </p:sp>
    </p:spTree>
    <p:extLst>
      <p:ext uri="{BB962C8B-B14F-4D97-AF65-F5344CB8AC3E}">
        <p14:creationId xmlns:p14="http://schemas.microsoft.com/office/powerpoint/2010/main" val="325807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85800"/>
            <a:ext cx="8496944" cy="1066800"/>
          </a:xfrm>
        </p:spPr>
        <p:txBody>
          <a:bodyPr/>
          <a:lstStyle/>
          <a:p>
            <a:r>
              <a:rPr lang="en-GB" dirty="0">
                <a:ea typeface="ＭＳ Ｐゴシック" pitchFamily="34" charset="-128"/>
              </a:rPr>
              <a:t>Unsatisfied comments responses</a:t>
            </a:r>
            <a:endParaRPr lang="en-CA" dirty="0"/>
          </a:p>
        </p:txBody>
      </p:sp>
      <p:sp>
        <p:nvSpPr>
          <p:cNvPr id="3" name="Date Placeholder 2"/>
          <p:cNvSpPr>
            <a:spLocks noGrp="1"/>
          </p:cNvSpPr>
          <p:nvPr>
            <p:ph type="dt" sz="half" idx="10"/>
          </p:nvPr>
        </p:nvSpPr>
        <p:spPr>
          <a:xfrm>
            <a:off x="696913" y="332601"/>
            <a:ext cx="942566" cy="276999"/>
          </a:xfrm>
        </p:spPr>
        <p:txBody>
          <a:bodyPr/>
          <a:lstStyle/>
          <a:p>
            <a:pPr>
              <a:defRPr/>
            </a:pPr>
            <a:r>
              <a:rPr lang="en-US" altLang="ko-KR"/>
              <a:t>March 2021</a:t>
            </a:r>
            <a:endParaRPr lang="en-US" altLang="ko-KR" dirty="0"/>
          </a:p>
        </p:txBody>
      </p:sp>
      <p:graphicFrame>
        <p:nvGraphicFramePr>
          <p:cNvPr id="6" name="Table 5"/>
          <p:cNvGraphicFramePr>
            <a:graphicFrameLocks noGrp="1"/>
          </p:cNvGraphicFramePr>
          <p:nvPr>
            <p:extLst>
              <p:ext uri="{D42A27DB-BD31-4B8C-83A1-F6EECF244321}">
                <p14:modId xmlns:p14="http://schemas.microsoft.com/office/powerpoint/2010/main" val="394948562"/>
              </p:ext>
            </p:extLst>
          </p:nvPr>
        </p:nvGraphicFramePr>
        <p:xfrm>
          <a:off x="856358" y="1571944"/>
          <a:ext cx="7830442" cy="3815328"/>
        </p:xfrm>
        <a:graphic>
          <a:graphicData uri="http://schemas.openxmlformats.org/drawingml/2006/table">
            <a:tbl>
              <a:tblPr firstRow="1" bandRow="1">
                <a:tableStyleId>{ED083AE6-46FA-4A59-8FB0-9F97EB10719F}</a:tableStyleId>
              </a:tblPr>
              <a:tblGrid>
                <a:gridCol w="2671948">
                  <a:extLst>
                    <a:ext uri="{9D8B030D-6E8A-4147-A177-3AD203B41FA5}">
                      <a16:colId xmlns:a16="http://schemas.microsoft.com/office/drawing/2014/main" val="20000"/>
                    </a:ext>
                  </a:extLst>
                </a:gridCol>
                <a:gridCol w="5158494">
                  <a:extLst>
                    <a:ext uri="{9D8B030D-6E8A-4147-A177-3AD203B41FA5}">
                      <a16:colId xmlns:a16="http://schemas.microsoft.com/office/drawing/2014/main" val="20004"/>
                    </a:ext>
                  </a:extLst>
                </a:gridCol>
              </a:tblGrid>
              <a:tr h="43204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600" b="1" i="0" u="none" strike="noStrike" kern="1200" cap="none" normalizeH="0" baseline="0" dirty="0">
                          <a:ln>
                            <a:noFill/>
                          </a:ln>
                          <a:solidFill>
                            <a:schemeClr val="tx1"/>
                          </a:solidFill>
                          <a:effectLst/>
                          <a:latin typeface="Times New Roman" pitchFamily="18" charset="0"/>
                          <a:ea typeface="+mn-ea"/>
                          <a:cs typeface="Times New Roman" pitchFamily="18" charset="0"/>
                        </a:rPr>
                        <a:t>Voter</a:t>
                      </a:r>
                    </a:p>
                  </a:txBody>
                  <a:tcPr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US"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Comment Responses</a:t>
                      </a:r>
                      <a:endPar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T="45711" marB="45711" horzOverflow="overflow"/>
                </a:tc>
                <a:extLst>
                  <a:ext uri="{0D108BD9-81ED-4DB2-BD59-A6C34878D82A}">
                    <a16:rowId xmlns:a16="http://schemas.microsoft.com/office/drawing/2014/main" val="10000"/>
                  </a:ext>
                </a:extLst>
              </a:tr>
              <a:tr h="2352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b="0" dirty="0" err="1">
                          <a:latin typeface="Calibri" panose="020F0502020204030204" pitchFamily="34" charset="0"/>
                        </a:rPr>
                        <a:t>Hongmei</a:t>
                      </a:r>
                      <a:r>
                        <a:rPr lang="en-US" altLang="ko-KR" sz="1600" b="0" dirty="0">
                          <a:latin typeface="Calibri" panose="020F0502020204030204" pitchFamily="34" charset="0"/>
                        </a:rPr>
                        <a:t> He</a:t>
                      </a:r>
                      <a:endParaRPr lang="ko-KR" altLang="en-US" sz="1600" b="0" dirty="0">
                        <a:latin typeface="Calibri" panose="020F0502020204030204" pitchFamily="34" charset="0"/>
                      </a:endParaRPr>
                    </a:p>
                  </a:txBody>
                  <a:tcPr marL="9525" marR="9525" marT="9525" marB="95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The current title clearly explains that we are doing the transport of KMP, not making KMP or extensions to KMP. The current title is correct.</a:t>
                      </a:r>
                    </a:p>
                  </a:txBody>
                  <a:tcPr/>
                </a:tc>
                <a:extLst>
                  <a:ext uri="{0D108BD9-81ED-4DB2-BD59-A6C34878D82A}">
                    <a16:rowId xmlns:a16="http://schemas.microsoft.com/office/drawing/2014/main" val="10001"/>
                  </a:ext>
                </a:extLst>
              </a:tr>
              <a:tr h="1894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ko-KR" altLang="en-US" sz="1600" b="0" dirty="0">
                        <a:latin typeface="Calibri" panose="020F0502020204030204" pitchFamily="34" charset="0"/>
                      </a:endParaRPr>
                    </a:p>
                  </a:txBody>
                  <a:tcPr marL="9525" marR="9525" marT="9525" marB="95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2504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ko-KR" altLang="en-US" sz="16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3"/>
                  </a:ext>
                </a:extLst>
              </a:tr>
              <a:tr h="2842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b="0" dirty="0">
                          <a:latin typeface="Calibri" panose="020F0502020204030204" pitchFamily="34" charset="0"/>
                        </a:rPr>
                        <a:t>Angela Thomas</a:t>
                      </a:r>
                      <a:endParaRPr lang="ko-KR" altLang="en-US" sz="1600" b="0" dirty="0">
                        <a:latin typeface="Calibri" panose="020F0502020204030204" pitchFamily="34" charset="0"/>
                      </a:endParaRPr>
                    </a:p>
                  </a:txBody>
                  <a:tcPr marL="9525" marR="9525" marT="9525" marB="9525"/>
                </a:tc>
                <a:tc>
                  <a:txBody>
                    <a:bodyPr/>
                    <a:lstStyle/>
                    <a:p>
                      <a:pPr algn="l"/>
                      <a:r>
                        <a:rPr lang="en-US" sz="1200" dirty="0">
                          <a:solidFill>
                            <a:srgbClr val="333333"/>
                          </a:solidFill>
                          <a:latin typeface="Open Sans"/>
                        </a:rPr>
                        <a:t>All of the RAC comments were addressed during the initial standard association ballot. All of the changes proposed by the 802.15.9rev1 CRG were implemented in the draft. This comment does not identify which comments were not addressed, and why the commenter thinks they were not addressed, so the CRG does not have any way of addressing this comment</a:t>
                      </a:r>
                      <a:endParaRPr lang="en-US" sz="1200" dirty="0"/>
                    </a:p>
                  </a:txBody>
                  <a:tcPr/>
                </a:tc>
                <a:extLst>
                  <a:ext uri="{0D108BD9-81ED-4DB2-BD59-A6C34878D82A}">
                    <a16:rowId xmlns:a16="http://schemas.microsoft.com/office/drawing/2014/main" val="10004"/>
                  </a:ext>
                </a:extLst>
              </a:tr>
              <a:tr h="39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ko-KR" altLang="en-US" sz="16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6"/>
                  </a:ext>
                </a:extLst>
              </a:tr>
              <a:tr h="39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ko-KR" altLang="en-US" sz="16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2659199455"/>
                  </a:ext>
                </a:extLst>
              </a:tr>
              <a:tr h="39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ko-KR" altLang="en-US" sz="1600" b="1"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7"/>
                  </a:ext>
                </a:extLst>
              </a:tr>
            </a:tbl>
          </a:graphicData>
        </a:graphic>
      </p:graphicFrame>
      <p:sp>
        <p:nvSpPr>
          <p:cNvPr id="8" name="Footer Placeholder 4"/>
          <p:cNvSpPr>
            <a:spLocks noGrp="1"/>
          </p:cNvSpPr>
          <p:nvPr>
            <p:ph type="ftr" sz="quarter" idx="11"/>
          </p:nvPr>
        </p:nvSpPr>
        <p:spPr>
          <a:xfrm>
            <a:off x="6662962" y="6475413"/>
            <a:ext cx="1880963" cy="184666"/>
          </a:xfrm>
        </p:spPr>
        <p:txBody>
          <a:bodyPr/>
          <a:lstStyle/>
          <a:p>
            <a:r>
              <a:rPr lang="en-US"/>
              <a:t>Pat Kinney (Kinney Consulting)</a:t>
            </a:r>
            <a:endParaRPr lang="en-CA" dirty="0"/>
          </a:p>
        </p:txBody>
      </p:sp>
      <p:sp>
        <p:nvSpPr>
          <p:cNvPr id="11" name="Slide Number Placeholder 4"/>
          <p:cNvSpPr>
            <a:spLocks noGrp="1"/>
          </p:cNvSpPr>
          <p:nvPr>
            <p:ph type="sldNum" sz="quarter" idx="12"/>
          </p:nvPr>
        </p:nvSpPr>
        <p:spPr>
          <a:xfrm>
            <a:off x="4344988" y="6475413"/>
            <a:ext cx="530225" cy="182562"/>
          </a:xfrm>
        </p:spPr>
        <p:txBody>
          <a:bodyPr/>
          <a:lstStyle/>
          <a:p>
            <a:r>
              <a:rPr lang="en-CA" dirty="0"/>
              <a:t>Slide </a:t>
            </a:r>
            <a:fld id="{04DB4A89-15C8-4E45-B125-5017FF6EA3AB}" type="slidenum">
              <a:rPr lang="en-CA" smtClean="0"/>
              <a:pPr/>
              <a:t>6</a:t>
            </a:fld>
            <a:endParaRPr lang="en-CA" dirty="0"/>
          </a:p>
        </p:txBody>
      </p:sp>
    </p:spTree>
    <p:extLst>
      <p:ext uri="{BB962C8B-B14F-4D97-AF65-F5344CB8AC3E}">
        <p14:creationId xmlns:p14="http://schemas.microsoft.com/office/powerpoint/2010/main" val="2435305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Mandatory Coordination</a:t>
            </a:r>
            <a:endParaRPr lang="en-US" dirty="0"/>
          </a:p>
        </p:txBody>
      </p:sp>
      <p:sp>
        <p:nvSpPr>
          <p:cNvPr id="5" name="Date Placeholder 4"/>
          <p:cNvSpPr>
            <a:spLocks noGrp="1"/>
          </p:cNvSpPr>
          <p:nvPr>
            <p:ph type="dt" sz="half" idx="10"/>
          </p:nvPr>
        </p:nvSpPr>
        <p:spPr>
          <a:xfrm>
            <a:off x="696913" y="332601"/>
            <a:ext cx="942566" cy="276999"/>
          </a:xfrm>
        </p:spPr>
        <p:txBody>
          <a:bodyPr/>
          <a:lstStyle/>
          <a:p>
            <a:pPr>
              <a:defRPr/>
            </a:pPr>
            <a:r>
              <a:rPr lang="en-US" altLang="ko-KR"/>
              <a:t>March 2021</a:t>
            </a:r>
            <a:endParaRPr lang="en-US" altLang="ko-KR" dirty="0"/>
          </a:p>
        </p:txBody>
      </p:sp>
      <p:sp>
        <p:nvSpPr>
          <p:cNvPr id="6" name="Footer Placeholder 5"/>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7</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3835471035"/>
              </p:ext>
            </p:extLst>
          </p:nvPr>
        </p:nvGraphicFramePr>
        <p:xfrm>
          <a:off x="685800" y="1575543"/>
          <a:ext cx="7772400" cy="4449764"/>
        </p:xfrm>
        <a:graphic>
          <a:graphicData uri="http://schemas.openxmlformats.org/drawingml/2006/table">
            <a:tbl>
              <a:tblPr/>
              <a:tblGrid>
                <a:gridCol w="32004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2362200">
                  <a:extLst>
                    <a:ext uri="{9D8B030D-6E8A-4147-A177-3AD203B41FA5}">
                      <a16:colId xmlns:a16="http://schemas.microsoft.com/office/drawing/2014/main" val="20003"/>
                    </a:ext>
                  </a:extLst>
                </a:gridCol>
              </a:tblGrid>
              <a:tr h="8605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Coordination Entity</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a:ln>
                            <a:noFill/>
                          </a:ln>
                          <a:solidFill>
                            <a:schemeClr val="tx1"/>
                          </a:solidFill>
                          <a:effectLst/>
                          <a:latin typeface="Times New Roman" pitchFamily="18" charset="0"/>
                          <a:cs typeface="Arial" charset="0"/>
                        </a:rPr>
                      </a:br>
                      <a:r>
                        <a:rPr kumimoji="0" lang="en-GB" sz="2000" b="1" i="0" u="none" strike="noStrike" cap="none" normalizeH="0" baseline="0">
                          <a:ln>
                            <a:noFill/>
                          </a:ln>
                          <a:solidFill>
                            <a:schemeClr val="tx1"/>
                          </a:solidFill>
                          <a:effectLst/>
                          <a:latin typeface="Times New Roman" pitchFamily="18" charset="0"/>
                          <a:cs typeface="Arial" charset="0"/>
                        </a:rPr>
                        <a:t>Draft</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a:ln>
                            <a:noFill/>
                          </a:ln>
                          <a:solidFill>
                            <a:schemeClr val="tx1"/>
                          </a:solidFill>
                          <a:effectLst/>
                          <a:latin typeface="Times New Roman" pitchFamily="18" charset="0"/>
                          <a:cs typeface="Arial" charset="0"/>
                        </a:rPr>
                      </a:br>
                      <a:r>
                        <a:rPr kumimoji="0" lang="en-GB" sz="2000" b="1" i="0" u="none" strike="noStrike" cap="none" normalizeH="0" baseline="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Status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100598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IEEE-SA Editorial (MEC)</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D02</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9525"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19 November 2020</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“Meets all editorial requirements.”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8605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Quantities, Units and Letter Symbols  (SCC14)</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Not required</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86213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Terms and Definitions (SCC10)</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Not required</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8605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Registration Authority Committee (RAC)</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rgbClr val="FF0000"/>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rgbClr val="FF0000"/>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Arial" charset="0"/>
                        </a:rPr>
                        <a:t>Not Required</a:t>
                      </a: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5B312-57E5-E544-AF91-AC5B7910454A}"/>
              </a:ext>
            </a:extLst>
          </p:cNvPr>
          <p:cNvSpPr>
            <a:spLocks noGrp="1"/>
          </p:cNvSpPr>
          <p:nvPr>
            <p:ph type="title"/>
          </p:nvPr>
        </p:nvSpPr>
        <p:spPr/>
        <p:txBody>
          <a:bodyPr/>
          <a:lstStyle/>
          <a:p>
            <a:r>
              <a:rPr lang="en-US" dirty="0"/>
              <a:t>802 EC Motion</a:t>
            </a:r>
          </a:p>
        </p:txBody>
      </p:sp>
      <p:sp>
        <p:nvSpPr>
          <p:cNvPr id="3" name="Date Placeholder 2">
            <a:extLst>
              <a:ext uri="{FF2B5EF4-FFF2-40B4-BE49-F238E27FC236}">
                <a16:creationId xmlns:a16="http://schemas.microsoft.com/office/drawing/2014/main" id="{57A7779F-D85B-8A48-9EEE-4251AF1174A7}"/>
              </a:ext>
            </a:extLst>
          </p:cNvPr>
          <p:cNvSpPr>
            <a:spLocks noGrp="1"/>
          </p:cNvSpPr>
          <p:nvPr>
            <p:ph type="dt" sz="half" idx="10"/>
          </p:nvPr>
        </p:nvSpPr>
        <p:spPr/>
        <p:txBody>
          <a:bodyPr/>
          <a:lstStyle/>
          <a:p>
            <a:pPr>
              <a:defRPr/>
            </a:pPr>
            <a:r>
              <a:rPr lang="en-US"/>
              <a:t>March 2021</a:t>
            </a:r>
            <a:endParaRPr lang="en-US" dirty="0"/>
          </a:p>
        </p:txBody>
      </p:sp>
      <p:sp>
        <p:nvSpPr>
          <p:cNvPr id="4" name="Footer Placeholder 3">
            <a:extLst>
              <a:ext uri="{FF2B5EF4-FFF2-40B4-BE49-F238E27FC236}">
                <a16:creationId xmlns:a16="http://schemas.microsoft.com/office/drawing/2014/main" id="{513469B2-2D32-1946-A821-4B34D268F249}"/>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9E311BB5-3027-4C49-9CEE-414A97F7C26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8</a:t>
            </a:fld>
            <a:endParaRPr lang="en-US"/>
          </a:p>
        </p:txBody>
      </p:sp>
      <p:sp>
        <p:nvSpPr>
          <p:cNvPr id="7" name="Rectangle 6">
            <a:extLst>
              <a:ext uri="{FF2B5EF4-FFF2-40B4-BE49-F238E27FC236}">
                <a16:creationId xmlns:a16="http://schemas.microsoft.com/office/drawing/2014/main" id="{7B6D652C-824B-BE46-A271-C721E6ED399F}"/>
              </a:ext>
            </a:extLst>
          </p:cNvPr>
          <p:cNvSpPr/>
          <p:nvPr/>
        </p:nvSpPr>
        <p:spPr>
          <a:xfrm>
            <a:off x="304800" y="1371600"/>
            <a:ext cx="8534400" cy="4278094"/>
          </a:xfrm>
          <a:prstGeom prst="rect">
            <a:avLst/>
          </a:prstGeom>
        </p:spPr>
        <p:txBody>
          <a:bodyPr wrap="square">
            <a:spAutoFit/>
          </a:bodyPr>
          <a:lstStyle/>
          <a:p>
            <a:pPr>
              <a:spcBef>
                <a:spcPts val="0"/>
              </a:spcBef>
              <a:spcAft>
                <a:spcPts val="0"/>
              </a:spcAft>
            </a:pPr>
            <a:r>
              <a:rPr lang="en-US" sz="1600" b="1" dirty="0">
                <a:solidFill>
                  <a:srgbClr val="1F497D"/>
                </a:solidFill>
                <a:latin typeface="Calibri" panose="020F0502020204030204" pitchFamily="34" charset="0"/>
              </a:rPr>
              <a:t>2) P802.15.9rev1 to RevCom (Unconditional)</a:t>
            </a:r>
            <a:endParaRPr lang="en-US" sz="1600" dirty="0">
              <a:solidFill>
                <a:srgbClr val="000000"/>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Approve sending P802.15.9rev1-D05 to RevCom.</a:t>
            </a:r>
            <a:endParaRPr lang="en-US" sz="1600" dirty="0">
              <a:solidFill>
                <a:srgbClr val="000000"/>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Approve CSD documentation in </a:t>
            </a:r>
            <a:r>
              <a:rPr lang="en-US" sz="1600" b="1" dirty="0">
                <a:solidFill>
                  <a:srgbClr val="000000"/>
                </a:solidFill>
                <a:latin typeface="Calibri" panose="020F0502020204030204" pitchFamily="34" charset="0"/>
                <a:hlinkClick r:id="rId2"/>
              </a:rPr>
              <a:t>https://mentor.ieee.org/802-ec/dcn/20/ec-20-0250-00-ACSD-p802-15-9-revision-1.docx</a:t>
            </a:r>
            <a:endParaRPr lang="en-US" sz="1600" dirty="0">
              <a:solidFill>
                <a:srgbClr val="000000"/>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Supporting Documentation:</a:t>
            </a:r>
            <a:r>
              <a:rPr lang="en-US" sz="1600" b="1" dirty="0">
                <a:solidFill>
                  <a:srgbClr val="000000"/>
                </a:solidFill>
                <a:latin typeface="Calibri" panose="020F0502020204030204" pitchFamily="34" charset="0"/>
              </a:rPr>
              <a:t> </a:t>
            </a:r>
            <a:r>
              <a:rPr lang="en-US" sz="1600" b="1" dirty="0">
                <a:solidFill>
                  <a:srgbClr val="000000"/>
                </a:solidFill>
                <a:latin typeface="Calibri" panose="020F0502020204030204" pitchFamily="34" charset="0"/>
                <a:hlinkClick r:id="rId3"/>
              </a:rPr>
              <a:t>https://mentor.ieee.org/802.15/dcn/21/15-21-0181-01-0000-p802-15-9rev1-report-to-ec-on-unconditional-approval-to-forward-draft-to-revcom.pptx</a:t>
            </a:r>
            <a:endParaRPr lang="en-US" sz="1600" dirty="0">
              <a:solidFill>
                <a:srgbClr val="000000"/>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Moved: Kinney</a:t>
            </a:r>
            <a:endParaRPr lang="en-US" sz="1600" dirty="0">
              <a:solidFill>
                <a:srgbClr val="000000"/>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Seconded: Holcomb</a:t>
            </a:r>
            <a:endParaRPr lang="en-US" sz="1600" dirty="0">
              <a:solidFill>
                <a:srgbClr val="000000"/>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Result: Yes: x, No: x, Abstain: x</a:t>
            </a:r>
            <a:endParaRPr lang="en-US" sz="1600" dirty="0">
              <a:solidFill>
                <a:srgbClr val="000000"/>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802.15 WG Vote</a:t>
            </a:r>
          </a:p>
          <a:p>
            <a:pPr>
              <a:spcBef>
                <a:spcPts val="0"/>
              </a:spcBef>
              <a:spcAft>
                <a:spcPts val="0"/>
              </a:spcAft>
            </a:pPr>
            <a:r>
              <a:rPr lang="en-US" sz="1600" b="1" dirty="0">
                <a:solidFill>
                  <a:srgbClr val="1F497D"/>
                </a:solidFill>
                <a:latin typeface="Calibri" panose="020F0502020204030204" pitchFamily="34" charset="0"/>
              </a:rPr>
              <a:t>Vote results of motion:</a:t>
            </a:r>
            <a:r>
              <a:rPr lang="en-US" sz="1600" b="1" i="1" dirty="0">
                <a:solidFill>
                  <a:srgbClr val="1F497D"/>
                </a:solidFill>
                <a:latin typeface="Calibri" panose="020F0502020204030204" pitchFamily="34" charset="0"/>
              </a:rPr>
              <a:t> that 802.15 WG has reviewed and approves the CSD [ec-20-0250-00-ACSD-p802-15-9-revision-1] and requests unconditional approval from the EC to submit P802.15.9ma-D05 to RevCom</a:t>
            </a:r>
            <a:r>
              <a:rPr lang="en-US" sz="1600" b="1" dirty="0">
                <a:solidFill>
                  <a:srgbClr val="1F497D"/>
                </a:solidFill>
                <a:latin typeface="Calibri" panose="020F0502020204030204" pitchFamily="34" charset="0"/>
              </a:rPr>
              <a:t>:  36/0/2</a:t>
            </a:r>
            <a:endParaRPr lang="en-US" sz="16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78979479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98672</TotalTime>
  <Words>726</Words>
  <Application>Microsoft Macintosh PowerPoint</Application>
  <PresentationFormat>On-screen Show (4:3)</PresentationFormat>
  <Paragraphs>172</Paragraphs>
  <Slides>8</Slides>
  <Notes>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Arial</vt:lpstr>
      <vt:lpstr>Calibri</vt:lpstr>
      <vt:lpstr>Open Sans</vt:lpstr>
      <vt:lpstr>Times New Roman</vt:lpstr>
      <vt:lpstr>802-11-Submission</vt:lpstr>
      <vt:lpstr>Document</vt:lpstr>
      <vt:lpstr>PowerPoint Presentation</vt:lpstr>
      <vt:lpstr>Introduction</vt:lpstr>
      <vt:lpstr>Standards Association (SA) Ballot Results – P802.15.9rev1</vt:lpstr>
      <vt:lpstr>SA Ballot Comments – P802.15.9rev1</vt:lpstr>
      <vt:lpstr>Unsatisfied comments by commenter</vt:lpstr>
      <vt:lpstr>Unsatisfied comments responses</vt:lpstr>
      <vt:lpstr>Mandatory Coordination</vt:lpstr>
      <vt:lpstr>802 EC Motion</vt:lpstr>
    </vt:vector>
  </TitlesOfParts>
  <Manager/>
  <Company>Kinney Consulting</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P802.15.9rev1 SA Ballot Report to EC for RevCom</dc:title>
  <dc:subject/>
  <dc:creator>Pat Kinney</dc:creator>
  <cp:keywords>March 2021</cp:keywords>
  <dc:description/>
  <cp:lastModifiedBy>Pat Kinney</cp:lastModifiedBy>
  <cp:revision>2911</cp:revision>
  <cp:lastPrinted>1998-02-10T13:28:06Z</cp:lastPrinted>
  <dcterms:created xsi:type="dcterms:W3CDTF">2007-04-17T18:10:23Z</dcterms:created>
  <dcterms:modified xsi:type="dcterms:W3CDTF">2021-03-18T16:57:47Z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(7)O48q+nWDiKNAVXoAwq58w6onvO4eaK+wzpVW8jJCkaAk5P9kKngByeTmJxmoV2pCjvvmemEH_x000d_
Bi/1Vb2TVe+tY7DxqSSUdjmKOgTB8TLyiNQBsxkECPbQ5aOgrJarIgvBMt9/xI83ilExG6vi_x000d_
S0GxhJWGGUDgHyjb+HnAnUyDOHQkWDr/J5rfnEo8Pkef1xN4QHP7egW/+34UnnUIjw3oNNjl_x000d_
OHDD9Ssc4eYTC78Pow</vt:lpwstr>
  </property>
  <property fmtid="{D5CDD505-2E9C-101B-9397-08002B2CF9AE}" pid="3" name="_ms_pID_7253431">
    <vt:lpwstr>6vpYfi/vBWCLT9AAVyRe/tVHpf6Ac/UgkG/769ZfIzu5CXBMe25Mjb_x000d_
wyk3Z2sholKs78sCReY0tK6/qoCtk3RMh2lwCRGb+Vjheswe4KrtdiCCfRyuGnkUzeDr+3Oa_x000d_
pgBXfVduOvik4Ctt4N6tW7nTykDNdCW1ja0Q63kOM1MM9z3SPmGeHA2Oj/82zkoiGNSj2uz6_x000d_
iyF2w3CyR7XJHnoqXJRq4fEMlNT4EIppcbf4</vt:lpwstr>
  </property>
  <property fmtid="{D5CDD505-2E9C-101B-9397-08002B2CF9AE}" pid="4" name="_ms_pID_7253432">
    <vt:lpwstr>pGb23zPPRlZ05V1oH18F/8JGuLq1c/5NRzHa_x000d_
fP3c8wW+rSCqGEAIsLJj5g0kRuzUdV6tE39wzbhXti+ppBdL4JUonBF/H5bhy5KGbmAq9wDL_x000d_
WQEe1FwKs3UpTInkbf2Vc4B3Xe98ZFutSUZeMomnGtxyDe8t3jANbPJRT4xgn+CsbQbT2WZB_x000d_
ZZsrxy/GtjvMeU2G15LBA30mfQfc6NpGW2DGXCFX+btathrHn9nO6Q</vt:lpwstr>
  </property>
  <property fmtid="{D5CDD505-2E9C-101B-9397-08002B2CF9AE}" pid="5" name="_ms_pID_7253433">
    <vt:lpwstr>nc12FRKBQ68I2REs/u_x000d_
WxepZKfOi7k/cPGWSl8CIlA7kJdttX17bU1pmmj+C22HHDjaJD9M03JDLv0cUEBhIiymLys0_x000d_
S8Zrf9kLXl5etDTc0gmGvBzh5K3sp8Z6GqumFqrluPyDw0+PFh9FtSA0wh58qmmFhp+Ywbhd_x000d_
4CjJSN0lqFQl0Zo//6w5seXqFt8axD8R21ZMXHYerBlhWZ9yNOB8VnfWlvNDY5hEuruJ2kqG</vt:lpwstr>
  </property>
  <property fmtid="{D5CDD505-2E9C-101B-9397-08002B2CF9AE}" pid="6" name="_ms_pID_7253434">
    <vt:lpwstr>_x000d_
8a8nLkD9QQPo0Zjl19uBvrg7Ah44u4v9LeeL2b6QYB/toj++rsNsk5L6cv2+pU+uLkGaB9Ls_x000d_
Qjyo0dXcFynypfFicT2UJZi6GUQ2lE9C5ggbx5UwniYKlC/gl6xmI7yL4k88ngb/o6gRz9cA_x000d_
Ka7Z4sFCU9+MskBB22AiDG3+sbywHPc4VNvb4eP9IFnXza/yvzpVyoe+pD9bALR8GaYiAMEv_x000d_
C6tEoxqS9RBbM81T</vt:lpwstr>
  </property>
  <property fmtid="{D5CDD505-2E9C-101B-9397-08002B2CF9AE}" pid="7" name="_ms_pID_7253435">
    <vt:lpwstr>T/m+abgw1hF35qfTU1NFZ3cq0eiyqsKXzjuAOnuvr8I6nRCRK3KS8jLJ_x000d_
xrBx92k2Js5AzBLzmpruEbTpVKhqG0EQ+o2FPDeArXFeTqnKw0JGqHN5Wiwjdcz0QoCkcBqM_x000d_
eQuc7nc2YYNWghx3pw76G1g5OIVwkvHetqKOgL9P9aTyf/o93inc/AoIUL6qpOmDC/2E6jXx_x000d_
x6MXOKt76uld1sLDeoqCA/VEkD+VwvVWrf</vt:lpwstr>
  </property>
  <property fmtid="{D5CDD505-2E9C-101B-9397-08002B2CF9AE}" pid="8" name="_ms_pID_7253436">
    <vt:lpwstr>cCso0fEQ85A5msJc92E717P1bTkQ==</vt:lpwstr>
  </property>
</Properties>
</file>