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448" r:id="rId2"/>
    <p:sldId id="449" r:id="rId3"/>
    <p:sldId id="451" r:id="rId4"/>
    <p:sldId id="452" r:id="rId5"/>
    <p:sldId id="467" r:id="rId6"/>
    <p:sldId id="469" r:id="rId7"/>
    <p:sldId id="459"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25" autoAdjust="0"/>
    <p:restoredTop sz="94771" autoAdjust="0"/>
  </p:normalViewPr>
  <p:slideViewPr>
    <p:cSldViewPr>
      <p:cViewPr varScale="1">
        <p:scale>
          <a:sx n="122" d="100"/>
          <a:sy n="122" d="100"/>
        </p:scale>
        <p:origin x="1336" y="2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927419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5</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6</a:t>
            </a:fld>
            <a:endParaRPr lang="en-CA"/>
          </a:p>
        </p:txBody>
      </p:sp>
    </p:spTree>
    <p:extLst>
      <p:ext uri="{BB962C8B-B14F-4D97-AF65-F5344CB8AC3E}">
        <p14:creationId xmlns:p14="http://schemas.microsoft.com/office/powerpoint/2010/main" val="209115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7</a:t>
            </a:fld>
            <a:endParaRPr lang="en-US"/>
          </a:p>
        </p:txBody>
      </p:sp>
    </p:spTree>
    <p:extLst>
      <p:ext uri="{BB962C8B-B14F-4D97-AF65-F5344CB8AC3E}">
        <p14:creationId xmlns:p14="http://schemas.microsoft.com/office/powerpoint/2010/main" val="44903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t>March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2836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March 2021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t>Pat Kinney (Kinney Consulting)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149725" y="332601"/>
            <a:ext cx="329577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802.15-21/178r00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4_Document.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pPr>
              <a:defRPr/>
            </a:pPr>
            <a:r>
              <a:rPr lang="en-US"/>
              <a:t>March 2021</a:t>
            </a:r>
            <a:endParaRPr lang="en-US" dirty="0"/>
          </a:p>
        </p:txBody>
      </p:sp>
      <p:sp>
        <p:nvSpPr>
          <p:cNvPr id="5" name="Footer Placeholder 4"/>
          <p:cNvSpPr>
            <a:spLocks noGrp="1"/>
          </p:cNvSpPr>
          <p:nvPr>
            <p:ph type="ftr" sz="quarter" idx="11"/>
          </p:nvPr>
        </p:nvSpPr>
        <p:spPr>
          <a:xfrm>
            <a:off x="6662962" y="6475413"/>
            <a:ext cx="1880963" cy="184666"/>
          </a:xfrm>
        </p:spPr>
        <p:txBody>
          <a:bodyPr/>
          <a:lstStyle/>
          <a:p>
            <a:pPr>
              <a:defRPr/>
            </a:pPr>
            <a:r>
              <a:rPr lang="en-US"/>
              <a:t>Pat Kinney (Kinney Consulting)</a:t>
            </a:r>
            <a:endParaRPr lang="en-US" dirty="0"/>
          </a:p>
        </p:txBody>
      </p:sp>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1</a:t>
            </a:fld>
            <a:endParaRPr lang="en-US"/>
          </a:p>
        </p:txBody>
      </p:sp>
      <p:sp>
        <p:nvSpPr>
          <p:cNvPr id="9" name="Rectangle 6"/>
          <p:cNvSpPr txBox="1">
            <a:spLocks noChangeArrowheads="1"/>
          </p:cNvSpPr>
          <p:nvPr/>
        </p:nvSpPr>
        <p:spPr>
          <a:xfrm>
            <a:off x="685800" y="19812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2021-3-16</a:t>
            </a:r>
          </a:p>
        </p:txBody>
      </p:sp>
      <p:graphicFrame>
        <p:nvGraphicFramePr>
          <p:cNvPr id="10" name="Object 11"/>
          <p:cNvGraphicFramePr>
            <a:graphicFrameLocks noChangeAspect="1"/>
          </p:cNvGraphicFramePr>
          <p:nvPr>
            <p:extLst>
              <p:ext uri="{D42A27DB-BD31-4B8C-83A1-F6EECF244321}">
                <p14:modId xmlns:p14="http://schemas.microsoft.com/office/powerpoint/2010/main" val="1089281264"/>
              </p:ext>
            </p:extLst>
          </p:nvPr>
        </p:nvGraphicFramePr>
        <p:xfrm>
          <a:off x="533400" y="3651250"/>
          <a:ext cx="8235950" cy="925513"/>
        </p:xfrm>
        <a:graphic>
          <a:graphicData uri="http://schemas.openxmlformats.org/presentationml/2006/ole">
            <mc:AlternateContent xmlns:mc="http://schemas.openxmlformats.org/markup-compatibility/2006">
              <mc:Choice xmlns:v="urn:schemas-microsoft-com:vml" Requires="v">
                <p:oleObj spid="_x0000_s15565" name="Document" r:id="rId4" imgW="8318500" imgH="1003300" progId="Word.Document.8">
                  <p:embed/>
                </p:oleObj>
              </mc:Choice>
              <mc:Fallback>
                <p:oleObj name="Document" r:id="rId4" imgW="8318500" imgH="1003300" progId="Word.Document.8">
                  <p:embed/>
                  <p:pic>
                    <p:nvPicPr>
                      <p:cNvPr id="0" name="Object 11"/>
                      <p:cNvPicPr>
                        <a:picLocks noChangeAspect="1" noChangeArrowheads="1"/>
                      </p:cNvPicPr>
                      <p:nvPr/>
                    </p:nvPicPr>
                    <p:blipFill>
                      <a:blip r:embed="rId5"/>
                      <a:srcRect/>
                      <a:stretch>
                        <a:fillRect/>
                      </a:stretch>
                    </p:blipFill>
                    <p:spPr bwMode="auto">
                      <a:xfrm>
                        <a:off x="533400" y="3651250"/>
                        <a:ext cx="8235950" cy="925513"/>
                      </a:xfrm>
                      <a:prstGeom prst="rect">
                        <a:avLst/>
                      </a:prstGeom>
                      <a:noFill/>
                    </p:spPr>
                  </p:pic>
                </p:oleObj>
              </mc:Fallback>
            </mc:AlternateContent>
          </a:graphicData>
        </a:graphic>
      </p:graphicFrame>
      <p:sp>
        <p:nvSpPr>
          <p:cNvPr id="11" name="Rectangle 12"/>
          <p:cNvSpPr>
            <a:spLocks noChangeArrowheads="1"/>
          </p:cNvSpPr>
          <p:nvPr/>
        </p:nvSpPr>
        <p:spPr bwMode="auto">
          <a:xfrm>
            <a:off x="533400" y="23622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US" sz="3200" b="1" kern="0" dirty="0">
                <a:solidFill>
                  <a:schemeClr val="tx2"/>
                </a:solidFill>
                <a:latin typeface="+mj-lt"/>
                <a:ea typeface="+mj-ea"/>
                <a:cs typeface="+mj-cs"/>
              </a:rPr>
              <a:t>P802.15.9rev1 Report to EC on Unconditional Approval to forward draft to 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Executive Committee in support of a request for unconditional approval to send P802.15.9ma Draft 5.0 to RevCom.</a:t>
            </a:r>
          </a:p>
        </p:txBody>
      </p:sp>
      <p:sp>
        <p:nvSpPr>
          <p:cNvPr id="2" name="Date Placeholder 1"/>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3" name="Footer Placeholder 2"/>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Standards Association (SA) Ballot Results – P802.15.9rev1</a:t>
            </a:r>
            <a:endParaRPr lang="en-US"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55021365"/>
              </p:ext>
            </p:extLst>
          </p:nvPr>
        </p:nvGraphicFramePr>
        <p:xfrm>
          <a:off x="1066800" y="1737361"/>
          <a:ext cx="7162800" cy="3089347"/>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441254">
                  <a:extLst>
                    <a:ext uri="{9D8B030D-6E8A-4147-A177-3AD203B41FA5}">
                      <a16:colId xmlns:a16="http://schemas.microsoft.com/office/drawing/2014/main" val="20001"/>
                    </a:ext>
                  </a:extLst>
                </a:gridCol>
                <a:gridCol w="545387">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545387">
                  <a:extLst>
                    <a:ext uri="{9D8B030D-6E8A-4147-A177-3AD203B41FA5}">
                      <a16:colId xmlns:a16="http://schemas.microsoft.com/office/drawing/2014/main" val="20007"/>
                    </a:ext>
                  </a:extLst>
                </a:gridCol>
                <a:gridCol w="398121">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13 Jan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P802.15.9ma draft 3.0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55</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93</a:t>
                      </a:r>
                    </a:p>
                  </a:txBody>
                  <a:tcPr/>
                </a:tc>
                <a:extLst>
                  <a:ext uri="{0D108BD9-81ED-4DB2-BD59-A6C34878D82A}">
                    <a16:rowId xmlns:a16="http://schemas.microsoft.com/office/drawing/2014/main" val="10001"/>
                  </a:ext>
                </a:extLst>
              </a:tr>
              <a:tr h="24384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21 Feb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P802.15.9ma draft 4.0</a:t>
                      </a:r>
                    </a:p>
                  </a:txBody>
                  <a:tcPr/>
                </a:tc>
                <a:tc>
                  <a:txBody>
                    <a:bodyPr/>
                    <a:lstStyle/>
                    <a:p>
                      <a:r>
                        <a:rPr kumimoji="0" lang="en-GB" altLang="ko-KR" sz="1400" b="0" i="0" u="none" strike="noStrike" cap="none" normalizeH="0" baseline="0" dirty="0">
                          <a:ln>
                            <a:noFill/>
                          </a:ln>
                          <a:solidFill>
                            <a:srgbClr val="000000"/>
                          </a:solidFill>
                          <a:effectLst/>
                          <a:latin typeface="Arial" charset="0"/>
                          <a:ea typeface="Times New Roman" pitchFamily="18" charset="0"/>
                          <a:cs typeface="Arial" charset="0"/>
                        </a:rPr>
                        <a:t>55</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97</a:t>
                      </a:r>
                    </a:p>
                  </a:txBody>
                  <a:tcPr/>
                </a:tc>
                <a:extLst>
                  <a:ext uri="{0D108BD9-81ED-4DB2-BD59-A6C34878D82A}">
                    <a16:rowId xmlns:a16="http://schemas.microsoft.com/office/drawing/2014/main" val="10002"/>
                  </a:ext>
                </a:extLst>
              </a:tr>
              <a:tr h="243841">
                <a:tc>
                  <a:txBody>
                    <a:bodyPr/>
                    <a:lstStyle/>
                    <a:p>
                      <a:r>
                        <a:rPr lang="en-CA" sz="1400" dirty="0">
                          <a:latin typeface="Arial" pitchFamily="34" charset="0"/>
                          <a:cs typeface="Arial" pitchFamily="34" charset="0"/>
                        </a:rPr>
                        <a:t>14</a:t>
                      </a:r>
                      <a:r>
                        <a:rPr lang="en-CA" sz="1400" baseline="0" dirty="0">
                          <a:latin typeface="Arial" pitchFamily="34" charset="0"/>
                          <a:cs typeface="Arial" pitchFamily="34" charset="0"/>
                        </a:rPr>
                        <a:t> Mar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P802.9ma draft 5.0</a:t>
                      </a:r>
                    </a:p>
                  </a:txBody>
                  <a:tcPr/>
                </a:tc>
                <a:tc>
                  <a:txBody>
                    <a:bodyPr/>
                    <a:lstStyle/>
                    <a:p>
                      <a:r>
                        <a:rPr kumimoji="0" lang="en-GB" altLang="ko-KR" sz="1400" b="0" i="0" u="none" strike="noStrike" cap="none" normalizeH="0" baseline="0" dirty="0">
                          <a:ln>
                            <a:noFill/>
                          </a:ln>
                          <a:solidFill>
                            <a:srgbClr val="000000"/>
                          </a:solidFill>
                          <a:effectLst/>
                          <a:latin typeface="Arial" charset="0"/>
                          <a:ea typeface="Times New Roman" pitchFamily="18" charset="0"/>
                          <a:cs typeface="Arial" charset="0"/>
                        </a:rPr>
                        <a:t>55</a:t>
                      </a:r>
                      <a:endParaRPr lang="en-CA" sz="1400" dirty="0">
                        <a:latin typeface="Arial" pitchFamily="34" charset="0"/>
                        <a:cs typeface="Arial" pitchFamily="34" charset="0"/>
                      </a:endParaRPr>
                    </a:p>
                  </a:txBody>
                  <a:tcPr/>
                </a:tc>
                <a:tc>
                  <a:txBody>
                    <a:bodyPr/>
                    <a:lstStyle/>
                    <a:p>
                      <a:r>
                        <a:rPr lang="en-CA" sz="1400" dirty="0">
                          <a:latin typeface="Arial" pitchFamily="34" charset="0"/>
                          <a:cs typeface="Arial" pitchFamily="34" charset="0"/>
                        </a:rPr>
                        <a:t>49</a:t>
                      </a:r>
                    </a:p>
                  </a:txBody>
                  <a:tcPr/>
                </a:tc>
                <a:tc>
                  <a:txBody>
                    <a:bodyPr/>
                    <a:lstStyle/>
                    <a:p>
                      <a:r>
                        <a:rPr lang="en-CA" sz="1400" dirty="0">
                          <a:latin typeface="Arial" pitchFamily="34" charset="0"/>
                          <a:cs typeface="Arial" pitchFamily="34" charset="0"/>
                        </a:rPr>
                        <a:t>84</a:t>
                      </a:r>
                    </a:p>
                  </a:txBody>
                  <a:tcPr/>
                </a:tc>
                <a:tc>
                  <a:txBody>
                    <a:bodyPr/>
                    <a:lstStyle/>
                    <a:p>
                      <a:r>
                        <a:rPr lang="en-CA" sz="1400" dirty="0">
                          <a:latin typeface="Arial" pitchFamily="34" charset="0"/>
                          <a:cs typeface="Arial" pitchFamily="34" charset="0"/>
                        </a:rPr>
                        <a:t>2</a:t>
                      </a:r>
                    </a:p>
                  </a:txBody>
                  <a:tcPr/>
                </a:tc>
                <a:tc>
                  <a:txBody>
                    <a:bodyPr/>
                    <a:lstStyle/>
                    <a:p>
                      <a:r>
                        <a:rPr lang="en-CA" sz="1400" dirty="0">
                          <a:latin typeface="Arial" pitchFamily="34" charset="0"/>
                          <a:cs typeface="Arial" pitchFamily="34" charset="0"/>
                        </a:rPr>
                        <a:t>4</a:t>
                      </a:r>
                    </a:p>
                  </a:txBody>
                  <a:tcPr/>
                </a:tc>
                <a:tc>
                  <a:txBody>
                    <a:bodyPr/>
                    <a:lstStyle/>
                    <a:p>
                      <a:r>
                        <a:rPr lang="en-CA" sz="1400" dirty="0">
                          <a:latin typeface="Arial" pitchFamily="34" charset="0"/>
                          <a:cs typeface="Arial" pitchFamily="34" charset="0"/>
                        </a:rPr>
                        <a:t>46</a:t>
                      </a:r>
                    </a:p>
                  </a:txBody>
                  <a:tcPr/>
                </a:tc>
                <a:tc>
                  <a:txBody>
                    <a:bodyPr/>
                    <a:lstStyle/>
                    <a:p>
                      <a:r>
                        <a:rPr lang="en-CA" sz="1400" dirty="0">
                          <a:latin typeface="Arial" pitchFamily="34" charset="0"/>
                          <a:cs typeface="Arial" pitchFamily="34" charset="0"/>
                        </a:rPr>
                        <a:t>1</a:t>
                      </a:r>
                    </a:p>
                  </a:txBody>
                  <a:tcPr/>
                </a:tc>
                <a:tc>
                  <a:txBody>
                    <a:bodyPr/>
                    <a:lstStyle/>
                    <a:p>
                      <a:r>
                        <a:rPr lang="en-CA" sz="1400" dirty="0">
                          <a:latin typeface="Arial" pitchFamily="34" charset="0"/>
                          <a:cs typeface="Arial" pitchFamily="34" charset="0"/>
                        </a:rPr>
                        <a:t>97</a:t>
                      </a:r>
                    </a:p>
                  </a:txBody>
                  <a:tcPr/>
                </a:tc>
                <a:extLst>
                  <a:ext uri="{0D108BD9-81ED-4DB2-BD59-A6C34878D82A}">
                    <a16:rowId xmlns:a16="http://schemas.microsoft.com/office/drawing/2014/main" val="10003"/>
                  </a:ext>
                </a:extLst>
              </a:tr>
              <a:tr h="544268">
                <a:tc>
                  <a:txBody>
                    <a:bodyPr/>
                    <a:lstStyle/>
                    <a:p>
                      <a:endParaRPr lang="en-US"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P802.15.9rev1</a:t>
            </a:r>
            <a:endParaRPr lang="en-US" sz="2800"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560109764"/>
              </p:ext>
            </p:extLst>
          </p:nvPr>
        </p:nvGraphicFramePr>
        <p:xfrm>
          <a:off x="1293091" y="1676400"/>
          <a:ext cx="6631708" cy="3167671"/>
        </p:xfrm>
        <a:graphic>
          <a:graphicData uri="http://schemas.openxmlformats.org/drawingml/2006/table">
            <a:tbl>
              <a:tblPr firstRow="1" bandRow="1">
                <a:tableStyleId>{ED083AE6-46FA-4A59-8FB0-9F97EB10719F}</a:tableStyleId>
              </a:tblPr>
              <a:tblGrid>
                <a:gridCol w="947045">
                  <a:extLst>
                    <a:ext uri="{9D8B030D-6E8A-4147-A177-3AD203B41FA5}">
                      <a16:colId xmlns:a16="http://schemas.microsoft.com/office/drawing/2014/main" val="20000"/>
                    </a:ext>
                  </a:extLst>
                </a:gridCol>
                <a:gridCol w="2525454">
                  <a:extLst>
                    <a:ext uri="{9D8B030D-6E8A-4147-A177-3AD203B41FA5}">
                      <a16:colId xmlns:a16="http://schemas.microsoft.com/office/drawing/2014/main" val="20001"/>
                    </a:ext>
                  </a:extLst>
                </a:gridCol>
                <a:gridCol w="3159209">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13 Jan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P802.15.9ma draft 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115  (66 T, 47 E, 2 G)</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1"/>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21 Feb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P802.15.9ma draft 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16 (5 T, 11 E)</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44268">
                <a:tc>
                  <a:txBody>
                    <a:bodyPr/>
                    <a:lstStyle/>
                    <a:p>
                      <a:r>
                        <a:rPr lang="en-CA" sz="1400" dirty="0">
                          <a:latin typeface="Arial" pitchFamily="34" charset="0"/>
                          <a:cs typeface="Arial" pitchFamily="34" charset="0"/>
                        </a:rPr>
                        <a:t>14</a:t>
                      </a:r>
                      <a:r>
                        <a:rPr lang="en-CA" sz="1400" baseline="0" dirty="0">
                          <a:latin typeface="Arial" pitchFamily="34" charset="0"/>
                          <a:cs typeface="Arial" pitchFamily="34" charset="0"/>
                        </a:rPr>
                        <a:t> Mar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P802.9ma draft 5.0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0</a:t>
                      </a:r>
                    </a:p>
                  </a:txBody>
                  <a:tcPr/>
                </a:tc>
                <a:extLst>
                  <a:ext uri="{0D108BD9-81ED-4DB2-BD59-A6C34878D82A}">
                    <a16:rowId xmlns:a16="http://schemas.microsoft.com/office/drawing/2014/main" val="10003"/>
                  </a:ext>
                </a:extLst>
              </a:tr>
              <a:tr h="544268">
                <a:tc>
                  <a:txBody>
                    <a:bodyPr/>
                    <a:lstStyle/>
                    <a:p>
                      <a:endParaRPr lang="en-US"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85800"/>
            <a:ext cx="8496944" cy="1066800"/>
          </a:xfrm>
        </p:spPr>
        <p:txBody>
          <a:bodyPr/>
          <a:lstStyle/>
          <a:p>
            <a:r>
              <a:rPr lang="en-GB" dirty="0">
                <a:ea typeface="ＭＳ Ｐゴシック" pitchFamily="34" charset="-128"/>
              </a:rPr>
              <a:t>Unsatisfied comments by commenter</a:t>
            </a:r>
            <a:endParaRPr lang="en-CA"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graphicFrame>
        <p:nvGraphicFramePr>
          <p:cNvPr id="6" name="Table 5"/>
          <p:cNvGraphicFramePr>
            <a:graphicFrameLocks noGrp="1"/>
          </p:cNvGraphicFramePr>
          <p:nvPr>
            <p:extLst>
              <p:ext uri="{D42A27DB-BD31-4B8C-83A1-F6EECF244321}">
                <p14:modId xmlns:p14="http://schemas.microsoft.com/office/powerpoint/2010/main" val="2178055241"/>
              </p:ext>
            </p:extLst>
          </p:nvPr>
        </p:nvGraphicFramePr>
        <p:xfrm>
          <a:off x="856358" y="1571944"/>
          <a:ext cx="7830444" cy="3632448"/>
        </p:xfrm>
        <a:graphic>
          <a:graphicData uri="http://schemas.openxmlformats.org/drawingml/2006/table">
            <a:tbl>
              <a:tblPr firstRow="1" bandRow="1">
                <a:tableStyleId>{ED083AE6-46FA-4A59-8FB0-9F97EB10719F}</a:tableStyleId>
              </a:tblPr>
              <a:tblGrid>
                <a:gridCol w="1571216">
                  <a:extLst>
                    <a:ext uri="{9D8B030D-6E8A-4147-A177-3AD203B41FA5}">
                      <a16:colId xmlns:a16="http://schemas.microsoft.com/office/drawing/2014/main" val="20000"/>
                    </a:ext>
                  </a:extLst>
                </a:gridCol>
                <a:gridCol w="794780">
                  <a:extLst>
                    <a:ext uri="{9D8B030D-6E8A-4147-A177-3AD203B41FA5}">
                      <a16:colId xmlns:a16="http://schemas.microsoft.com/office/drawing/2014/main" val="20001"/>
                    </a:ext>
                  </a:extLst>
                </a:gridCol>
                <a:gridCol w="874258">
                  <a:extLst>
                    <a:ext uri="{9D8B030D-6E8A-4147-A177-3AD203B41FA5}">
                      <a16:colId xmlns:a16="http://schemas.microsoft.com/office/drawing/2014/main" val="20002"/>
                    </a:ext>
                  </a:extLst>
                </a:gridCol>
                <a:gridCol w="794780">
                  <a:extLst>
                    <a:ext uri="{9D8B030D-6E8A-4147-A177-3AD203B41FA5}">
                      <a16:colId xmlns:a16="http://schemas.microsoft.com/office/drawing/2014/main" val="20003"/>
                    </a:ext>
                  </a:extLst>
                </a:gridCol>
                <a:gridCol w="3033408">
                  <a:extLst>
                    <a:ext uri="{9D8B030D-6E8A-4147-A177-3AD203B41FA5}">
                      <a16:colId xmlns:a16="http://schemas.microsoft.com/office/drawing/2014/main" val="20004"/>
                    </a:ext>
                  </a:extLst>
                </a:gridCol>
                <a:gridCol w="762002">
                  <a:extLst>
                    <a:ext uri="{9D8B030D-6E8A-4147-A177-3AD203B41FA5}">
                      <a16:colId xmlns:a16="http://schemas.microsoft.com/office/drawing/2014/main" val="20005"/>
                    </a:ext>
                  </a:extLst>
                </a:gridCol>
              </a:tblGrid>
              <a:tr h="43204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6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1st Re</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6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 Re</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600" b="0" i="0" u="none" strike="noStrike" cap="none" normalizeH="0" baseline="0" dirty="0">
                        <a:ln>
                          <a:noFill/>
                        </a:ln>
                        <a:solidFill>
                          <a:schemeClr val="tx1"/>
                        </a:solidFill>
                        <a:effectLst/>
                        <a:latin typeface="Times New Roman" pitchFamily="18" charset="0"/>
                      </a:endParaRPr>
                    </a:p>
                  </a:txBody>
                  <a:tcPr marT="45711" marB="45711" horzOverflow="overflow"/>
                </a:tc>
                <a:extLst>
                  <a:ext uri="{0D108BD9-81ED-4DB2-BD59-A6C34878D82A}">
                    <a16:rowId xmlns:a16="http://schemas.microsoft.com/office/drawing/2014/main" val="10000"/>
                  </a:ext>
                </a:extLst>
              </a:tr>
              <a:tr h="2352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err="1">
                          <a:latin typeface="Calibri" panose="020F0502020204030204" pitchFamily="34" charset="0"/>
                        </a:rPr>
                        <a:t>Hongmei</a:t>
                      </a:r>
                      <a:r>
                        <a:rPr lang="en-US" altLang="ko-KR" sz="1600" b="0" dirty="0">
                          <a:latin typeface="Calibri" panose="020F0502020204030204" pitchFamily="34" charset="0"/>
                        </a:rPr>
                        <a:t> He</a:t>
                      </a: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change title to "Standard (extension) of  Key Management Protocol (KMP) for </a:t>
                      </a:r>
                      <a:r>
                        <a:rPr kumimoji="0" lang="en-US" sz="1200" b="0" i="0" u="none" strike="noStrike" kern="1200" cap="none" normalizeH="0" baseline="0" dirty="0" err="1">
                          <a:ln>
                            <a:noFill/>
                          </a:ln>
                          <a:solidFill>
                            <a:schemeClr val="tx1"/>
                          </a:solidFill>
                          <a:effectLst/>
                          <a:latin typeface="Times New Roman" pitchFamily="18" charset="0"/>
                          <a:ea typeface="Times New Roman" pitchFamily="18" charset="0"/>
                          <a:cs typeface="Arial" charset="0"/>
                        </a:rPr>
                        <a:t>Datagrames</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Transfer"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0001"/>
                  </a:ext>
                </a:extLst>
              </a:tr>
              <a:tr h="1894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2504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3"/>
                  </a:ext>
                </a:extLst>
              </a:tr>
              <a:tr h="2842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a:latin typeface="Calibri" panose="020F0502020204030204" pitchFamily="34" charset="0"/>
                        </a:rPr>
                        <a:t>Angela Thomas</a:t>
                      </a:r>
                      <a:endParaRPr lang="ko-KR" altLang="en-US" sz="1600" b="0" dirty="0">
                        <a:latin typeface="Calibri" panose="020F0502020204030204" pitchFamily="34" charset="0"/>
                      </a:endParaRPr>
                    </a:p>
                  </a:txBody>
                  <a:tcPr marL="9525" marR="9525" marT="9525" marB="9525"/>
                </a:tc>
                <a:tc>
                  <a:txBody>
                    <a:bodyPr/>
                    <a:lstStyle/>
                    <a:p>
                      <a:pPr algn="ctr"/>
                      <a:r>
                        <a:rPr lang="en-US" sz="1200" dirty="0"/>
                        <a:t>6</a:t>
                      </a:r>
                    </a:p>
                  </a:txBody>
                  <a:tcPr/>
                </a:tc>
                <a:tc>
                  <a:txBody>
                    <a:bodyPr/>
                    <a:lstStyle/>
                    <a:p>
                      <a:pPr algn="ctr"/>
                      <a:r>
                        <a:rPr lang="en-US" sz="1200" dirty="0"/>
                        <a:t>0</a:t>
                      </a:r>
                    </a:p>
                  </a:txBody>
                  <a:tcPr/>
                </a:tc>
                <a:tc>
                  <a:txBody>
                    <a:bodyPr/>
                    <a:lstStyle/>
                    <a:p>
                      <a:pPr algn="ctr"/>
                      <a:r>
                        <a:rPr lang="en-US" sz="1200" dirty="0"/>
                        <a:t>0</a:t>
                      </a:r>
                    </a:p>
                  </a:txBody>
                  <a:tcPr/>
                </a:tc>
                <a:tc>
                  <a:txBody>
                    <a:bodyPr/>
                    <a:lstStyle/>
                    <a:p>
                      <a:pPr algn="l"/>
                      <a:r>
                        <a:rPr lang="en-US" sz="1200" dirty="0"/>
                        <a:t>RAC Coordination: use of an IEEE Std 802.15.4 term “extended address” in the draft (which is used with IEEE Std 802.15.4) rather than using EUI-48 or EUI-64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6</a:t>
                      </a:r>
                    </a:p>
                  </a:txBody>
                  <a:tcPr/>
                </a:tc>
                <a:extLst>
                  <a:ext uri="{0D108BD9-81ED-4DB2-BD59-A6C34878D82A}">
                    <a16:rowId xmlns:a16="http://schemas.microsoft.com/office/drawing/2014/main" val="10004"/>
                  </a:ext>
                </a:extLst>
              </a:tr>
              <a:tr h="39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6"/>
                  </a:ext>
                </a:extLst>
              </a:tr>
              <a:tr h="39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2659199455"/>
                  </a:ext>
                </a:extLst>
              </a:tr>
              <a:tr h="39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1" dirty="0">
                          <a:latin typeface="Calibri" panose="020F0502020204030204" pitchFamily="34" charset="0"/>
                        </a:rPr>
                        <a:t>Total</a:t>
                      </a:r>
                      <a:endParaRPr lang="ko-KR" altLang="en-US" sz="1600" b="1"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7</a:t>
                      </a:r>
                    </a:p>
                  </a:txBody>
                  <a:tcPr/>
                </a:tc>
                <a:extLst>
                  <a:ext uri="{0D108BD9-81ED-4DB2-BD59-A6C34878D82A}">
                    <a16:rowId xmlns:a16="http://schemas.microsoft.com/office/drawing/2014/main" val="10007"/>
                  </a:ext>
                </a:extLst>
              </a:tr>
            </a:tbl>
          </a:graphicData>
        </a:graphic>
      </p:graphicFrame>
      <p:sp>
        <p:nvSpPr>
          <p:cNvPr id="8" name="Footer Placeholder 4"/>
          <p:cNvSpPr>
            <a:spLocks noGrp="1"/>
          </p:cNvSpPr>
          <p:nvPr>
            <p:ph type="ftr" sz="quarter" idx="11"/>
          </p:nvPr>
        </p:nvSpPr>
        <p:spPr>
          <a:xfrm>
            <a:off x="6662962" y="6475413"/>
            <a:ext cx="1880963" cy="184666"/>
          </a:xfrm>
        </p:spPr>
        <p:txBody>
          <a:bodyPr/>
          <a:lstStyle/>
          <a:p>
            <a:r>
              <a:rPr lang="en-US"/>
              <a:t>Pat Kinney (Kinney Consulting)</a:t>
            </a:r>
            <a:endParaRPr lang="en-CA" dirty="0"/>
          </a:p>
        </p:txBody>
      </p:sp>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5</a:t>
            </a:fld>
            <a:endParaRPr lang="en-CA" dirty="0"/>
          </a:p>
        </p:txBody>
      </p:sp>
    </p:spTree>
    <p:extLst>
      <p:ext uri="{BB962C8B-B14F-4D97-AF65-F5344CB8AC3E}">
        <p14:creationId xmlns:p14="http://schemas.microsoft.com/office/powerpoint/2010/main" val="325807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85800"/>
            <a:ext cx="8496944" cy="1066800"/>
          </a:xfrm>
        </p:spPr>
        <p:txBody>
          <a:bodyPr/>
          <a:lstStyle/>
          <a:p>
            <a:r>
              <a:rPr lang="en-GB" dirty="0">
                <a:ea typeface="ＭＳ Ｐゴシック" pitchFamily="34" charset="-128"/>
              </a:rPr>
              <a:t>Unsatisfied comments responses</a:t>
            </a:r>
            <a:endParaRPr lang="en-CA"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graphicFrame>
        <p:nvGraphicFramePr>
          <p:cNvPr id="6" name="Table 5"/>
          <p:cNvGraphicFramePr>
            <a:graphicFrameLocks noGrp="1"/>
          </p:cNvGraphicFramePr>
          <p:nvPr>
            <p:extLst>
              <p:ext uri="{D42A27DB-BD31-4B8C-83A1-F6EECF244321}">
                <p14:modId xmlns:p14="http://schemas.microsoft.com/office/powerpoint/2010/main" val="380906348"/>
              </p:ext>
            </p:extLst>
          </p:nvPr>
        </p:nvGraphicFramePr>
        <p:xfrm>
          <a:off x="856358" y="1571944"/>
          <a:ext cx="7830442" cy="3815328"/>
        </p:xfrm>
        <a:graphic>
          <a:graphicData uri="http://schemas.openxmlformats.org/drawingml/2006/table">
            <a:tbl>
              <a:tblPr firstRow="1" bandRow="1">
                <a:tableStyleId>{ED083AE6-46FA-4A59-8FB0-9F97EB10719F}</a:tableStyleId>
              </a:tblPr>
              <a:tblGrid>
                <a:gridCol w="2671948">
                  <a:extLst>
                    <a:ext uri="{9D8B030D-6E8A-4147-A177-3AD203B41FA5}">
                      <a16:colId xmlns:a16="http://schemas.microsoft.com/office/drawing/2014/main" val="20000"/>
                    </a:ext>
                  </a:extLst>
                </a:gridCol>
                <a:gridCol w="5158494">
                  <a:extLst>
                    <a:ext uri="{9D8B030D-6E8A-4147-A177-3AD203B41FA5}">
                      <a16:colId xmlns:a16="http://schemas.microsoft.com/office/drawing/2014/main" val="20004"/>
                    </a:ext>
                  </a:extLst>
                </a:gridCol>
              </a:tblGrid>
              <a:tr h="43204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6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Responses</a:t>
                      </a:r>
                      <a:endPar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extLst>
                  <a:ext uri="{0D108BD9-81ED-4DB2-BD59-A6C34878D82A}">
                    <a16:rowId xmlns:a16="http://schemas.microsoft.com/office/drawing/2014/main" val="10000"/>
                  </a:ext>
                </a:extLst>
              </a:tr>
              <a:tr h="2352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err="1">
                          <a:latin typeface="Calibri" panose="020F0502020204030204" pitchFamily="34" charset="0"/>
                        </a:rPr>
                        <a:t>Hongmei</a:t>
                      </a:r>
                      <a:r>
                        <a:rPr lang="en-US" altLang="ko-KR" sz="1600" b="0" dirty="0">
                          <a:latin typeface="Calibri" panose="020F0502020204030204" pitchFamily="34" charset="0"/>
                        </a:rPr>
                        <a:t> He</a:t>
                      </a:r>
                      <a:endParaRPr lang="ko-KR" altLang="en-US" sz="1600" b="0" dirty="0">
                        <a:latin typeface="Calibri" panose="020F0502020204030204" pitchFamily="34" charset="0"/>
                      </a:endParaRPr>
                    </a:p>
                  </a:txBody>
                  <a:tcPr marL="9525" marR="9525" marT="9525" marB="95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The current title clearly explains that we are doing the transport of KMP, not making KMP or extensions to KMP. The current title is correct.</a:t>
                      </a:r>
                    </a:p>
                  </a:txBody>
                  <a:tcPr/>
                </a:tc>
                <a:extLst>
                  <a:ext uri="{0D108BD9-81ED-4DB2-BD59-A6C34878D82A}">
                    <a16:rowId xmlns:a16="http://schemas.microsoft.com/office/drawing/2014/main" val="10001"/>
                  </a:ext>
                </a:extLst>
              </a:tr>
              <a:tr h="1894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600" b="0" dirty="0">
                        <a:latin typeface="Calibri" panose="020F0502020204030204" pitchFamily="34" charset="0"/>
                      </a:endParaRPr>
                    </a:p>
                  </a:txBody>
                  <a:tcPr marL="9525" marR="9525" marT="9525" marB="95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2504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3"/>
                  </a:ext>
                </a:extLst>
              </a:tr>
              <a:tr h="2842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a:latin typeface="Calibri" panose="020F0502020204030204" pitchFamily="34" charset="0"/>
                        </a:rPr>
                        <a:t>Angela Thomas</a:t>
                      </a:r>
                      <a:endParaRPr lang="ko-KR" altLang="en-US" sz="1600" b="0" dirty="0">
                        <a:latin typeface="Calibri" panose="020F0502020204030204" pitchFamily="34" charset="0"/>
                      </a:endParaRPr>
                    </a:p>
                  </a:txBody>
                  <a:tcPr marL="9525" marR="9525" marT="9525" marB="9525"/>
                </a:tc>
                <a:tc>
                  <a:txBody>
                    <a:bodyPr/>
                    <a:lstStyle/>
                    <a:p>
                      <a:pPr algn="l"/>
                      <a:r>
                        <a:rPr lang="en-US" sz="1200" dirty="0">
                          <a:solidFill>
                            <a:srgbClr val="333333"/>
                          </a:solidFill>
                          <a:latin typeface="Open Sans"/>
                        </a:rPr>
                        <a:t>All of the RAC comments were addressed during the initial standard association ballot. All of the changes proposed by the 802.15.9rev1 CRG were implemented in the draft. This comment does not identify which comments were not addressed, and why the commenter thinks they were not addressed, so the CRG does not have any way of addressing this comment</a:t>
                      </a:r>
                      <a:endParaRPr lang="en-US" sz="1200" dirty="0"/>
                    </a:p>
                  </a:txBody>
                  <a:tcPr/>
                </a:tc>
                <a:extLst>
                  <a:ext uri="{0D108BD9-81ED-4DB2-BD59-A6C34878D82A}">
                    <a16:rowId xmlns:a16="http://schemas.microsoft.com/office/drawing/2014/main" val="10004"/>
                  </a:ext>
                </a:extLst>
              </a:tr>
              <a:tr h="39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6"/>
                  </a:ext>
                </a:extLst>
              </a:tr>
              <a:tr h="39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2659199455"/>
                  </a:ext>
                </a:extLst>
              </a:tr>
              <a:tr h="39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1" dirty="0">
                          <a:latin typeface="Calibri" panose="020F0502020204030204" pitchFamily="34" charset="0"/>
                        </a:rPr>
                        <a:t>Total</a:t>
                      </a:r>
                      <a:endParaRPr lang="ko-KR" altLang="en-US" sz="1600" b="1"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7"/>
                  </a:ext>
                </a:extLst>
              </a:tr>
            </a:tbl>
          </a:graphicData>
        </a:graphic>
      </p:graphicFrame>
      <p:sp>
        <p:nvSpPr>
          <p:cNvPr id="8" name="Footer Placeholder 4"/>
          <p:cNvSpPr>
            <a:spLocks noGrp="1"/>
          </p:cNvSpPr>
          <p:nvPr>
            <p:ph type="ftr" sz="quarter" idx="11"/>
          </p:nvPr>
        </p:nvSpPr>
        <p:spPr>
          <a:xfrm>
            <a:off x="6662962" y="6475413"/>
            <a:ext cx="1880963" cy="184666"/>
          </a:xfrm>
        </p:spPr>
        <p:txBody>
          <a:bodyPr/>
          <a:lstStyle/>
          <a:p>
            <a:r>
              <a:rPr lang="en-US"/>
              <a:t>Pat Kinney (Kinney Consulting)</a:t>
            </a:r>
            <a:endParaRPr lang="en-CA" dirty="0"/>
          </a:p>
        </p:txBody>
      </p:sp>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6</a:t>
            </a:fld>
            <a:endParaRPr lang="en-CA" dirty="0"/>
          </a:p>
        </p:txBody>
      </p:sp>
    </p:spTree>
    <p:extLst>
      <p:ext uri="{BB962C8B-B14F-4D97-AF65-F5344CB8AC3E}">
        <p14:creationId xmlns:p14="http://schemas.microsoft.com/office/powerpoint/2010/main" val="2435305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a:t>Mandatory Coordination</a:t>
            </a:r>
            <a:endParaRPr lang="en-US" dirty="0"/>
          </a:p>
        </p:txBody>
      </p:sp>
      <p:sp>
        <p:nvSpPr>
          <p:cNvPr id="5" name="Date Placeholder 4"/>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6" name="Footer Placeholder 5"/>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7</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2547030808"/>
              </p:ext>
            </p:extLst>
          </p:nvPr>
        </p:nvGraphicFramePr>
        <p:xfrm>
          <a:off x="685800" y="1575543"/>
          <a:ext cx="7772400" cy="4449764"/>
        </p:xfrm>
        <a:graphic>
          <a:graphicData uri="http://schemas.openxmlformats.org/drawingml/2006/table">
            <a:tbl>
              <a:tblPr/>
              <a:tblGrid>
                <a:gridCol w="3200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100598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Arial" charset="0"/>
                        </a:rPr>
                        <a:t>Not Required</a:t>
                      </a: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98653</TotalTime>
  <Words>596</Words>
  <Application>Microsoft Macintosh PowerPoint</Application>
  <PresentationFormat>On-screen Show (4:3)</PresentationFormat>
  <Paragraphs>153</Paragraphs>
  <Slides>7</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vt:lpstr>
      <vt:lpstr>Calibri</vt:lpstr>
      <vt:lpstr>Open Sans</vt:lpstr>
      <vt:lpstr>Times New Roman</vt:lpstr>
      <vt:lpstr>802-11-Submission</vt:lpstr>
      <vt:lpstr>Microsoft Word 97 - 2004 Document</vt:lpstr>
      <vt:lpstr>PowerPoint Presentation</vt:lpstr>
      <vt:lpstr>Introduction</vt:lpstr>
      <vt:lpstr>Standards Association (SA) Ballot Results – P802.15.9rev1</vt:lpstr>
      <vt:lpstr>SA Ballot Comments – P802.15.9rev1</vt:lpstr>
      <vt:lpstr>Unsatisfied comments by commenter</vt:lpstr>
      <vt:lpstr>Unsatisfied comments responses</vt:lpstr>
      <vt:lpstr>Mandatory Coordination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March 2021</cp:keywords>
  <dc:description/>
  <cp:lastModifiedBy>Pat Kinney</cp:lastModifiedBy>
  <cp:revision>2907</cp:revision>
  <cp:lastPrinted>1998-02-10T13:28:06Z</cp:lastPrinted>
  <dcterms:created xsi:type="dcterms:W3CDTF">2007-04-17T18:10:23Z</dcterms:created>
  <dcterms:modified xsi:type="dcterms:W3CDTF">2021-03-16T05:37:15Z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ies>
</file>