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56" r:id="rId4"/>
    <p:sldId id="260" r:id="rId5"/>
    <p:sldId id="261" r:id="rId6"/>
    <p:sldId id="262" r:id="rId7"/>
    <p:sldId id="263" r:id="rId8"/>
    <p:sldId id="26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320" y="1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7E74E84-9253-4C16-BFFC-5FAF37F2E557}"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42336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0035695D-0378-45EF-B18B-3F369D70D096}"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63800413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D2EAEC96-A139-4864-8643-D0ACFD8F59BE}"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D2EAEC96-A139-4864-8643-D0ACFD8F59BE}"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D2EAEC96-A139-4864-8643-D0ACFD8F59BE}"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D2EAEC96-A139-4864-8643-D0ACFD8F59BE}"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D2EAEC96-A139-4864-8643-D0ACFD8F59BE}"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D2EAEC96-A139-4864-8643-D0ACFD8F59BE}"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54B618B-9940-4BE7-8BE0-A876B298CD7C}" type="slidenum">
              <a:rPr lang="en-US" altLang="en-US"/>
              <a:pPr/>
              <a:t>‹#›</a:t>
            </a:fld>
            <a:endParaRPr lang="en-US" altLang="en-US"/>
          </a:p>
        </p:txBody>
      </p:sp>
    </p:spTree>
    <p:extLst>
      <p:ext uri="{BB962C8B-B14F-4D97-AF65-F5344CB8AC3E}">
        <p14:creationId xmlns:p14="http://schemas.microsoft.com/office/powerpoint/2010/main" val="36924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2DC03F46-4AEA-4ACC-8E1C-E6EFB30AC8C1}" type="slidenum">
              <a:rPr lang="en-US" altLang="en-US"/>
              <a:pPr/>
              <a:t>‹#›</a:t>
            </a:fld>
            <a:endParaRPr lang="en-US" altLang="en-US"/>
          </a:p>
        </p:txBody>
      </p:sp>
    </p:spTree>
    <p:extLst>
      <p:ext uri="{BB962C8B-B14F-4D97-AF65-F5344CB8AC3E}">
        <p14:creationId xmlns:p14="http://schemas.microsoft.com/office/powerpoint/2010/main" val="2404542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245DAA78-6DD6-4716-AFC4-E33435BD805E}" type="slidenum">
              <a:rPr lang="en-US" altLang="en-US"/>
              <a:pPr/>
              <a:t>‹#›</a:t>
            </a:fld>
            <a:endParaRPr lang="en-US" altLang="en-US"/>
          </a:p>
        </p:txBody>
      </p:sp>
    </p:spTree>
    <p:extLst>
      <p:ext uri="{BB962C8B-B14F-4D97-AF65-F5344CB8AC3E}">
        <p14:creationId xmlns:p14="http://schemas.microsoft.com/office/powerpoint/2010/main" val="335170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FF5E1DD-6C7F-4A42-9145-1BCE2B3414D6}" type="slidenum">
              <a:rPr lang="en-US" altLang="en-US"/>
              <a:pPr/>
              <a:t>‹#›</a:t>
            </a:fld>
            <a:endParaRPr lang="en-US" altLang="en-US"/>
          </a:p>
        </p:txBody>
      </p:sp>
    </p:spTree>
    <p:extLst>
      <p:ext uri="{BB962C8B-B14F-4D97-AF65-F5344CB8AC3E}">
        <p14:creationId xmlns:p14="http://schemas.microsoft.com/office/powerpoint/2010/main" val="2904070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00D63444-D6B3-43EE-B4ED-3A6A9A81FE07}" type="slidenum">
              <a:rPr lang="en-US" altLang="en-US"/>
              <a:pPr/>
              <a:t>‹#›</a:t>
            </a:fld>
            <a:endParaRPr lang="en-US" altLang="en-US"/>
          </a:p>
        </p:txBody>
      </p:sp>
    </p:spTree>
    <p:extLst>
      <p:ext uri="{BB962C8B-B14F-4D97-AF65-F5344CB8AC3E}">
        <p14:creationId xmlns:p14="http://schemas.microsoft.com/office/powerpoint/2010/main" val="955557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DD3611E4-A9F3-4F4E-812B-9A8913A7956D}" type="slidenum">
              <a:rPr lang="en-US" altLang="en-US"/>
              <a:pPr/>
              <a:t>‹#›</a:t>
            </a:fld>
            <a:endParaRPr lang="en-US" altLang="en-US"/>
          </a:p>
        </p:txBody>
      </p:sp>
    </p:spTree>
    <p:extLst>
      <p:ext uri="{BB962C8B-B14F-4D97-AF65-F5344CB8AC3E}">
        <p14:creationId xmlns:p14="http://schemas.microsoft.com/office/powerpoint/2010/main" val="3488227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4E674DA-9B26-40AA-84A3-4863B542137F}" type="slidenum">
              <a:rPr lang="en-US" altLang="en-US"/>
              <a:pPr/>
              <a:t>‹#›</a:t>
            </a:fld>
            <a:endParaRPr lang="en-US" altLang="en-US"/>
          </a:p>
        </p:txBody>
      </p:sp>
    </p:spTree>
    <p:extLst>
      <p:ext uri="{BB962C8B-B14F-4D97-AF65-F5344CB8AC3E}">
        <p14:creationId xmlns:p14="http://schemas.microsoft.com/office/powerpoint/2010/main" val="3344004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6EBD1AEF-B1F4-4545-85B4-85CEB3478E00}" type="slidenum">
              <a:rPr lang="en-US" altLang="en-US"/>
              <a:pPr/>
              <a:t>‹#›</a:t>
            </a:fld>
            <a:endParaRPr lang="en-US" altLang="en-US"/>
          </a:p>
        </p:txBody>
      </p:sp>
    </p:spTree>
    <p:extLst>
      <p:ext uri="{BB962C8B-B14F-4D97-AF65-F5344CB8AC3E}">
        <p14:creationId xmlns:p14="http://schemas.microsoft.com/office/powerpoint/2010/main" val="548350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CD94545A-FF3E-4509-BA6A-F83CE4335FF3}" type="slidenum">
              <a:rPr lang="en-US" altLang="en-US"/>
              <a:pPr/>
              <a:t>‹#›</a:t>
            </a:fld>
            <a:endParaRPr lang="en-US" altLang="en-US"/>
          </a:p>
        </p:txBody>
      </p:sp>
    </p:spTree>
    <p:extLst>
      <p:ext uri="{BB962C8B-B14F-4D97-AF65-F5344CB8AC3E}">
        <p14:creationId xmlns:p14="http://schemas.microsoft.com/office/powerpoint/2010/main" val="3132019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D9316D58-3F5E-4CE2-BE3E-8FF1E2E69A26}" type="slidenum">
              <a:rPr lang="en-US" altLang="en-US"/>
              <a:pPr/>
              <a:t>‹#›</a:t>
            </a:fld>
            <a:endParaRPr lang="en-US" altLang="en-US"/>
          </a:p>
        </p:txBody>
      </p:sp>
    </p:spTree>
    <p:extLst>
      <p:ext uri="{BB962C8B-B14F-4D97-AF65-F5344CB8AC3E}">
        <p14:creationId xmlns:p14="http://schemas.microsoft.com/office/powerpoint/2010/main" val="2604215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5DC08EA9-1B9E-4510-B821-380699AEC252}" type="slidenum">
              <a:rPr lang="en-US" altLang="en-US"/>
              <a:pPr/>
              <a:t>‹#›</a:t>
            </a:fld>
            <a:endParaRPr lang="en-US" altLang="en-US"/>
          </a:p>
        </p:txBody>
      </p:sp>
    </p:spTree>
    <p:extLst>
      <p:ext uri="{BB962C8B-B14F-4D97-AF65-F5344CB8AC3E}">
        <p14:creationId xmlns:p14="http://schemas.microsoft.com/office/powerpoint/2010/main" val="2272564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6607DC5-FE5D-4ADE-A2E1-3E3F9ABB91AF}" type="slidenum">
              <a:rPr lang="en-US" altLang="en-US"/>
              <a:pPr/>
              <a:t>‹#›</a:t>
            </a:fld>
            <a:endParaRPr lang="en-US" altLang="en-US"/>
          </a:p>
        </p:txBody>
      </p:sp>
      <p:sp>
        <p:nvSpPr>
          <p:cNvPr id="1031" name="Rectangle 7"/>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ur-lex.europa.eu/legal-content/EN/TXT/?uri=CELEX:32020R105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atatracker.ietf.org/wg/drip" TargetMode="External"/><Relationship Id="rId5" Type="http://schemas.openxmlformats.org/officeDocument/2006/relationships/hyperlink" Target="http://www.astm.org/cgi-bin/resolver.cgi?F3411" TargetMode="External"/><Relationship Id="rId4" Type="http://schemas.openxmlformats.org/officeDocument/2006/relationships/hyperlink" Target="https://www.federalregister.gov/documents/2021/01/15/2020-28948/remote-identification-of-unmanned-aircraft"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pPr>
              <a:defRPr/>
            </a:pPr>
            <a:r>
              <a:rPr lang="en-US" dirty="0" smtClean="0"/>
              <a:t>Mar </a:t>
            </a:r>
            <a:r>
              <a:rPr lang="en-US" dirty="0"/>
              <a:t>2021</a:t>
            </a:r>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Stu Card, individual</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3EDEA94-A601-4BEB-8F4E-51B886E989F9}"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t>UAS use </a:t>
            </a:r>
            <a:r>
              <a:rPr lang="en-US" altLang="en-US" sz="1600" dirty="0" smtClean="0"/>
              <a:t>cases</a:t>
            </a:r>
            <a:r>
              <a:rPr lang="en-US" altLang="en-US" sz="1600" dirty="0">
                <a:solidFill>
                  <a:schemeClr val="tx2"/>
                </a:solidFill>
              </a:rPr>
              <a:t> </a:t>
            </a:r>
            <a:r>
              <a:rPr lang="en-US" altLang="en-US" sz="1600" dirty="0" smtClean="0">
                <a:solidFill>
                  <a:schemeClr val="tx2"/>
                </a:solidFill>
              </a:rPr>
              <a:t>for </a:t>
            </a:r>
            <a:r>
              <a:rPr lang="en-US" altLang="en-US" sz="1600" dirty="0" smtClean="0"/>
              <a:t>UWB-NG (</a:t>
            </a:r>
            <a:r>
              <a:rPr lang="en-US" sz="1600" dirty="0" smtClean="0"/>
              <a:t>15-21-0170-00-nuwb)</a:t>
            </a:r>
            <a:endParaRPr lang="en-US" altLang="en-US" sz="1600" dirty="0">
              <a:solidFill>
                <a:schemeClr val="tx2"/>
              </a:solidFill>
            </a:endParaRPr>
          </a:p>
          <a:p>
            <a:r>
              <a:rPr lang="en-US" altLang="en-US" sz="1600" b="1" dirty="0">
                <a:solidFill>
                  <a:schemeClr val="tx2"/>
                </a:solidFill>
              </a:rPr>
              <a:t>Date Submitted: </a:t>
            </a:r>
            <a:r>
              <a:rPr lang="en-US" altLang="en-US" sz="1600" dirty="0" smtClean="0"/>
              <a:t>15 </a:t>
            </a:r>
            <a:r>
              <a:rPr lang="en-US" altLang="en-US" sz="1600" dirty="0" smtClean="0"/>
              <a:t>March, 2021</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Stuart W. Card (multiple affiliations, this submission made individually)</a:t>
            </a:r>
            <a:endParaRPr lang="en-US" altLang="en-US" sz="1600" dirty="0">
              <a:solidFill>
                <a:schemeClr val="tx2"/>
              </a:solidFill>
            </a:endParaRPr>
          </a:p>
          <a:p>
            <a:r>
              <a:rPr lang="en-US" altLang="en-US" sz="1600" dirty="0" smtClean="0">
                <a:solidFill>
                  <a:schemeClr val="tx2"/>
                </a:solidFill>
              </a:rPr>
              <a:t>7417 S. Main Street, P.O. Box 61, Newport NY 13416 USA</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 +1 315-845-6249, </a:t>
            </a:r>
            <a:r>
              <a:rPr lang="en-US" altLang="en-US" sz="1600" dirty="0">
                <a:solidFill>
                  <a:schemeClr val="tx2"/>
                </a:solidFill>
              </a:rPr>
              <a:t>FAX: +1 </a:t>
            </a:r>
            <a:r>
              <a:rPr lang="en-US" altLang="en-US" sz="1600" dirty="0" smtClean="0">
                <a:solidFill>
                  <a:schemeClr val="tx2"/>
                </a:solidFill>
              </a:rPr>
              <a:t>315-845-6255, </a:t>
            </a:r>
            <a:r>
              <a:rPr lang="en-US" altLang="en-US" sz="1600" dirty="0">
                <a:solidFill>
                  <a:schemeClr val="tx2"/>
                </a:solidFill>
              </a:rPr>
              <a:t>E-Mail</a:t>
            </a:r>
            <a:r>
              <a:rPr lang="en-US" altLang="en-US" sz="1600" dirty="0" smtClean="0">
                <a:solidFill>
                  <a:schemeClr val="tx2"/>
                </a:solidFill>
              </a:rPr>
              <a:t>: stu.card@critical.com</a:t>
            </a:r>
            <a:r>
              <a:rPr lang="en-US" altLang="en-US" sz="1600" dirty="0">
                <a:solidFill>
                  <a:schemeClr val="tx2"/>
                </a:solidFill>
              </a:rPr>
              <a:t>	</a:t>
            </a:r>
          </a:p>
          <a:p>
            <a:pPr>
              <a:spcBef>
                <a:spcPts val="600"/>
              </a:spcBef>
              <a:spcAft>
                <a:spcPts val="600"/>
              </a:spcAft>
            </a:pPr>
            <a:r>
              <a:rPr lang="en-US" altLang="en-US" sz="1600" b="1" dirty="0" smtClean="0">
                <a:solidFill>
                  <a:schemeClr val="tx2"/>
                </a:solidFill>
              </a:rPr>
              <a:t>Re:</a:t>
            </a:r>
            <a:r>
              <a:rPr lang="en-US" altLang="en-US" sz="1600" dirty="0">
                <a:solidFill>
                  <a:schemeClr val="tx2"/>
                </a:solidFill>
              </a:rPr>
              <a:t> Call for Contributions - IG </a:t>
            </a:r>
            <a:r>
              <a:rPr lang="en-US" altLang="en-US" sz="1600" dirty="0" smtClean="0">
                <a:solidFill>
                  <a:schemeClr val="tx2"/>
                </a:solidFill>
              </a:rPr>
              <a:t>UWB-NG, 5 March 2021</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 </a:t>
            </a:r>
            <a:r>
              <a:rPr lang="en-US" altLang="en-US" sz="1600" dirty="0" smtClean="0">
                <a:solidFill>
                  <a:schemeClr val="tx2"/>
                </a:solidFill>
              </a:rPr>
              <a:t>brief </a:t>
            </a:r>
            <a:r>
              <a:rPr lang="en-US" altLang="en-US" sz="1600" dirty="0" smtClean="0">
                <a:solidFill>
                  <a:schemeClr val="tx2"/>
                </a:solidFill>
              </a:rPr>
              <a:t>introduction to some </a:t>
            </a:r>
            <a:r>
              <a:rPr lang="en-US" altLang="en-US" sz="1600" dirty="0" smtClean="0">
                <a:solidFill>
                  <a:schemeClr val="tx2"/>
                </a:solidFill>
              </a:rPr>
              <a:t>Unmanned Aircraft System (UAS) use </a:t>
            </a:r>
            <a:r>
              <a:rPr lang="en-US" altLang="en-US" sz="1600" dirty="0" smtClean="0">
                <a:solidFill>
                  <a:schemeClr val="tx2"/>
                </a:solidFill>
              </a:rPr>
              <a:t>cases </a:t>
            </a:r>
            <a:r>
              <a:rPr lang="en-US" altLang="en-US" sz="1600" dirty="0" smtClean="0">
                <a:solidFill>
                  <a:schemeClr val="tx2"/>
                </a:solidFill>
              </a:rPr>
              <a:t>for UWB-NG.</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Consider UAS use cases in scoping UWB-NG.</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 2021</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Stu Card, individual</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6B73927D-297F-4793-AD2A-0A53DE9C7781}"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dirty="0" smtClean="0"/>
              <a:t>Unmanned </a:t>
            </a:r>
            <a:r>
              <a:rPr lang="en-US" altLang="en-US" dirty="0"/>
              <a:t>Aircraft System use </a:t>
            </a:r>
            <a:r>
              <a:rPr lang="en-US" altLang="en-US" dirty="0" smtClean="0"/>
              <a:t>cases for UWB-NG</a:t>
            </a:r>
            <a:endParaRPr lang="en-US" altLang="en-US" dirty="0"/>
          </a:p>
        </p:txBody>
      </p:sp>
      <p:sp>
        <p:nvSpPr>
          <p:cNvPr id="26627" name="Rectangle 3"/>
          <p:cNvSpPr>
            <a:spLocks noGrp="1" noChangeArrowheads="1"/>
          </p:cNvSpPr>
          <p:nvPr>
            <p:ph type="subTitle" idx="1"/>
          </p:nvPr>
        </p:nvSpPr>
        <p:spPr/>
        <p:txBody>
          <a:bodyPr/>
          <a:lstStyle/>
          <a:p>
            <a:r>
              <a:rPr lang="en-US" altLang="en-US" dirty="0" smtClean="0"/>
              <a:t>A hasty introduction to an incomplete list of maybes</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 2021</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Stu Card, individual</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886315CA-0978-4F8C-9CD2-5C8EFA83B1AA}"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Potential UWB applications to UAS</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r>
              <a:rPr lang="en-US" altLang="en-US" sz="2800" dirty="0" smtClean="0"/>
              <a:t>Indoor &amp; </a:t>
            </a:r>
            <a:r>
              <a:rPr lang="en-US" altLang="en-US" sz="2800" dirty="0"/>
              <a:t>O</a:t>
            </a:r>
            <a:r>
              <a:rPr lang="en-US" altLang="en-US" sz="2800" dirty="0" smtClean="0"/>
              <a:t>utdoor (latter more challenging):</a:t>
            </a:r>
          </a:p>
          <a:p>
            <a:r>
              <a:rPr lang="en-US" altLang="en-US" sz="2800" dirty="0" smtClean="0"/>
              <a:t>Remote Identification &amp; tracking (UAS RID)</a:t>
            </a:r>
          </a:p>
          <a:p>
            <a:r>
              <a:rPr lang="en-US" altLang="en-US" sz="2800" dirty="0" smtClean="0"/>
              <a:t>Self-Separation &amp; Collision Avoidance</a:t>
            </a:r>
          </a:p>
          <a:p>
            <a:r>
              <a:rPr lang="en-US" altLang="en-US" sz="2800" dirty="0" smtClean="0"/>
              <a:t>Positioning, Navigation &amp; Landing</a:t>
            </a:r>
          </a:p>
          <a:p>
            <a:pPr lvl="1"/>
            <a:r>
              <a:rPr lang="en-US" altLang="en-US" sz="2400" dirty="0" smtClean="0"/>
              <a:t>Adjunct to GNSS for greater precision</a:t>
            </a:r>
          </a:p>
          <a:p>
            <a:pPr lvl="1"/>
            <a:r>
              <a:rPr lang="en-US" altLang="en-US" sz="2400" dirty="0" smtClean="0"/>
              <a:t>Alternative when/where </a:t>
            </a:r>
            <a:r>
              <a:rPr lang="en-US" altLang="en-US" sz="2400" dirty="0"/>
              <a:t>GNSS </a:t>
            </a:r>
            <a:r>
              <a:rPr lang="en-US" altLang="en-US" sz="2400" dirty="0" smtClean="0"/>
              <a:t>unavailable</a:t>
            </a:r>
          </a:p>
          <a:p>
            <a:r>
              <a:rPr lang="en-US" altLang="en-US" sz="2800" dirty="0" smtClean="0"/>
              <a:t>Command &amp; Control (C2)</a:t>
            </a:r>
          </a:p>
          <a:p>
            <a:r>
              <a:rPr lang="en-US" altLang="en-US" sz="2800" dirty="0" smtClean="0"/>
              <a:t>Telemetry</a:t>
            </a:r>
            <a:endParaRPr lang="en-US" alt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 2021</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Stu Card, individual</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886315CA-0978-4F8C-9CD2-5C8EFA83B1AA}"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dirty="0"/>
              <a:t>Remote Identification &amp; tracking (UAS RID)</a:t>
            </a:r>
          </a:p>
        </p:txBody>
      </p:sp>
      <p:sp>
        <p:nvSpPr>
          <p:cNvPr id="4099" name="Rectangle 3"/>
          <p:cNvSpPr>
            <a:spLocks noGrp="1" noChangeArrowheads="1"/>
          </p:cNvSpPr>
          <p:nvPr>
            <p:ph type="body" idx="1"/>
          </p:nvPr>
        </p:nvSpPr>
        <p:spPr>
          <a:xfrm>
            <a:off x="685800" y="1524000"/>
            <a:ext cx="7772400" cy="4876800"/>
          </a:xfrm>
          <a:ln/>
        </p:spPr>
        <p:txBody>
          <a:bodyPr/>
          <a:lstStyle/>
          <a:p>
            <a:r>
              <a:rPr lang="en-US" altLang="en-US" sz="2000" dirty="0" smtClean="0"/>
              <a:t>Mandated by Civil Aviation Authorities’ performance based rules</a:t>
            </a:r>
          </a:p>
          <a:p>
            <a:pPr lvl="1"/>
            <a:r>
              <a:rPr lang="en-US" altLang="en-US" sz="1600" dirty="0"/>
              <a:t>European Union Aviation Safety Agency (EASA), </a:t>
            </a:r>
            <a:r>
              <a:rPr lang="en-US" altLang="en-US" sz="1600" dirty="0" smtClean="0"/>
              <a:t>“Commission Delegated </a:t>
            </a:r>
            <a:r>
              <a:rPr lang="en-US" altLang="en-US" sz="1600" dirty="0"/>
              <a:t>Regulation (EU) </a:t>
            </a:r>
            <a:r>
              <a:rPr lang="en-US" altLang="en-US" sz="1600" dirty="0" smtClean="0"/>
              <a:t>2020/1058...” </a:t>
            </a:r>
            <a:r>
              <a:rPr lang="en-US" altLang="en-US" sz="1600" dirty="0" smtClean="0">
                <a:hlinkClick r:id="rId3"/>
              </a:rPr>
              <a:t>https</a:t>
            </a:r>
            <a:r>
              <a:rPr lang="en-US" altLang="en-US" sz="1600" dirty="0">
                <a:hlinkClick r:id="rId3"/>
              </a:rPr>
              <a:t>://</a:t>
            </a:r>
            <a:r>
              <a:rPr lang="en-US" altLang="en-US" sz="1600" dirty="0" smtClean="0">
                <a:hlinkClick r:id="rId3"/>
              </a:rPr>
              <a:t>eur-lex.europa.eu/legal-content/EN/TXT</a:t>
            </a:r>
            <a:r>
              <a:rPr lang="en-US" altLang="en-US" sz="1600" dirty="0">
                <a:hlinkClick r:id="rId3"/>
              </a:rPr>
              <a:t>/?</a:t>
            </a:r>
            <a:r>
              <a:rPr lang="en-US" altLang="en-US" sz="1600" dirty="0" smtClean="0">
                <a:hlinkClick r:id="rId3"/>
              </a:rPr>
              <a:t>uri=CELEX%3A32020R1058</a:t>
            </a:r>
            <a:r>
              <a:rPr lang="en-US" altLang="en-US" sz="1600" dirty="0" smtClean="0"/>
              <a:t> </a:t>
            </a:r>
          </a:p>
          <a:p>
            <a:pPr lvl="1"/>
            <a:r>
              <a:rPr lang="en-US" altLang="en-US" sz="1600" dirty="0"/>
              <a:t>Federal Aviation Administration, </a:t>
            </a:r>
            <a:r>
              <a:rPr lang="en-US" altLang="en-US" sz="1600" dirty="0" smtClean="0"/>
              <a:t>“Remote </a:t>
            </a:r>
            <a:r>
              <a:rPr lang="en-US" altLang="en-US" sz="1600" dirty="0"/>
              <a:t>Identification </a:t>
            </a:r>
            <a:r>
              <a:rPr lang="en-US" altLang="en-US" sz="1600" dirty="0" smtClean="0"/>
              <a:t>of Unmanned Aircraft” </a:t>
            </a:r>
            <a:r>
              <a:rPr lang="en-US" altLang="en-US" sz="1600" dirty="0" smtClean="0">
                <a:hlinkClick r:id="rId4"/>
              </a:rPr>
              <a:t>https</a:t>
            </a:r>
            <a:r>
              <a:rPr lang="en-US" altLang="en-US" sz="1600" dirty="0">
                <a:hlinkClick r:id="rId4"/>
              </a:rPr>
              <a:t>://</a:t>
            </a:r>
            <a:r>
              <a:rPr lang="en-US" altLang="en-US" sz="1600" dirty="0" smtClean="0">
                <a:hlinkClick r:id="rId4"/>
              </a:rPr>
              <a:t>www.federalregister.gov/documents/2021/01/15/2020-28948/remote-identification-of-unmanned-aircraft</a:t>
            </a:r>
            <a:r>
              <a:rPr lang="en-US" altLang="en-US" sz="1600" dirty="0" smtClean="0"/>
              <a:t> </a:t>
            </a:r>
          </a:p>
          <a:p>
            <a:r>
              <a:rPr lang="en-US" altLang="en-US" sz="2000" dirty="0" smtClean="0"/>
              <a:t>Industry consensus technical standards</a:t>
            </a:r>
          </a:p>
          <a:p>
            <a:pPr lvl="1"/>
            <a:r>
              <a:rPr lang="en-US" altLang="en-US" sz="1600" dirty="0" smtClean="0"/>
              <a:t>Primarily ASTM International F3411-19 “Standard </a:t>
            </a:r>
            <a:r>
              <a:rPr lang="en-US" altLang="en-US" sz="1600" dirty="0"/>
              <a:t>Specification for Remote </a:t>
            </a:r>
            <a:r>
              <a:rPr lang="en-US" altLang="en-US" sz="1600" dirty="0" smtClean="0"/>
              <a:t>ID and Tracking” </a:t>
            </a:r>
            <a:r>
              <a:rPr lang="en-US" altLang="en-US" sz="1600" dirty="0" smtClean="0">
                <a:hlinkClick r:id="rId5"/>
              </a:rPr>
              <a:t>http</a:t>
            </a:r>
            <a:r>
              <a:rPr lang="en-US" altLang="en-US" sz="1600" dirty="0">
                <a:hlinkClick r:id="rId5"/>
              </a:rPr>
              <a:t>://</a:t>
            </a:r>
            <a:r>
              <a:rPr lang="en-US" altLang="en-US" sz="1600" dirty="0" smtClean="0">
                <a:hlinkClick r:id="rId5"/>
              </a:rPr>
              <a:t>www.astm.org/cgi-bin/resolver.cgi?F3411</a:t>
            </a:r>
            <a:endParaRPr lang="en-US" altLang="en-US" sz="1600" dirty="0"/>
          </a:p>
          <a:p>
            <a:r>
              <a:rPr lang="en-US" altLang="en-US" sz="2000" dirty="0" smtClean="0"/>
              <a:t>Currently Bluetooth &amp; WiFi Aware/NAN (need &gt;273m range)</a:t>
            </a:r>
          </a:p>
          <a:p>
            <a:r>
              <a:rPr lang="en-US" altLang="en-US" sz="2000" dirty="0" smtClean="0"/>
              <a:t>All data inc. position self-reported (~150 </a:t>
            </a:r>
            <a:r>
              <a:rPr lang="en-US" altLang="en-US" sz="2000" smtClean="0"/>
              <a:t>payload bytes/sec./</a:t>
            </a:r>
            <a:r>
              <a:rPr lang="en-US" altLang="en-US" sz="2000" dirty="0" smtClean="0"/>
              <a:t>UA)</a:t>
            </a:r>
          </a:p>
          <a:p>
            <a:r>
              <a:rPr lang="en-US" altLang="en-US" sz="2000" dirty="0" smtClean="0"/>
              <a:t>Authentication optional &amp; largely TBD</a:t>
            </a:r>
          </a:p>
          <a:p>
            <a:pPr lvl="1"/>
            <a:r>
              <a:rPr lang="en-US" altLang="en-US" sz="1600" dirty="0" smtClean="0"/>
              <a:t>IETF </a:t>
            </a:r>
            <a:r>
              <a:rPr lang="en-US" altLang="en-US" sz="1600" dirty="0"/>
              <a:t>Drone Remote Identification Protocol (</a:t>
            </a:r>
            <a:r>
              <a:rPr lang="en-US" altLang="en-US" sz="1600" dirty="0" smtClean="0"/>
              <a:t>DRIP) </a:t>
            </a:r>
            <a:r>
              <a:rPr lang="en-US" altLang="en-US" sz="1600" dirty="0" smtClean="0">
                <a:hlinkClick r:id="rId6"/>
              </a:rPr>
              <a:t>https</a:t>
            </a:r>
            <a:r>
              <a:rPr lang="en-US" altLang="en-US" sz="1600" dirty="0">
                <a:hlinkClick r:id="rId6"/>
              </a:rPr>
              <a:t>://</a:t>
            </a:r>
            <a:r>
              <a:rPr lang="en-US" altLang="en-US" sz="1600" dirty="0" smtClean="0">
                <a:hlinkClick r:id="rId6"/>
              </a:rPr>
              <a:t>datatracker.ietf.org/wg/drip</a:t>
            </a:r>
            <a:r>
              <a:rPr lang="en-US" altLang="en-US" sz="1600" dirty="0" smtClean="0"/>
              <a:t> </a:t>
            </a:r>
            <a:endParaRPr lang="en-US" altLang="en-US" sz="1600" dirty="0"/>
          </a:p>
          <a:p>
            <a:pPr marL="342900" lvl="1" indent="-342900">
              <a:buFont typeface="Wingdings" panose="05000000000000000000" pitchFamily="2" charset="2"/>
              <a:buChar char="Ø"/>
            </a:pPr>
            <a:r>
              <a:rPr lang="en-US" altLang="en-US" sz="2000" dirty="0" smtClean="0">
                <a:ea typeface="+mn-ea"/>
                <a:cs typeface="+mn-cs"/>
              </a:rPr>
              <a:t>Ranging between UA &amp; observer device could help</a:t>
            </a:r>
            <a:endParaRPr lang="en-US" altLang="en-US" sz="2000" dirty="0">
              <a:ea typeface="+mn-ea"/>
              <a:cs typeface="+mn-cs"/>
            </a:endParaRPr>
          </a:p>
        </p:txBody>
      </p:sp>
    </p:spTree>
    <p:extLst>
      <p:ext uri="{BB962C8B-B14F-4D97-AF65-F5344CB8AC3E}">
        <p14:creationId xmlns:p14="http://schemas.microsoft.com/office/powerpoint/2010/main" val="1111950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 2021</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Stu Card, individual</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886315CA-0978-4F8C-9CD2-5C8EFA83B1AA}"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dirty="0"/>
              <a:t>Self-Separation &amp; Collision Avoidance</a:t>
            </a:r>
          </a:p>
        </p:txBody>
      </p:sp>
      <p:sp>
        <p:nvSpPr>
          <p:cNvPr id="4099" name="Rectangle 3"/>
          <p:cNvSpPr>
            <a:spLocks noGrp="1" noChangeArrowheads="1"/>
          </p:cNvSpPr>
          <p:nvPr>
            <p:ph type="body" idx="1"/>
          </p:nvPr>
        </p:nvSpPr>
        <p:spPr>
          <a:xfrm>
            <a:off x="685800" y="1524000"/>
            <a:ext cx="7772400" cy="4876800"/>
          </a:xfrm>
          <a:ln/>
        </p:spPr>
        <p:txBody>
          <a:bodyPr/>
          <a:lstStyle/>
          <a:p>
            <a:r>
              <a:rPr lang="en-US" altLang="en-US" sz="2000" dirty="0" smtClean="0"/>
              <a:t>Expected to be mandated by CAAs, also operator self-interest</a:t>
            </a:r>
          </a:p>
          <a:p>
            <a:pPr lvl="1"/>
            <a:r>
              <a:rPr lang="en-US" altLang="en-US" sz="1600" dirty="0" smtClean="0"/>
              <a:t>Self-Separation is coordinating to stay “well clear”, avoiding risk of collision: Sense And Avoid (SAA) now Detect And Avoid (DAA), w/ &amp; w/o ground help</a:t>
            </a:r>
          </a:p>
          <a:p>
            <a:pPr lvl="1"/>
            <a:r>
              <a:rPr lang="en-US" altLang="en-US" sz="1600" dirty="0" smtClean="0"/>
              <a:t>When Self-Separation fails, Collision Avoidance initiates urgent maneuver</a:t>
            </a:r>
          </a:p>
          <a:p>
            <a:pPr lvl="1"/>
            <a:r>
              <a:rPr lang="en-US" altLang="en-US" sz="1600" dirty="0" smtClean="0"/>
              <a:t>May include UAS avoiding collisions w/structures, trees, etc.</a:t>
            </a:r>
          </a:p>
          <a:p>
            <a:r>
              <a:rPr lang="en-US" altLang="en-US" sz="2000" dirty="0" smtClean="0"/>
              <a:t>Industry consensus technical standards</a:t>
            </a:r>
          </a:p>
          <a:p>
            <a:pPr lvl="1"/>
            <a:r>
              <a:rPr lang="en-US" altLang="en-US" sz="1600" dirty="0" smtClean="0"/>
              <a:t>RTCA, EUROCAE, </a:t>
            </a:r>
            <a:r>
              <a:rPr lang="en-US" altLang="en-US" sz="1600" i="1" dirty="0" smtClean="0"/>
              <a:t>et al</a:t>
            </a:r>
            <a:endParaRPr lang="en-US" altLang="en-US" sz="1600" i="1" dirty="0"/>
          </a:p>
          <a:p>
            <a:r>
              <a:rPr lang="en-US" altLang="en-US" sz="2000" dirty="0" smtClean="0"/>
              <a:t>Manned mature (e.g., TCAS), UAS emerging (e.g., ACAS X</a:t>
            </a:r>
            <a:r>
              <a:rPr lang="en-US" altLang="en-US" sz="2000" baseline="-25000" dirty="0" smtClean="0"/>
              <a:t>u</a:t>
            </a:r>
            <a:r>
              <a:rPr lang="en-US" altLang="en-US" sz="2000" dirty="0" smtClean="0"/>
              <a:t>)</a:t>
            </a:r>
          </a:p>
          <a:p>
            <a:r>
              <a:rPr lang="en-US" altLang="en-US" sz="2000" dirty="0" smtClean="0"/>
              <a:t>Currently narrowband aviation spectrum</a:t>
            </a:r>
          </a:p>
          <a:p>
            <a:pPr marL="342900" lvl="1" indent="-342900">
              <a:buFont typeface="Wingdings" panose="05000000000000000000" pitchFamily="2" charset="2"/>
              <a:buChar char="Ø"/>
            </a:pPr>
            <a:r>
              <a:rPr lang="en-US" altLang="en-US" sz="2000" dirty="0" smtClean="0">
                <a:ea typeface="+mn-ea"/>
                <a:cs typeface="+mn-cs"/>
              </a:rPr>
              <a:t>Ranging between UA &amp; other aircraft could help</a:t>
            </a:r>
          </a:p>
          <a:p>
            <a:pPr marL="342900" lvl="1" indent="-342900">
              <a:buFont typeface="Wingdings" panose="05000000000000000000" pitchFamily="2" charset="2"/>
              <a:buChar char="Ø"/>
            </a:pPr>
            <a:r>
              <a:rPr lang="en-US" altLang="en-US" sz="2000" dirty="0" smtClean="0">
                <a:ea typeface="+mn-ea"/>
                <a:cs typeface="+mn-cs"/>
              </a:rPr>
              <a:t>Precise positioning </a:t>
            </a:r>
            <a:r>
              <a:rPr lang="en-US" altLang="en-US" sz="2000" dirty="0"/>
              <a:t>could help </a:t>
            </a:r>
            <a:r>
              <a:rPr lang="en-US" altLang="en-US" sz="2000" dirty="0" smtClean="0"/>
              <a:t>avoid </a:t>
            </a:r>
            <a:r>
              <a:rPr lang="en-US" altLang="en-US" sz="2000" dirty="0" smtClean="0">
                <a:ea typeface="+mn-ea"/>
                <a:cs typeface="+mn-cs"/>
              </a:rPr>
              <a:t>known fixed obstacles</a:t>
            </a:r>
            <a:endParaRPr lang="en-US" altLang="en-US" sz="2000" dirty="0">
              <a:ea typeface="+mn-ea"/>
              <a:cs typeface="+mn-cs"/>
            </a:endParaRPr>
          </a:p>
        </p:txBody>
      </p:sp>
    </p:spTree>
    <p:extLst>
      <p:ext uri="{BB962C8B-B14F-4D97-AF65-F5344CB8AC3E}">
        <p14:creationId xmlns:p14="http://schemas.microsoft.com/office/powerpoint/2010/main" val="1608293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 2021</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Stu Card, individual</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886315CA-0978-4F8C-9CD2-5C8EFA83B1AA}"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dirty="0"/>
              <a:t>Positioning, Navigation &amp; Landing</a:t>
            </a:r>
          </a:p>
        </p:txBody>
      </p:sp>
      <p:sp>
        <p:nvSpPr>
          <p:cNvPr id="4099" name="Rectangle 3"/>
          <p:cNvSpPr>
            <a:spLocks noGrp="1" noChangeArrowheads="1"/>
          </p:cNvSpPr>
          <p:nvPr>
            <p:ph type="body" idx="1"/>
          </p:nvPr>
        </p:nvSpPr>
        <p:spPr>
          <a:xfrm>
            <a:off x="685800" y="1524000"/>
            <a:ext cx="7772400" cy="4876800"/>
          </a:xfrm>
          <a:ln/>
        </p:spPr>
        <p:txBody>
          <a:bodyPr/>
          <a:lstStyle/>
          <a:p>
            <a:r>
              <a:rPr lang="en-US" altLang="en-US" sz="2000" dirty="0" smtClean="0"/>
              <a:t>Intrinsic to flight operations</a:t>
            </a:r>
          </a:p>
          <a:p>
            <a:r>
              <a:rPr lang="en-US" altLang="en-US" sz="2000" dirty="0" smtClean="0"/>
              <a:t>No standards for small UAS at low altitudes – vendor innovation</a:t>
            </a:r>
          </a:p>
          <a:p>
            <a:r>
              <a:rPr lang="en-US" altLang="en-US" sz="2000" dirty="0" smtClean="0"/>
              <a:t>Urban Air Mobility (UAM) / Advanced Air Mobility (AAM) will transport humans (still no pilot onboard) in densely occupied airspace volumes over other humans, so regulations likely</a:t>
            </a:r>
          </a:p>
          <a:p>
            <a:r>
              <a:rPr lang="en-US" altLang="en-US" sz="2000" dirty="0"/>
              <a:t>Currently based on [GIS terrain &amp; structure </a:t>
            </a:r>
            <a:r>
              <a:rPr lang="en-US" altLang="en-US" sz="2000" dirty="0" smtClean="0"/>
              <a:t>data plus]</a:t>
            </a:r>
          </a:p>
          <a:p>
            <a:pPr lvl="1"/>
            <a:r>
              <a:rPr lang="en-US" altLang="en-US" sz="1600" dirty="0" smtClean="0"/>
              <a:t>GNSS (dominates)</a:t>
            </a:r>
          </a:p>
          <a:p>
            <a:pPr lvl="1"/>
            <a:r>
              <a:rPr lang="en-US" altLang="en-US" sz="1600" dirty="0" smtClean="0"/>
              <a:t>Radar (only on larger UA), </a:t>
            </a:r>
            <a:r>
              <a:rPr lang="en-US" altLang="en-US" sz="1600" dirty="0" err="1" smtClean="0"/>
              <a:t>lidar</a:t>
            </a:r>
            <a:r>
              <a:rPr lang="en-US" altLang="en-US" sz="1600" dirty="0" smtClean="0"/>
              <a:t>, optical machine vision</a:t>
            </a:r>
          </a:p>
          <a:p>
            <a:pPr lvl="1"/>
            <a:r>
              <a:rPr lang="en-US" altLang="en-US" sz="1600" dirty="0" smtClean="0"/>
              <a:t>Laser or acoustic height finders</a:t>
            </a:r>
          </a:p>
          <a:p>
            <a:pPr lvl="1"/>
            <a:r>
              <a:rPr lang="en-US" altLang="en-US" sz="1600" dirty="0" smtClean="0"/>
              <a:t>Magnetic compass (rare)</a:t>
            </a:r>
          </a:p>
          <a:p>
            <a:r>
              <a:rPr lang="en-US" altLang="en-US" sz="2000" dirty="0" smtClean="0"/>
              <a:t>Dedicated spaces emerging (flying club parks, nets, indoors)</a:t>
            </a:r>
          </a:p>
          <a:p>
            <a:r>
              <a:rPr lang="en-US" altLang="en-US" sz="2000" dirty="0" smtClean="0"/>
              <a:t>UAM expected to be based largely on many small “</a:t>
            </a:r>
            <a:r>
              <a:rPr lang="en-US" altLang="en-US" sz="2000" dirty="0" err="1" smtClean="0"/>
              <a:t>vertiports</a:t>
            </a:r>
            <a:r>
              <a:rPr lang="en-US" altLang="en-US" sz="2000" dirty="0" smtClean="0"/>
              <a:t>”</a:t>
            </a:r>
          </a:p>
          <a:p>
            <a:pPr marL="342900" lvl="1" indent="-342900">
              <a:buFont typeface="Wingdings" panose="05000000000000000000" pitchFamily="2" charset="2"/>
              <a:buChar char="Ø"/>
            </a:pPr>
            <a:r>
              <a:rPr lang="en-US" altLang="en-US" sz="2000" dirty="0" smtClean="0">
                <a:ea typeface="+mn-ea"/>
                <a:cs typeface="+mn-cs"/>
              </a:rPr>
              <a:t>Precise positioning obviously </a:t>
            </a:r>
            <a:r>
              <a:rPr lang="en-US" altLang="en-US" sz="2000" dirty="0" smtClean="0"/>
              <a:t>could </a:t>
            </a:r>
            <a:r>
              <a:rPr lang="en-US" altLang="en-US" sz="2000" dirty="0"/>
              <a:t>help </a:t>
            </a:r>
            <a:r>
              <a:rPr lang="en-US" altLang="en-US" sz="2000" dirty="0" smtClean="0"/>
              <a:t>greatly, especially with [automatic] landing (I have watched landings w/height errors of less than a meter wreck small multicopters)</a:t>
            </a:r>
            <a:endParaRPr lang="en-US" altLang="en-US" sz="2000" dirty="0">
              <a:ea typeface="+mn-ea"/>
              <a:cs typeface="+mn-cs"/>
            </a:endParaRPr>
          </a:p>
        </p:txBody>
      </p:sp>
    </p:spTree>
    <p:extLst>
      <p:ext uri="{BB962C8B-B14F-4D97-AF65-F5344CB8AC3E}">
        <p14:creationId xmlns:p14="http://schemas.microsoft.com/office/powerpoint/2010/main" val="3164266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 2021</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Stu Card, individual</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886315CA-0978-4F8C-9CD2-5C8EFA83B1AA}"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C2 &amp; Telemetry</a:t>
            </a:r>
            <a:endParaRPr lang="en-US" altLang="en-US" sz="3200" dirty="0"/>
          </a:p>
        </p:txBody>
      </p:sp>
      <p:sp>
        <p:nvSpPr>
          <p:cNvPr id="4099" name="Rectangle 3"/>
          <p:cNvSpPr>
            <a:spLocks noGrp="1" noChangeArrowheads="1"/>
          </p:cNvSpPr>
          <p:nvPr>
            <p:ph type="body" idx="1"/>
          </p:nvPr>
        </p:nvSpPr>
        <p:spPr>
          <a:xfrm>
            <a:off x="685800" y="1524000"/>
            <a:ext cx="7772400" cy="4876800"/>
          </a:xfrm>
          <a:ln/>
        </p:spPr>
        <p:txBody>
          <a:bodyPr/>
          <a:lstStyle/>
          <a:p>
            <a:r>
              <a:rPr lang="en-US" altLang="en-US" sz="2000" dirty="0" smtClean="0"/>
              <a:t>C2 intrinsic to flight operations, telemetry also very common</a:t>
            </a:r>
          </a:p>
          <a:p>
            <a:r>
              <a:rPr lang="en-US" altLang="en-US" sz="2000" dirty="0" smtClean="0"/>
              <a:t>Some </a:t>
            </a:r>
            <a:r>
              <a:rPr lang="en-US" altLang="en-US" sz="2000" i="1" dirty="0" smtClean="0"/>
              <a:t>de facto </a:t>
            </a:r>
            <a:r>
              <a:rPr lang="en-US" altLang="en-US" sz="2000" dirty="0" smtClean="0"/>
              <a:t>protocol standards (e.g., </a:t>
            </a:r>
            <a:r>
              <a:rPr lang="en-US" altLang="en-US" sz="2000" dirty="0" err="1" smtClean="0"/>
              <a:t>MAVLink</a:t>
            </a:r>
            <a:r>
              <a:rPr lang="en-US" altLang="en-US" sz="2000" dirty="0" smtClean="0"/>
              <a:t>)</a:t>
            </a:r>
          </a:p>
          <a:p>
            <a:r>
              <a:rPr lang="en-US" altLang="en-US" sz="2000" dirty="0"/>
              <a:t>Currently </a:t>
            </a:r>
            <a:r>
              <a:rPr lang="en-US" altLang="en-US" sz="2000" dirty="0" smtClean="0"/>
              <a:t>uses mostly ISM &amp; NII bands</a:t>
            </a:r>
            <a:endParaRPr lang="en-US" altLang="en-US" sz="2000" dirty="0"/>
          </a:p>
          <a:p>
            <a:pPr lvl="1"/>
            <a:r>
              <a:rPr lang="en-US" altLang="en-US" sz="1600" dirty="0" smtClean="0"/>
              <a:t>incl</a:t>
            </a:r>
            <a:r>
              <a:rPr lang="en-US" altLang="en-US" sz="1600" dirty="0"/>
              <a:t>. 433 MHz </a:t>
            </a:r>
            <a:r>
              <a:rPr lang="en-US" altLang="en-US" sz="1600" dirty="0" smtClean="0"/>
              <a:t>which </a:t>
            </a:r>
            <a:r>
              <a:rPr lang="en-US" altLang="en-US" sz="1600" dirty="0"/>
              <a:t>is </a:t>
            </a:r>
            <a:r>
              <a:rPr lang="en-US" altLang="en-US" sz="1600" dirty="0" smtClean="0"/>
              <a:t>Amateur in US but much used illegally for long range</a:t>
            </a:r>
          </a:p>
          <a:p>
            <a:pPr lvl="1"/>
            <a:r>
              <a:rPr lang="en-US" altLang="en-US" sz="1600" dirty="0" smtClean="0"/>
              <a:t>typically C2 on 915 or 2400 MHz &amp; video streaming on 5 GHz</a:t>
            </a:r>
            <a:endParaRPr lang="en-US" altLang="en-US" sz="1600" dirty="0"/>
          </a:p>
          <a:p>
            <a:r>
              <a:rPr lang="en-US" altLang="en-US" sz="2000" dirty="0" smtClean="0"/>
              <a:t>UA “fly-away”, often causing loss of or damage to aircraft, potentially causing harm to others, usually due </a:t>
            </a:r>
            <a:r>
              <a:rPr lang="en-US" altLang="en-US" sz="2000" dirty="0"/>
              <a:t>to losing C2 link </a:t>
            </a:r>
            <a:endParaRPr lang="en-US" altLang="en-US" sz="2000" dirty="0" smtClean="0"/>
          </a:p>
          <a:p>
            <a:pPr marL="342900" lvl="1" indent="-342900">
              <a:buFont typeface="Wingdings" panose="05000000000000000000" pitchFamily="2" charset="2"/>
              <a:buChar char="Ø"/>
            </a:pPr>
            <a:r>
              <a:rPr lang="en-US" altLang="en-US" sz="2000" dirty="0" smtClean="0">
                <a:ea typeface="+mn-ea"/>
                <a:cs typeface="+mn-cs"/>
              </a:rPr>
              <a:t>Ranging between UA and Ground Control Station (GCS) could help avoid exceeding C2 link &amp; regulatory operating range limits</a:t>
            </a:r>
          </a:p>
          <a:p>
            <a:pPr marL="342900" lvl="1" indent="-342900">
              <a:buFont typeface="Wingdings" panose="05000000000000000000" pitchFamily="2" charset="2"/>
              <a:buChar char="Ø"/>
            </a:pPr>
            <a:r>
              <a:rPr lang="en-US" altLang="en-US" sz="2000" dirty="0" smtClean="0">
                <a:ea typeface="+mn-ea"/>
                <a:cs typeface="+mn-cs"/>
              </a:rPr>
              <a:t>Ranging also provides context for telemetry</a:t>
            </a:r>
          </a:p>
          <a:p>
            <a:pPr marL="342900" lvl="1" indent="-342900">
              <a:buFont typeface="Wingdings" panose="05000000000000000000" pitchFamily="2" charset="2"/>
              <a:buChar char="Ø"/>
            </a:pPr>
            <a:r>
              <a:rPr lang="en-US" altLang="en-US" sz="2000" dirty="0" smtClean="0">
                <a:ea typeface="+mn-ea"/>
                <a:cs typeface="+mn-cs"/>
              </a:rPr>
              <a:t>Interoperation with IEEE 1588 Precision Time Protocol (PTPv2) would add value to telemetry, C2 &amp; other apps by </a:t>
            </a:r>
            <a:r>
              <a:rPr lang="en-US" altLang="en-US" sz="2000" smtClean="0">
                <a:ea typeface="+mn-ea"/>
                <a:cs typeface="+mn-cs"/>
              </a:rPr>
              <a:t>synchronizing link </a:t>
            </a:r>
            <a:r>
              <a:rPr lang="en-US" altLang="en-US" sz="2000" dirty="0" smtClean="0">
                <a:ea typeface="+mn-ea"/>
                <a:cs typeface="+mn-cs"/>
              </a:rPr>
              <a:t>layer clocks with network provided </a:t>
            </a:r>
            <a:r>
              <a:rPr lang="en-US" altLang="en-US" sz="2000" smtClean="0">
                <a:ea typeface="+mn-ea"/>
                <a:cs typeface="+mn-cs"/>
              </a:rPr>
              <a:t>global consensus time</a:t>
            </a:r>
            <a:endParaRPr lang="en-US" altLang="en-US" sz="2000" dirty="0">
              <a:ea typeface="+mn-ea"/>
              <a:cs typeface="+mn-cs"/>
            </a:endParaRPr>
          </a:p>
        </p:txBody>
      </p:sp>
    </p:spTree>
    <p:extLst>
      <p:ext uri="{BB962C8B-B14F-4D97-AF65-F5344CB8AC3E}">
        <p14:creationId xmlns:p14="http://schemas.microsoft.com/office/powerpoint/2010/main" val="3182105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 2021</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Stu Card, individual</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886315CA-0978-4F8C-9CD2-5C8EFA83B1AA}" type="slidenum">
              <a:rPr lang="en-US" altLang="en-US"/>
              <a:pPr/>
              <a:t>8</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Indoor/Outdoor issues</a:t>
            </a:r>
            <a:endParaRPr lang="en-US" altLang="en-US" sz="3200" dirty="0"/>
          </a:p>
        </p:txBody>
      </p:sp>
      <p:sp>
        <p:nvSpPr>
          <p:cNvPr id="4099" name="Rectangle 3"/>
          <p:cNvSpPr>
            <a:spLocks noGrp="1" noChangeArrowheads="1"/>
          </p:cNvSpPr>
          <p:nvPr>
            <p:ph type="body" idx="1"/>
          </p:nvPr>
        </p:nvSpPr>
        <p:spPr>
          <a:xfrm>
            <a:off x="685800" y="1524000"/>
            <a:ext cx="7772400" cy="4876800"/>
          </a:xfrm>
          <a:ln/>
        </p:spPr>
        <p:txBody>
          <a:bodyPr/>
          <a:lstStyle/>
          <a:p>
            <a:r>
              <a:rPr lang="en-US" altLang="en-US" sz="2000" dirty="0" smtClean="0">
                <a:sym typeface="Symbol"/>
              </a:rPr>
              <a:t> restrictions on use of UWB aboard aircraft</a:t>
            </a:r>
          </a:p>
          <a:p>
            <a:pPr lvl="1"/>
            <a:r>
              <a:rPr lang="en-US" altLang="en-US" sz="1600" dirty="0" smtClean="0">
                <a:sym typeface="Symbol"/>
              </a:rPr>
              <a:t>Regulatory relief likely for UAS, especially if not carrying human passengers</a:t>
            </a:r>
          </a:p>
          <a:p>
            <a:r>
              <a:rPr lang="en-US" altLang="en-US" sz="2000" dirty="0">
                <a:sym typeface="Symbol"/>
              </a:rPr>
              <a:t> restrictions on use of UWB </a:t>
            </a:r>
            <a:r>
              <a:rPr lang="en-US" altLang="en-US" sz="2000" dirty="0" smtClean="0">
                <a:sym typeface="Symbol"/>
              </a:rPr>
              <a:t>outdoors</a:t>
            </a:r>
            <a:endParaRPr lang="en-US" altLang="en-US" sz="2000" dirty="0">
              <a:sym typeface="Symbol"/>
            </a:endParaRPr>
          </a:p>
          <a:p>
            <a:pPr lvl="1"/>
            <a:r>
              <a:rPr lang="en-US" altLang="en-US" sz="1600" dirty="0">
                <a:sym typeface="Symbol"/>
              </a:rPr>
              <a:t>Regulatory relief </a:t>
            </a:r>
            <a:r>
              <a:rPr lang="en-US" altLang="en-US" sz="1600" dirty="0" smtClean="0">
                <a:sym typeface="Symbol"/>
              </a:rPr>
              <a:t>likely depends on demonstrating non-interference</a:t>
            </a:r>
            <a:endParaRPr lang="en-US" altLang="en-US" sz="1600" dirty="0">
              <a:sym typeface="Symbol"/>
            </a:endParaRPr>
          </a:p>
          <a:p>
            <a:r>
              <a:rPr lang="en-US" altLang="en-US" sz="2000" dirty="0" smtClean="0"/>
              <a:t>What is “indoors” (to agencies such as the FAA &amp; FCC)?</a:t>
            </a:r>
          </a:p>
          <a:p>
            <a:pPr lvl="1"/>
            <a:r>
              <a:rPr lang="en-US" altLang="en-US" sz="1600" dirty="0" smtClean="0"/>
              <a:t>In a 90 dB Faraday cage?</a:t>
            </a:r>
          </a:p>
          <a:p>
            <a:pPr lvl="1"/>
            <a:r>
              <a:rPr lang="en-US" altLang="en-US" sz="1600" dirty="0" smtClean="0"/>
              <a:t>In a typical metal roofed &amp; sided aircraft hangar?</a:t>
            </a:r>
          </a:p>
          <a:p>
            <a:pPr lvl="1"/>
            <a:r>
              <a:rPr lang="en-US" altLang="en-US" sz="1600" dirty="0" smtClean="0"/>
              <a:t>In a typical wood frame structure with many windows?</a:t>
            </a:r>
          </a:p>
          <a:p>
            <a:pPr lvl="1"/>
            <a:r>
              <a:rPr lang="en-US" altLang="en-US" sz="1600" dirty="0" smtClean="0"/>
              <a:t>Under a pavilion? Inside a net? At a dedicated UAS flying park?</a:t>
            </a:r>
          </a:p>
          <a:p>
            <a:r>
              <a:rPr lang="en-US" altLang="en-US" sz="2000" dirty="0" smtClean="0">
                <a:sym typeface="Symbol"/>
              </a:rPr>
              <a:t>Operations may involve takeoff inside a GNSS-starved hangar, exit, GNSS-enabled outdoor flight, </a:t>
            </a:r>
            <a:r>
              <a:rPr lang="en-US" altLang="en-US" sz="2000" dirty="0">
                <a:sym typeface="Symbol"/>
              </a:rPr>
              <a:t>hangar </a:t>
            </a:r>
            <a:r>
              <a:rPr lang="en-US" altLang="en-US" sz="2000" dirty="0" smtClean="0">
                <a:sym typeface="Symbol"/>
              </a:rPr>
              <a:t>re-entry &amp; landing.</a:t>
            </a:r>
          </a:p>
          <a:p>
            <a:r>
              <a:rPr lang="en-US" altLang="en-US" sz="2000" dirty="0" smtClean="0">
                <a:sym typeface="Symbol"/>
              </a:rPr>
              <a:t>Oneida County, at Griffiss </a:t>
            </a:r>
            <a:r>
              <a:rPr lang="en-US" altLang="en-US" sz="2000" dirty="0">
                <a:sym typeface="Symbol"/>
              </a:rPr>
              <a:t>International Airport (formerly </a:t>
            </a:r>
            <a:r>
              <a:rPr lang="en-US" altLang="en-US" sz="2000" dirty="0" smtClean="0">
                <a:sym typeface="Symbol"/>
              </a:rPr>
              <a:t>AFB), as an extension of the New York UAS Test Site, is constructing a </a:t>
            </a:r>
            <a:r>
              <a:rPr lang="en-US" altLang="en-US" sz="2000" dirty="0" err="1" smtClean="0">
                <a:sym typeface="Symbol"/>
              </a:rPr>
              <a:t>SkyDome</a:t>
            </a:r>
            <a:r>
              <a:rPr lang="en-US" altLang="en-US" sz="2000" dirty="0" smtClean="0">
                <a:sym typeface="Symbol"/>
              </a:rPr>
              <a:t> facility for experimentation &amp; testing w/all the above.</a:t>
            </a:r>
            <a:endParaRPr lang="en-US" altLang="en-US" sz="2000" dirty="0" smtClean="0"/>
          </a:p>
          <a:p>
            <a:pPr marL="342900" lvl="1" indent="-342900">
              <a:buFont typeface="Wingdings" panose="05000000000000000000" pitchFamily="2" charset="2"/>
              <a:buChar char="Ø"/>
            </a:pPr>
            <a:r>
              <a:rPr lang="en-US" altLang="en-US" sz="2000" dirty="0" smtClean="0">
                <a:ea typeface="+mn-ea"/>
                <a:cs typeface="+mn-cs"/>
              </a:rPr>
              <a:t>Despite hurdles, let’s scope UWB-NG for at least some of these.</a:t>
            </a:r>
            <a:endParaRPr lang="en-US" altLang="en-US" sz="2000" dirty="0">
              <a:ea typeface="+mn-ea"/>
              <a:cs typeface="+mn-cs"/>
            </a:endParaRPr>
          </a:p>
        </p:txBody>
      </p:sp>
    </p:spTree>
    <p:extLst>
      <p:ext uri="{BB962C8B-B14F-4D97-AF65-F5344CB8AC3E}">
        <p14:creationId xmlns:p14="http://schemas.microsoft.com/office/powerpoint/2010/main" val="2234929512"/>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334</TotalTime>
  <Words>953</Words>
  <Application>Microsoft Office PowerPoint</Application>
  <PresentationFormat>On-screen Show (4:3)</PresentationFormat>
  <Paragraphs>128</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IEEE-P802_15</vt:lpstr>
      <vt:lpstr>PowerPoint Presentation</vt:lpstr>
      <vt:lpstr>Unmanned Aircraft System use cases for UWB-NG</vt:lpstr>
      <vt:lpstr>Potential UWB applications to UAS</vt:lpstr>
      <vt:lpstr>Remote Identification &amp; tracking (UAS RID)</vt:lpstr>
      <vt:lpstr>Self-Separation &amp; Collision Avoidance</vt:lpstr>
      <vt:lpstr>Positioning, Navigation &amp; Landing</vt:lpstr>
      <vt:lpstr>C2 &amp; Telemetry</vt:lpstr>
      <vt:lpstr>Indoor/Outdoor issues</vt:lpstr>
    </vt:vector>
  </TitlesOfParts>
  <Company>individual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UAS use cases for UWB-NG</dc:title>
  <dc:subject>IEEE 802.15 IG UWB-NG</dc:subject>
  <dc:creator>Stuart W. Card</dc:creator>
  <dc:description>15-21-0170-00-nuwb</dc:description>
  <cp:lastModifiedBy>Stu</cp:lastModifiedBy>
  <cp:revision>25</cp:revision>
  <cp:lastPrinted>1998-02-10T13:28:06Z</cp:lastPrinted>
  <dcterms:created xsi:type="dcterms:W3CDTF">2021-03-11T14:55:28Z</dcterms:created>
  <dcterms:modified xsi:type="dcterms:W3CDTF">2021-03-15T12:03:23Z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number">
    <vt:lpwstr>15-21-0170-00-nuwb</vt:lpwstr>
  </property>
</Properties>
</file>