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65" r:id="rId3"/>
    <p:sldId id="310" r:id="rId4"/>
    <p:sldId id="313" r:id="rId5"/>
    <p:sldId id="314" r:id="rId6"/>
    <p:sldId id="315"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March 2021</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March 2021</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15-21-0165-01-007a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Discussion on the Issues of Communication Range in TG7a TCD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12 March 2021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 and </a:t>
            </a:r>
            <a:r>
              <a:rPr lang="en-US" altLang="zh-CN" sz="1600" dirty="0" err="1">
                <a:solidFill>
                  <a:schemeClr val="tx1">
                    <a:lumMod val="85000"/>
                    <a:lumOff val="15000"/>
                  </a:schemeClr>
                </a:solidFill>
                <a:ea typeface="宋体" charset="-122"/>
              </a:rPr>
              <a:t>Vinayagam</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Mariappan</a:t>
            </a:r>
            <a:r>
              <a:rPr lang="en-US" altLang="zh-CN" sz="1600" dirty="0">
                <a:solidFill>
                  <a:schemeClr val="tx1">
                    <a:lumMod val="85000"/>
                    <a:lumOff val="15000"/>
                  </a:schemeClr>
                </a:solidFill>
                <a:ea typeface="宋体" charset="-122"/>
              </a:rPr>
              <a:t> [SMR Automotive Modules Korea]</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discuss the technical issues in TCD and to improve the TCD document.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algn="just"/>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323039" y="1415438"/>
            <a:ext cx="8503290" cy="1323439"/>
          </a:xfrm>
          <a:prstGeom prst="rect">
            <a:avLst/>
          </a:prstGeom>
          <a:noFill/>
        </p:spPr>
        <p:txBody>
          <a:bodyPr wrap="none" rtlCol="0">
            <a:spAutoFit/>
          </a:bodyPr>
          <a:lstStyle/>
          <a:p>
            <a:pPr algn="ctr"/>
            <a:r>
              <a:rPr lang="en-US" altLang="ko-KR" sz="4000" b="1" dirty="0"/>
              <a:t>Discussion on the Issues of </a:t>
            </a:r>
          </a:p>
          <a:p>
            <a:pPr algn="ctr"/>
            <a:r>
              <a:rPr lang="en-US" altLang="ko-KR" sz="4000" b="1" dirty="0"/>
              <a:t>Communication Range in TG7a TCD </a:t>
            </a:r>
          </a:p>
        </p:txBody>
      </p:sp>
      <p:sp>
        <p:nvSpPr>
          <p:cNvPr id="6" name="TextBox 5"/>
          <p:cNvSpPr txBox="1"/>
          <p:nvPr/>
        </p:nvSpPr>
        <p:spPr>
          <a:xfrm>
            <a:off x="179512" y="4221088"/>
            <a:ext cx="8784976" cy="1133965"/>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a:p>
            <a:pPr algn="ctr">
              <a:lnSpc>
                <a:spcPct val="150000"/>
              </a:lnSpc>
            </a:pPr>
            <a:r>
              <a:rPr lang="en-US" altLang="ko-KR" sz="2400" dirty="0" err="1"/>
              <a:t>Vinayagam</a:t>
            </a:r>
            <a:r>
              <a:rPr lang="en-US" altLang="ko-KR" sz="2400" dirty="0"/>
              <a:t> </a:t>
            </a:r>
            <a:r>
              <a:rPr lang="en-US" altLang="ko-KR" sz="2400" dirty="0" err="1"/>
              <a:t>Mariappan</a:t>
            </a:r>
            <a:r>
              <a:rPr lang="en-US" altLang="ko-KR" sz="2400" dirty="0"/>
              <a:t> [SMR Automotive Modules Korea]</a:t>
            </a:r>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Issues</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on</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the</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Communication Range in TCD</a:t>
            </a:r>
            <a:r>
              <a:rPr lang="ko-KR" altLang="en-US" sz="3600" b="1" dirty="0">
                <a:latin typeface="+mj-ea"/>
                <a:ea typeface="+mj-ea"/>
                <a:cs typeface="Arial" panose="020B0604020202020204" pitchFamily="34" charset="0"/>
              </a:rPr>
              <a:t> </a:t>
            </a:r>
          </a:p>
        </p:txBody>
      </p:sp>
      <p:sp>
        <p:nvSpPr>
          <p:cNvPr id="9" name="Rectangle 3"/>
          <p:cNvSpPr>
            <a:spLocks noChangeArrowheads="1"/>
          </p:cNvSpPr>
          <p:nvPr/>
        </p:nvSpPr>
        <p:spPr bwMode="auto">
          <a:xfrm>
            <a:off x="139620" y="4007815"/>
            <a:ext cx="8940959" cy="2304256"/>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t>The</a:t>
            </a:r>
            <a:r>
              <a:rPr lang="en-US" altLang="ko-KR" sz="2400" dirty="0">
                <a:solidFill>
                  <a:srgbClr val="FF0000"/>
                </a:solidFill>
              </a:rPr>
              <a:t> </a:t>
            </a:r>
            <a:r>
              <a:rPr lang="en-US" altLang="ko-KR" sz="2400" dirty="0">
                <a:solidFill>
                  <a:srgbClr val="000000"/>
                </a:solidFill>
              </a:rPr>
              <a:t>communication range is strongly connected with some factors such as the required BER, SNR, path loss depending on distance, and the transmitter output power.</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Physical</a:t>
            </a:r>
            <a:r>
              <a:rPr lang="ko-KR" altLang="en-US" sz="2400" dirty="0">
                <a:solidFill>
                  <a:srgbClr val="000000"/>
                </a:solidFill>
              </a:rPr>
              <a:t> </a:t>
            </a:r>
            <a:r>
              <a:rPr lang="en-US" altLang="ko-KR" sz="2400" dirty="0">
                <a:solidFill>
                  <a:srgbClr val="000000"/>
                </a:solidFill>
              </a:rPr>
              <a:t>parameter</a:t>
            </a:r>
            <a:r>
              <a:rPr lang="ko-KR" altLang="en-US" sz="2400" dirty="0">
                <a:solidFill>
                  <a:srgbClr val="000000"/>
                </a:solidFill>
              </a:rPr>
              <a:t> </a:t>
            </a:r>
            <a:r>
              <a:rPr lang="en-US" altLang="ko-KR" sz="2400" dirty="0">
                <a:solidFill>
                  <a:srgbClr val="000000"/>
                </a:solidFill>
              </a:rPr>
              <a:t>to</a:t>
            </a:r>
            <a:r>
              <a:rPr lang="ko-KR" altLang="en-US" sz="2400" dirty="0">
                <a:solidFill>
                  <a:srgbClr val="000000"/>
                </a:solidFill>
              </a:rPr>
              <a:t> </a:t>
            </a:r>
            <a:r>
              <a:rPr lang="en-US" altLang="ko-KR" sz="2400" dirty="0">
                <a:solidFill>
                  <a:srgbClr val="000000"/>
                </a:solidFill>
              </a:rPr>
              <a:t>specify</a:t>
            </a:r>
            <a:r>
              <a:rPr lang="ko-KR" altLang="en-US" sz="2400" dirty="0">
                <a:solidFill>
                  <a:srgbClr val="000000"/>
                </a:solidFill>
              </a:rPr>
              <a:t> </a:t>
            </a:r>
            <a:r>
              <a:rPr lang="en-US" altLang="ko-KR" sz="2400" dirty="0">
                <a:solidFill>
                  <a:srgbClr val="000000"/>
                </a:solidFill>
              </a:rPr>
              <a:t>the</a:t>
            </a:r>
            <a:r>
              <a:rPr lang="ko-KR" altLang="en-US" sz="2400" dirty="0">
                <a:solidFill>
                  <a:srgbClr val="000000"/>
                </a:solidFill>
              </a:rPr>
              <a:t> </a:t>
            </a:r>
            <a:r>
              <a:rPr lang="en-US" altLang="ko-KR" sz="2400" dirty="0">
                <a:solidFill>
                  <a:srgbClr val="000000"/>
                </a:solidFill>
              </a:rPr>
              <a:t>condition</a:t>
            </a:r>
            <a:r>
              <a:rPr lang="ko-KR" altLang="en-US" sz="2400" dirty="0">
                <a:solidFill>
                  <a:srgbClr val="000000"/>
                </a:solidFill>
              </a:rPr>
              <a:t> </a:t>
            </a:r>
            <a:r>
              <a:rPr lang="en-US" altLang="ko-KR" sz="2400" dirty="0">
                <a:solidFill>
                  <a:srgbClr val="000000"/>
                </a:solidFill>
              </a:rPr>
              <a:t>for</a:t>
            </a:r>
            <a:r>
              <a:rPr lang="ko-KR" altLang="en-US" sz="2400" dirty="0">
                <a:solidFill>
                  <a:srgbClr val="000000"/>
                </a:solidFill>
              </a:rPr>
              <a:t> </a:t>
            </a:r>
            <a:r>
              <a:rPr lang="en-US" altLang="ko-KR" sz="2400" dirty="0">
                <a:solidFill>
                  <a:srgbClr val="000000"/>
                </a:solidFill>
              </a:rPr>
              <a:t>performance</a:t>
            </a:r>
            <a:r>
              <a:rPr lang="ko-KR" altLang="en-US" sz="2400" dirty="0">
                <a:solidFill>
                  <a:srgbClr val="000000"/>
                </a:solidFill>
              </a:rPr>
              <a:t> </a:t>
            </a:r>
            <a:r>
              <a:rPr lang="en-US" altLang="ko-KR" sz="2400" dirty="0">
                <a:solidFill>
                  <a:srgbClr val="000000"/>
                </a:solidFill>
              </a:rPr>
              <a:t>comparison</a:t>
            </a:r>
          </a:p>
        </p:txBody>
      </p:sp>
      <p:pic>
        <p:nvPicPr>
          <p:cNvPr id="6" name="그림 5">
            <a:extLst>
              <a:ext uri="{FF2B5EF4-FFF2-40B4-BE49-F238E27FC236}">
                <a16:creationId xmlns:a16="http://schemas.microsoft.com/office/drawing/2014/main" id="{0428CC72-F0F9-4638-9A92-AF35CFC7FD3D}"/>
              </a:ext>
            </a:extLst>
          </p:cNvPr>
          <p:cNvPicPr>
            <a:picLocks noChangeAspect="1"/>
          </p:cNvPicPr>
          <p:nvPr/>
        </p:nvPicPr>
        <p:blipFill>
          <a:blip r:embed="rId2"/>
          <a:stretch>
            <a:fillRect/>
          </a:stretch>
        </p:blipFill>
        <p:spPr>
          <a:xfrm>
            <a:off x="423861" y="1667261"/>
            <a:ext cx="8296275" cy="2009775"/>
          </a:xfrm>
          <a:prstGeom prst="rect">
            <a:avLst/>
          </a:prstGeom>
          <a:ln>
            <a:solidFill>
              <a:schemeClr val="tx1"/>
            </a:solidFill>
          </a:ln>
        </p:spPr>
      </p:pic>
      <p:sp>
        <p:nvSpPr>
          <p:cNvPr id="7" name="직사각형 6">
            <a:extLst>
              <a:ext uri="{FF2B5EF4-FFF2-40B4-BE49-F238E27FC236}">
                <a16:creationId xmlns:a16="http://schemas.microsoft.com/office/drawing/2014/main" id="{BD026235-637F-4FE8-902E-7B16E4ED6F57}"/>
              </a:ext>
            </a:extLst>
          </p:cNvPr>
          <p:cNvSpPr/>
          <p:nvPr/>
        </p:nvSpPr>
        <p:spPr bwMode="auto">
          <a:xfrm>
            <a:off x="614776" y="1713951"/>
            <a:ext cx="141024" cy="14842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3830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Link Budget Calculation</a:t>
            </a:r>
            <a:endParaRPr lang="ko-KR" altLang="en-US" sz="3600" b="1" dirty="0">
              <a:latin typeface="+mj-ea"/>
              <a:ea typeface="+mj-ea"/>
              <a:cs typeface="Arial" panose="020B0604020202020204" pitchFamily="34" charset="0"/>
            </a:endParaRPr>
          </a:p>
        </p:txBody>
      </p:sp>
      <p:pic>
        <p:nvPicPr>
          <p:cNvPr id="8" name="그림 7">
            <a:extLst>
              <a:ext uri="{FF2B5EF4-FFF2-40B4-BE49-F238E27FC236}">
                <a16:creationId xmlns:a16="http://schemas.microsoft.com/office/drawing/2014/main" id="{4F7E2F01-994D-46D2-A657-EDC8A1EA1A68}"/>
              </a:ext>
            </a:extLst>
          </p:cNvPr>
          <p:cNvPicPr>
            <a:picLocks noChangeAspect="1"/>
          </p:cNvPicPr>
          <p:nvPr/>
        </p:nvPicPr>
        <p:blipFill>
          <a:blip r:embed="rId2"/>
          <a:stretch>
            <a:fillRect/>
          </a:stretch>
        </p:blipFill>
        <p:spPr>
          <a:xfrm>
            <a:off x="1442107" y="1628800"/>
            <a:ext cx="6143113" cy="4739294"/>
          </a:xfrm>
          <a:prstGeom prst="rect">
            <a:avLst/>
          </a:prstGeom>
        </p:spPr>
      </p:pic>
    </p:spTree>
    <p:extLst>
      <p:ext uri="{BB962C8B-B14F-4D97-AF65-F5344CB8AC3E}">
        <p14:creationId xmlns:p14="http://schemas.microsoft.com/office/powerpoint/2010/main" val="160411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Two Unit Systems in Visible Band</a:t>
            </a:r>
            <a:endParaRPr lang="ko-KR" altLang="en-US" sz="3600" b="1" dirty="0">
              <a:latin typeface="+mj-ea"/>
              <a:ea typeface="+mj-ea"/>
              <a:cs typeface="Arial" panose="020B0604020202020204" pitchFamily="34" charset="0"/>
            </a:endParaRPr>
          </a:p>
        </p:txBody>
      </p:sp>
      <p:sp>
        <p:nvSpPr>
          <p:cNvPr id="7" name="Line 3">
            <a:extLst>
              <a:ext uri="{FF2B5EF4-FFF2-40B4-BE49-F238E27FC236}">
                <a16:creationId xmlns:a16="http://schemas.microsoft.com/office/drawing/2014/main" id="{45D0E170-BFAB-4AC3-B938-4771EF33C1D7}"/>
              </a:ext>
            </a:extLst>
          </p:cNvPr>
          <p:cNvSpPr>
            <a:spLocks noChangeShapeType="1"/>
          </p:cNvSpPr>
          <p:nvPr/>
        </p:nvSpPr>
        <p:spPr bwMode="auto">
          <a:xfrm rot="16200000">
            <a:off x="3942780" y="2070592"/>
            <a:ext cx="0" cy="1044575"/>
          </a:xfrm>
          <a:prstGeom prst="line">
            <a:avLst/>
          </a:prstGeom>
          <a:noFill/>
          <a:ln w="28575">
            <a:solidFill>
              <a:srgbClr val="000000"/>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ko-KR" altLang="en-US"/>
          </a:p>
        </p:txBody>
      </p:sp>
      <p:sp>
        <p:nvSpPr>
          <p:cNvPr id="9" name="Rectangle 4">
            <a:extLst>
              <a:ext uri="{FF2B5EF4-FFF2-40B4-BE49-F238E27FC236}">
                <a16:creationId xmlns:a16="http://schemas.microsoft.com/office/drawing/2014/main" id="{263FBBC0-F7B2-462E-9D96-B6BD79340BF9}"/>
              </a:ext>
            </a:extLst>
          </p:cNvPr>
          <p:cNvSpPr>
            <a:spLocks noChangeArrowheads="1"/>
          </p:cNvSpPr>
          <p:nvPr/>
        </p:nvSpPr>
        <p:spPr bwMode="auto">
          <a:xfrm>
            <a:off x="396305" y="1589580"/>
            <a:ext cx="3024187"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0" name="Rectangle 5">
            <a:extLst>
              <a:ext uri="{FF2B5EF4-FFF2-40B4-BE49-F238E27FC236}">
                <a16:creationId xmlns:a16="http://schemas.microsoft.com/office/drawing/2014/main" id="{5D3B153C-0D9F-4757-8D2F-4E8BF347E7C9}"/>
              </a:ext>
            </a:extLst>
          </p:cNvPr>
          <p:cNvSpPr>
            <a:spLocks noChangeArrowheads="1"/>
          </p:cNvSpPr>
          <p:nvPr/>
        </p:nvSpPr>
        <p:spPr bwMode="auto">
          <a:xfrm>
            <a:off x="396305" y="19959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Flux</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1" name="Rectangle 6">
            <a:extLst>
              <a:ext uri="{FF2B5EF4-FFF2-40B4-BE49-F238E27FC236}">
                <a16:creationId xmlns:a16="http://schemas.microsoft.com/office/drawing/2014/main" id="{670D22C6-157D-4BCE-AA1E-710795372A70}"/>
              </a:ext>
            </a:extLst>
          </p:cNvPr>
          <p:cNvSpPr>
            <a:spLocks noChangeArrowheads="1"/>
          </p:cNvSpPr>
          <p:nvPr/>
        </p:nvSpPr>
        <p:spPr bwMode="auto">
          <a:xfrm>
            <a:off x="396305" y="24023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Intensity</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2" name="Rectangle 7">
            <a:extLst>
              <a:ext uri="{FF2B5EF4-FFF2-40B4-BE49-F238E27FC236}">
                <a16:creationId xmlns:a16="http://schemas.microsoft.com/office/drawing/2014/main" id="{E8E55703-D60A-40A4-8BAF-B6F79F5D2238}"/>
              </a:ext>
            </a:extLst>
          </p:cNvPr>
          <p:cNvSpPr>
            <a:spLocks noChangeArrowheads="1"/>
          </p:cNvSpPr>
          <p:nvPr/>
        </p:nvSpPr>
        <p:spPr bwMode="auto">
          <a:xfrm>
            <a:off x="396305" y="3194542"/>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Irradiance</a:t>
            </a:r>
          </a:p>
        </p:txBody>
      </p:sp>
      <p:sp>
        <p:nvSpPr>
          <p:cNvPr id="13" name="Rectangle 8">
            <a:extLst>
              <a:ext uri="{FF2B5EF4-FFF2-40B4-BE49-F238E27FC236}">
                <a16:creationId xmlns:a16="http://schemas.microsoft.com/office/drawing/2014/main" id="{6CE10755-77C7-42C0-A3A7-85C5B58CEC35}"/>
              </a:ext>
            </a:extLst>
          </p:cNvPr>
          <p:cNvSpPr>
            <a:spLocks noChangeArrowheads="1"/>
          </p:cNvSpPr>
          <p:nvPr/>
        </p:nvSpPr>
        <p:spPr bwMode="auto">
          <a:xfrm>
            <a:off x="4499992" y="1589580"/>
            <a:ext cx="4182369"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Photometric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4" name="Rectangle 9">
            <a:extLst>
              <a:ext uri="{FF2B5EF4-FFF2-40B4-BE49-F238E27FC236}">
                <a16:creationId xmlns:a16="http://schemas.microsoft.com/office/drawing/2014/main" id="{B07439A2-3CD2-465B-9AA7-1B7EE666EEC3}"/>
              </a:ext>
            </a:extLst>
          </p:cNvPr>
          <p:cNvSpPr>
            <a:spLocks noChangeArrowheads="1"/>
          </p:cNvSpPr>
          <p:nvPr/>
        </p:nvSpPr>
        <p:spPr bwMode="auto">
          <a:xfrm>
            <a:off x="4499992" y="19959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Flux</a:t>
            </a:r>
          </a:p>
        </p:txBody>
      </p:sp>
      <p:sp>
        <p:nvSpPr>
          <p:cNvPr id="15" name="Rectangle 10">
            <a:extLst>
              <a:ext uri="{FF2B5EF4-FFF2-40B4-BE49-F238E27FC236}">
                <a16:creationId xmlns:a16="http://schemas.microsoft.com/office/drawing/2014/main" id="{3D771E3D-23D9-4A73-80EA-AA85CC55AB7B}"/>
              </a:ext>
            </a:extLst>
          </p:cNvPr>
          <p:cNvSpPr>
            <a:spLocks noChangeArrowheads="1"/>
          </p:cNvSpPr>
          <p:nvPr/>
        </p:nvSpPr>
        <p:spPr bwMode="auto">
          <a:xfrm>
            <a:off x="4499992" y="24023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Intensity</a:t>
            </a:r>
          </a:p>
        </p:txBody>
      </p:sp>
      <p:sp>
        <p:nvSpPr>
          <p:cNvPr id="16" name="Rectangle 11">
            <a:extLst>
              <a:ext uri="{FF2B5EF4-FFF2-40B4-BE49-F238E27FC236}">
                <a16:creationId xmlns:a16="http://schemas.microsoft.com/office/drawing/2014/main" id="{1918D5FC-95E7-4704-A16E-FC3924B34EFE}"/>
              </a:ext>
            </a:extLst>
          </p:cNvPr>
          <p:cNvSpPr>
            <a:spLocks noChangeArrowheads="1"/>
          </p:cNvSpPr>
          <p:nvPr/>
        </p:nvSpPr>
        <p:spPr bwMode="auto">
          <a:xfrm>
            <a:off x="4499992" y="3194542"/>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Illuminance </a:t>
            </a:r>
          </a:p>
        </p:txBody>
      </p:sp>
      <p:sp>
        <p:nvSpPr>
          <p:cNvPr id="17" name="AutoShape 12">
            <a:extLst>
              <a:ext uri="{FF2B5EF4-FFF2-40B4-BE49-F238E27FC236}">
                <a16:creationId xmlns:a16="http://schemas.microsoft.com/office/drawing/2014/main" id="{8E688537-A4D6-4A22-B439-8AFD86B11049}"/>
              </a:ext>
            </a:extLst>
          </p:cNvPr>
          <p:cNvSpPr>
            <a:spLocks noChangeArrowheads="1"/>
          </p:cNvSpPr>
          <p:nvPr/>
        </p:nvSpPr>
        <p:spPr bwMode="auto">
          <a:xfrm rot="16200000">
            <a:off x="3347467" y="3053255"/>
            <a:ext cx="1150937" cy="2873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0000"/>
          </a:solidFill>
          <a:ln>
            <a:noFill/>
          </a:ln>
          <a:effectLst/>
          <a:extLs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ko-KR" altLang="en-US"/>
          </a:p>
        </p:txBody>
      </p:sp>
      <p:sp>
        <p:nvSpPr>
          <p:cNvPr id="18" name="Rectangle 14">
            <a:extLst>
              <a:ext uri="{FF2B5EF4-FFF2-40B4-BE49-F238E27FC236}">
                <a16:creationId xmlns:a16="http://schemas.microsoft.com/office/drawing/2014/main" id="{6B9FE362-4108-4D86-B56E-B296B40DC9E9}"/>
              </a:ext>
            </a:extLst>
          </p:cNvPr>
          <p:cNvSpPr>
            <a:spLocks noChangeArrowheads="1"/>
          </p:cNvSpPr>
          <p:nvPr/>
        </p:nvSpPr>
        <p:spPr bwMode="auto">
          <a:xfrm>
            <a:off x="396305" y="2791317"/>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Radiance</a:t>
            </a:r>
          </a:p>
        </p:txBody>
      </p:sp>
      <p:sp>
        <p:nvSpPr>
          <p:cNvPr id="19" name="Rectangle 15">
            <a:extLst>
              <a:ext uri="{FF2B5EF4-FFF2-40B4-BE49-F238E27FC236}">
                <a16:creationId xmlns:a16="http://schemas.microsoft.com/office/drawing/2014/main" id="{BC3B9CDE-55B3-4C40-BE17-F662B766D024}"/>
              </a:ext>
            </a:extLst>
          </p:cNvPr>
          <p:cNvSpPr>
            <a:spLocks noChangeArrowheads="1"/>
          </p:cNvSpPr>
          <p:nvPr/>
        </p:nvSpPr>
        <p:spPr bwMode="auto">
          <a:xfrm>
            <a:off x="4499992" y="2791317"/>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Luminance</a:t>
            </a:r>
          </a:p>
        </p:txBody>
      </p:sp>
      <p:sp>
        <p:nvSpPr>
          <p:cNvPr id="20" name="Rectangle 16">
            <a:extLst>
              <a:ext uri="{FF2B5EF4-FFF2-40B4-BE49-F238E27FC236}">
                <a16:creationId xmlns:a16="http://schemas.microsoft.com/office/drawing/2014/main" id="{5192581B-EB4C-45CE-AD6D-D685E0C1D07C}"/>
              </a:ext>
            </a:extLst>
          </p:cNvPr>
          <p:cNvSpPr>
            <a:spLocks noChangeArrowheads="1"/>
          </p:cNvSpPr>
          <p:nvPr/>
        </p:nvSpPr>
        <p:spPr bwMode="auto">
          <a:xfrm>
            <a:off x="2267967" y="19959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1" name="Rectangle 17">
            <a:extLst>
              <a:ext uri="{FF2B5EF4-FFF2-40B4-BE49-F238E27FC236}">
                <a16:creationId xmlns:a16="http://schemas.microsoft.com/office/drawing/2014/main" id="{FC0AB9A6-77FE-47C8-BA3C-87A32CF8F895}"/>
              </a:ext>
            </a:extLst>
          </p:cNvPr>
          <p:cNvSpPr>
            <a:spLocks noChangeArrowheads="1"/>
          </p:cNvSpPr>
          <p:nvPr/>
        </p:nvSpPr>
        <p:spPr bwMode="auto">
          <a:xfrm>
            <a:off x="2267967" y="24023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2" name="Rectangle 18">
            <a:extLst>
              <a:ext uri="{FF2B5EF4-FFF2-40B4-BE49-F238E27FC236}">
                <a16:creationId xmlns:a16="http://schemas.microsoft.com/office/drawing/2014/main" id="{838FD763-F0B6-40E7-8CB7-7700895C7A5E}"/>
              </a:ext>
            </a:extLst>
          </p:cNvPr>
          <p:cNvSpPr>
            <a:spLocks noChangeArrowheads="1"/>
          </p:cNvSpPr>
          <p:nvPr/>
        </p:nvSpPr>
        <p:spPr bwMode="auto">
          <a:xfrm>
            <a:off x="2267967" y="3194542"/>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3" name="Rectangle 19">
            <a:extLst>
              <a:ext uri="{FF2B5EF4-FFF2-40B4-BE49-F238E27FC236}">
                <a16:creationId xmlns:a16="http://schemas.microsoft.com/office/drawing/2014/main" id="{A2A072D7-68F6-4E80-91E4-EDD7132F250B}"/>
              </a:ext>
            </a:extLst>
          </p:cNvPr>
          <p:cNvSpPr>
            <a:spLocks noChangeArrowheads="1"/>
          </p:cNvSpPr>
          <p:nvPr/>
        </p:nvSpPr>
        <p:spPr bwMode="auto">
          <a:xfrm>
            <a:off x="2267967" y="2791317"/>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W/sr/m</a:t>
            </a:r>
            <a:r>
              <a:rPr kumimoji="1" lang="en-US" altLang="ko-KR" sz="1600" baseline="30000">
                <a:solidFill>
                  <a:srgbClr val="0000FF"/>
                </a:solidFill>
                <a:ea typeface="굴림체" panose="020B0609000101010101" pitchFamily="49" charset="-127"/>
              </a:rPr>
              <a:t>2</a:t>
            </a:r>
          </a:p>
        </p:txBody>
      </p:sp>
      <p:sp>
        <p:nvSpPr>
          <p:cNvPr id="24" name="Rectangle 20">
            <a:extLst>
              <a:ext uri="{FF2B5EF4-FFF2-40B4-BE49-F238E27FC236}">
                <a16:creationId xmlns:a16="http://schemas.microsoft.com/office/drawing/2014/main" id="{FA309B36-DFA7-4400-8AD4-A7F4D8F182AC}"/>
              </a:ext>
            </a:extLst>
          </p:cNvPr>
          <p:cNvSpPr>
            <a:spLocks noChangeArrowheads="1"/>
          </p:cNvSpPr>
          <p:nvPr/>
        </p:nvSpPr>
        <p:spPr bwMode="auto">
          <a:xfrm>
            <a:off x="6732017" y="19959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lm</a:t>
            </a:r>
          </a:p>
        </p:txBody>
      </p:sp>
      <p:sp>
        <p:nvSpPr>
          <p:cNvPr id="25" name="Rectangle 21">
            <a:extLst>
              <a:ext uri="{FF2B5EF4-FFF2-40B4-BE49-F238E27FC236}">
                <a16:creationId xmlns:a16="http://schemas.microsoft.com/office/drawing/2014/main" id="{C05A240C-0229-4F47-B34D-15BC24205FF9}"/>
              </a:ext>
            </a:extLst>
          </p:cNvPr>
          <p:cNvSpPr>
            <a:spLocks noChangeArrowheads="1"/>
          </p:cNvSpPr>
          <p:nvPr/>
        </p:nvSpPr>
        <p:spPr bwMode="auto">
          <a:xfrm>
            <a:off x="6732017" y="24023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 = lm/sr</a:t>
            </a:r>
          </a:p>
        </p:txBody>
      </p:sp>
      <p:sp>
        <p:nvSpPr>
          <p:cNvPr id="26" name="Rectangle 22">
            <a:extLst>
              <a:ext uri="{FF2B5EF4-FFF2-40B4-BE49-F238E27FC236}">
                <a16:creationId xmlns:a16="http://schemas.microsoft.com/office/drawing/2014/main" id="{E2CD8410-81D7-49F3-A2D3-F58C498FBC81}"/>
              </a:ext>
            </a:extLst>
          </p:cNvPr>
          <p:cNvSpPr>
            <a:spLocks noChangeArrowheads="1"/>
          </p:cNvSpPr>
          <p:nvPr/>
        </p:nvSpPr>
        <p:spPr bwMode="auto">
          <a:xfrm>
            <a:off x="6732017" y="3194542"/>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lux = lm/m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7" name="Rectangle 23">
            <a:extLst>
              <a:ext uri="{FF2B5EF4-FFF2-40B4-BE49-F238E27FC236}">
                <a16:creationId xmlns:a16="http://schemas.microsoft.com/office/drawing/2014/main" id="{A4622051-8191-45AD-9694-8FD271B744E9}"/>
              </a:ext>
            </a:extLst>
          </p:cNvPr>
          <p:cNvSpPr>
            <a:spLocks noChangeArrowheads="1"/>
          </p:cNvSpPr>
          <p:nvPr/>
        </p:nvSpPr>
        <p:spPr bwMode="auto">
          <a:xfrm>
            <a:off x="6732017" y="2791317"/>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cd/m</a:t>
            </a:r>
            <a:r>
              <a:rPr kumimoji="1" lang="en-US" altLang="ko-KR" sz="1600" baseline="30000">
                <a:solidFill>
                  <a:srgbClr val="0000FF"/>
                </a:solidFill>
                <a:ea typeface="굴림체" panose="020B0609000101010101" pitchFamily="49" charset="-127"/>
              </a:rPr>
              <a:t>2</a:t>
            </a:r>
            <a:r>
              <a:rPr kumimoji="1" lang="en-US" altLang="ko-KR" sz="1600">
                <a:solidFill>
                  <a:srgbClr val="0000FF"/>
                </a:solidFill>
                <a:ea typeface="굴림체" panose="020B0609000101010101" pitchFamily="49" charset="-127"/>
              </a:rPr>
              <a:t> = lm/sr/m</a:t>
            </a:r>
            <a:r>
              <a:rPr kumimoji="1" lang="en-US" altLang="ko-KR" sz="1600" baseline="30000">
                <a:solidFill>
                  <a:srgbClr val="0000FF"/>
                </a:solidFill>
                <a:ea typeface="굴림체" panose="020B0609000101010101" pitchFamily="49" charset="-127"/>
              </a:rPr>
              <a:t>2</a:t>
            </a:r>
          </a:p>
        </p:txBody>
      </p:sp>
      <p:pic>
        <p:nvPicPr>
          <p:cNvPr id="6" name="그림 5">
            <a:extLst>
              <a:ext uri="{FF2B5EF4-FFF2-40B4-BE49-F238E27FC236}">
                <a16:creationId xmlns:a16="http://schemas.microsoft.com/office/drawing/2014/main" id="{553B043F-FAE6-4155-9946-091D2C9F30FB}"/>
              </a:ext>
            </a:extLst>
          </p:cNvPr>
          <p:cNvPicPr>
            <a:picLocks noChangeAspect="1"/>
          </p:cNvPicPr>
          <p:nvPr/>
        </p:nvPicPr>
        <p:blipFill>
          <a:blip r:embed="rId2"/>
          <a:stretch>
            <a:fillRect/>
          </a:stretch>
        </p:blipFill>
        <p:spPr>
          <a:xfrm>
            <a:off x="2158391" y="3829820"/>
            <a:ext cx="3421721" cy="2579955"/>
          </a:xfrm>
          <a:prstGeom prst="rect">
            <a:avLst/>
          </a:prstGeom>
        </p:spPr>
      </p:pic>
      <p:sp>
        <p:nvSpPr>
          <p:cNvPr id="32" name="Rectangle 13">
            <a:extLst>
              <a:ext uri="{FF2B5EF4-FFF2-40B4-BE49-F238E27FC236}">
                <a16:creationId xmlns:a16="http://schemas.microsoft.com/office/drawing/2014/main" id="{B8FAA516-34A8-4B1D-8796-4301CC63D8F3}"/>
              </a:ext>
            </a:extLst>
          </p:cNvPr>
          <p:cNvSpPr>
            <a:spLocks noChangeArrowheads="1"/>
          </p:cNvSpPr>
          <p:nvPr/>
        </p:nvSpPr>
        <p:spPr bwMode="auto">
          <a:xfrm>
            <a:off x="5365446" y="5253784"/>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Light Measurement Handbook © 1998 </a:t>
            </a:r>
          </a:p>
          <a:p>
            <a:r>
              <a:rPr lang="en-US" altLang="ko-KR" sz="1400" i="1" dirty="0">
                <a:solidFill>
                  <a:srgbClr val="000000"/>
                </a:solidFill>
                <a:latin typeface="Times New Roman" panose="02020603050405020304" pitchFamily="18" charset="0"/>
                <a:ea typeface="굴림" panose="020B0600000101010101" pitchFamily="50" charset="-127"/>
              </a:rPr>
              <a:t>    by Alex </a:t>
            </a:r>
            <a:r>
              <a:rPr lang="en-US" altLang="ko-KR" sz="1400" i="1" dirty="0" err="1">
                <a:solidFill>
                  <a:srgbClr val="000000"/>
                </a:solidFill>
                <a:latin typeface="Times New Roman" panose="02020603050405020304" pitchFamily="18" charset="0"/>
                <a:ea typeface="굴림" panose="020B0600000101010101" pitchFamily="50" charset="-127"/>
              </a:rPr>
              <a:t>Ryer</a:t>
            </a:r>
            <a:r>
              <a:rPr lang="en-US" altLang="ko-KR" sz="1400" i="1" dirty="0">
                <a:solidFill>
                  <a:srgbClr val="000000"/>
                </a:solidFill>
                <a:latin typeface="Times New Roman" panose="02020603050405020304" pitchFamily="18" charset="0"/>
                <a:ea typeface="굴림" panose="020B0600000101010101" pitchFamily="50" charset="-127"/>
              </a:rPr>
              <a:t>, International Light Inc.</a:t>
            </a:r>
          </a:p>
        </p:txBody>
      </p:sp>
      <p:sp>
        <p:nvSpPr>
          <p:cNvPr id="33" name="Text Box 27">
            <a:extLst>
              <a:ext uri="{FF2B5EF4-FFF2-40B4-BE49-F238E27FC236}">
                <a16:creationId xmlns:a16="http://schemas.microsoft.com/office/drawing/2014/main" id="{A102ACE4-BC5E-4161-86EA-69C299869F49}"/>
              </a:ext>
            </a:extLst>
          </p:cNvPr>
          <p:cNvSpPr txBox="1">
            <a:spLocks noChangeArrowheads="1"/>
          </p:cNvSpPr>
          <p:nvPr/>
        </p:nvSpPr>
        <p:spPr bwMode="auto">
          <a:xfrm>
            <a:off x="5319835" y="3979099"/>
            <a:ext cx="3455987" cy="10445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30000"/>
              </a:lnSpc>
            </a:pPr>
            <a:r>
              <a:rPr lang="ko-KR" altLang="en-US" sz="1600" dirty="0">
                <a:solidFill>
                  <a:srgbClr val="A50021"/>
                </a:solidFill>
                <a:ea typeface="돋움" panose="020B0600000101010101" pitchFamily="50" charset="-127"/>
              </a:rPr>
              <a:t> </a:t>
            </a:r>
            <a:r>
              <a:rPr lang="en-US" altLang="ko-KR" sz="1600" dirty="0">
                <a:solidFill>
                  <a:srgbClr val="A50021"/>
                </a:solidFill>
                <a:ea typeface="돋움" panose="020B0600000101010101" pitchFamily="50" charset="-127"/>
              </a:rPr>
              <a:t>CIE Scotopic and </a:t>
            </a:r>
            <a:r>
              <a:rPr lang="en-US" altLang="ko-KR" sz="1600" dirty="0" err="1">
                <a:solidFill>
                  <a:srgbClr val="A50021"/>
                </a:solidFill>
                <a:ea typeface="돋움" panose="020B0600000101010101" pitchFamily="50" charset="-127"/>
              </a:rPr>
              <a:t>Photopic</a:t>
            </a:r>
            <a:r>
              <a:rPr lang="en-US" altLang="ko-KR" sz="1600" dirty="0">
                <a:solidFill>
                  <a:srgbClr val="A50021"/>
                </a:solidFill>
                <a:ea typeface="돋움" panose="020B0600000101010101" pitchFamily="50" charset="-127"/>
              </a:rPr>
              <a:t> Sensitivity Curves</a:t>
            </a:r>
          </a:p>
          <a:p>
            <a:pPr algn="ctr">
              <a:lnSpc>
                <a:spcPct val="130000"/>
              </a:lnSpc>
            </a:pPr>
            <a:r>
              <a:rPr lang="en-US" altLang="ko-KR" sz="1600" dirty="0">
                <a:solidFill>
                  <a:srgbClr val="A50021"/>
                </a:solidFill>
                <a:ea typeface="돋움" panose="020B0600000101010101" pitchFamily="50" charset="-127"/>
              </a:rPr>
              <a:t>[ Eye Sensitivity Function : V(</a:t>
            </a:r>
            <a:r>
              <a:rPr lang="en-US" altLang="ko-KR" sz="1600" dirty="0">
                <a:solidFill>
                  <a:srgbClr val="A50021"/>
                </a:solidFill>
                <a:latin typeface="Symbol" panose="05050102010706020507" pitchFamily="18" charset="2"/>
                <a:ea typeface="돋움" panose="020B0600000101010101" pitchFamily="50" charset="-127"/>
              </a:rPr>
              <a:t>l</a:t>
            </a:r>
            <a:r>
              <a:rPr lang="en-US" altLang="ko-KR" sz="1600" dirty="0">
                <a:solidFill>
                  <a:srgbClr val="A50021"/>
                </a:solidFill>
                <a:ea typeface="돋움" panose="020B0600000101010101" pitchFamily="50" charset="-127"/>
              </a:rPr>
              <a:t>) ]</a:t>
            </a:r>
            <a:endParaRPr lang="en-US" altLang="ko-KR" sz="1600" baseline="-25000" dirty="0">
              <a:solidFill>
                <a:srgbClr val="A50021"/>
              </a:solidFill>
              <a:ea typeface="돋움" panose="020B0600000101010101" pitchFamily="50" charset="-127"/>
            </a:endParaRPr>
          </a:p>
        </p:txBody>
      </p:sp>
      <p:sp>
        <p:nvSpPr>
          <p:cNvPr id="34" name="Rectangle 13">
            <a:extLst>
              <a:ext uri="{FF2B5EF4-FFF2-40B4-BE49-F238E27FC236}">
                <a16:creationId xmlns:a16="http://schemas.microsoft.com/office/drawing/2014/main" id="{F6CAD01F-191C-4054-85C5-4EA0253D9923}"/>
              </a:ext>
            </a:extLst>
          </p:cNvPr>
          <p:cNvSpPr>
            <a:spLocks noChangeArrowheads="1"/>
          </p:cNvSpPr>
          <p:nvPr/>
        </p:nvSpPr>
        <p:spPr bwMode="auto">
          <a:xfrm>
            <a:off x="5354102" y="5906126"/>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IEEE 802.15-09-0159-00-0007</a:t>
            </a:r>
          </a:p>
          <a:p>
            <a:r>
              <a:rPr lang="en-US" altLang="ko-KR" sz="1400" i="1" dirty="0">
                <a:solidFill>
                  <a:srgbClr val="000000"/>
                </a:solidFill>
                <a:latin typeface="Times New Roman" panose="02020603050405020304" pitchFamily="18" charset="0"/>
                <a:ea typeface="굴림" panose="020B0600000101010101" pitchFamily="50" charset="-127"/>
              </a:rPr>
              <a:t>* </a:t>
            </a:r>
            <a:r>
              <a:rPr lang="en-US" altLang="ko-KR" sz="1400" i="1" dirty="0">
                <a:solidFill>
                  <a:srgbClr val="000000"/>
                </a:solidFill>
                <a:ea typeface="굴림" panose="020B0600000101010101" pitchFamily="50" charset="-127"/>
              </a:rPr>
              <a:t>IEEE 802.15-09-0597-02-0007</a:t>
            </a:r>
            <a:endParaRPr lang="en-US" altLang="ko-KR" sz="1400" i="1" dirty="0">
              <a:solidFill>
                <a:srgbClr val="000000"/>
              </a:solidFill>
              <a:latin typeface="Times New Roman" panose="02020603050405020304" pitchFamily="18" charset="0"/>
              <a:ea typeface="굴림" panose="020B0600000101010101" pitchFamily="50" charset="-127"/>
            </a:endParaRPr>
          </a:p>
        </p:txBody>
      </p:sp>
    </p:spTree>
    <p:extLst>
      <p:ext uri="{BB962C8B-B14F-4D97-AF65-F5344CB8AC3E}">
        <p14:creationId xmlns:p14="http://schemas.microsoft.com/office/powerpoint/2010/main" val="181615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Conclusions</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01520" y="1712211"/>
            <a:ext cx="9042480" cy="3877030"/>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At least the BER values required for the various applications in Clause 4.7 need to be specified in TCD. </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Two approaches to specify the physical quantities connected with the optical power of a transmitter all over the optical band</a:t>
            </a:r>
          </a:p>
          <a:p>
            <a:pPr marL="800100" lvl="1" indent="-342900" algn="just">
              <a:lnSpc>
                <a:spcPct val="90000"/>
              </a:lnSpc>
              <a:spcBef>
                <a:spcPct val="20000"/>
              </a:spcBef>
              <a:spcAft>
                <a:spcPts val="600"/>
              </a:spcAft>
              <a:buClr>
                <a:schemeClr val="tx1"/>
              </a:buClr>
              <a:buFont typeface="Wingdings" panose="05000000000000000000" pitchFamily="2" charset="2"/>
              <a:buChar char="ü"/>
            </a:pPr>
            <a:r>
              <a:rPr lang="en-US" altLang="ko-KR" sz="2400" dirty="0">
                <a:solidFill>
                  <a:srgbClr val="000000"/>
                </a:solidFill>
              </a:rPr>
              <a:t>The photometric units for visible band and the radiometric units for IR and UV band</a:t>
            </a:r>
          </a:p>
          <a:p>
            <a:pPr marL="800100" lvl="1" indent="-342900" algn="just">
              <a:lnSpc>
                <a:spcPct val="90000"/>
              </a:lnSpc>
              <a:spcBef>
                <a:spcPct val="20000"/>
              </a:spcBef>
              <a:spcAft>
                <a:spcPts val="600"/>
              </a:spcAft>
              <a:buClr>
                <a:schemeClr val="tx1"/>
              </a:buClr>
              <a:buFont typeface="Wingdings" panose="05000000000000000000" pitchFamily="2" charset="2"/>
              <a:buChar char="ü"/>
            </a:pPr>
            <a:r>
              <a:rPr lang="en-US" altLang="ko-KR" sz="2400" dirty="0">
                <a:solidFill>
                  <a:srgbClr val="000000"/>
                </a:solidFill>
              </a:rPr>
              <a:t>The radiometric units for all of the optical band</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expression, “brightness” for cd/m</a:t>
            </a:r>
            <a:r>
              <a:rPr lang="en-US" altLang="ko-KR" sz="2400" baseline="30000" dirty="0">
                <a:solidFill>
                  <a:srgbClr val="000000"/>
                </a:solidFill>
              </a:rPr>
              <a:t>2</a:t>
            </a:r>
            <a:r>
              <a:rPr lang="en-US" altLang="ko-KR" sz="2400" dirty="0">
                <a:solidFill>
                  <a:srgbClr val="000000"/>
                </a:solidFill>
              </a:rPr>
              <a:t>, needs to be changed to “luminance”.</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TG7a needs to discuss about which parameter is more reasonable when the condition for performance comparison is specified.</a:t>
            </a:r>
          </a:p>
        </p:txBody>
      </p:sp>
    </p:spTree>
    <p:extLst>
      <p:ext uri="{BB962C8B-B14F-4D97-AF65-F5344CB8AC3E}">
        <p14:creationId xmlns:p14="http://schemas.microsoft.com/office/powerpoint/2010/main" val="2094380212"/>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4302</TotalTime>
  <Words>573</Words>
  <Application>Microsoft Office PowerPoint</Application>
  <PresentationFormat>화면 슬라이드 쇼(4:3)</PresentationFormat>
  <Paragraphs>78</Paragraphs>
  <Slides>6</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6</vt:i4>
      </vt:variant>
    </vt:vector>
  </HeadingPairs>
  <TitlesOfParts>
    <vt:vector size="17" baseType="lpstr">
      <vt:lpstr>Arial Unicode MS</vt:lpstr>
      <vt:lpstr>宋体</vt:lpstr>
      <vt:lpstr>굴림</vt:lpstr>
      <vt:lpstr>굴림체</vt:lpstr>
      <vt:lpstr>돋움</vt:lpstr>
      <vt:lpstr>맑은 고딕</vt:lpstr>
      <vt:lpstr>Arial</vt:lpstr>
      <vt:lpstr>Symbol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372</cp:revision>
  <cp:lastPrinted>2018-04-17T08:30:56Z</cp:lastPrinted>
  <dcterms:created xsi:type="dcterms:W3CDTF">2016-01-08T02:18:10Z</dcterms:created>
  <dcterms:modified xsi:type="dcterms:W3CDTF">2021-03-15T07:53:16Z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