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4" r:id="rId2"/>
    <p:sldId id="265" r:id="rId3"/>
    <p:sldId id="310" r:id="rId4"/>
    <p:sldId id="313" r:id="rId5"/>
    <p:sldId id="314" r:id="rId6"/>
    <p:sldId id="315" r:id="rId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March 2021</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March 2021</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t>15-21-0165-00-007a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a:t>Sang-</a:t>
            </a:r>
            <a:r>
              <a:rPr lang="en-US" altLang="zh-CN" dirty="0" err="1"/>
              <a:t>Kyu</a:t>
            </a:r>
            <a:r>
              <a:rPr lang="en-US" altLang="zh-CN" dirty="0"/>
              <a:t> Lim (ETRI)</a:t>
            </a:r>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Discussion on the Issues of Communication Range in TG7a TCD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12 March 2021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Sang-</a:t>
            </a:r>
            <a:r>
              <a:rPr lang="en-US" altLang="zh-CN" sz="1600" dirty="0" err="1">
                <a:solidFill>
                  <a:schemeClr val="tx1">
                    <a:lumMod val="85000"/>
                    <a:lumOff val="15000"/>
                  </a:schemeClr>
                </a:solidFill>
                <a:ea typeface="宋体" charset="-122"/>
              </a:rPr>
              <a:t>Kyu</a:t>
            </a:r>
            <a:r>
              <a:rPr lang="en-US" altLang="zh-CN" sz="1600" dirty="0">
                <a:solidFill>
                  <a:schemeClr val="tx1">
                    <a:lumMod val="85000"/>
                    <a:lumOff val="15000"/>
                  </a:schemeClr>
                </a:solidFill>
                <a:ea typeface="宋体" charset="-122"/>
              </a:rPr>
              <a:t> Lim [ETRI] and </a:t>
            </a:r>
            <a:r>
              <a:rPr lang="en-US" altLang="zh-CN" sz="1600" dirty="0" err="1">
                <a:solidFill>
                  <a:schemeClr val="tx1">
                    <a:lumMod val="85000"/>
                    <a:lumOff val="15000"/>
                  </a:schemeClr>
                </a:solidFill>
                <a:ea typeface="宋体" charset="-122"/>
              </a:rPr>
              <a:t>Vinayagam</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Mariappan</a:t>
            </a:r>
            <a:r>
              <a:rPr lang="en-US" altLang="zh-CN" sz="1600" dirty="0">
                <a:solidFill>
                  <a:schemeClr val="tx1">
                    <a:lumMod val="85000"/>
                    <a:lumOff val="15000"/>
                  </a:schemeClr>
                </a:solidFill>
                <a:ea typeface="宋体" charset="-122"/>
              </a:rPr>
              <a:t> [SMR Automotive Modules Korea]</a:t>
            </a:r>
          </a:p>
          <a:p>
            <a:r>
              <a:rPr lang="en-US" altLang="zh-CN" sz="1600" dirty="0">
                <a:solidFill>
                  <a:schemeClr val="tx1">
                    <a:lumMod val="85000"/>
                    <a:lumOff val="15000"/>
                  </a:schemeClr>
                </a:solidFill>
                <a:ea typeface="宋体" charset="-122"/>
              </a:rPr>
              <a:t>Address: 218 </a:t>
            </a:r>
            <a:r>
              <a:rPr lang="en-US" altLang="zh-CN" sz="1600" dirty="0" err="1">
                <a:solidFill>
                  <a:schemeClr val="tx1">
                    <a:lumMod val="85000"/>
                    <a:lumOff val="15000"/>
                  </a:schemeClr>
                </a:solidFill>
                <a:ea typeface="宋体" charset="-122"/>
              </a:rPr>
              <a:t>Gajeong-ro</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Yuseong-gu</a:t>
            </a:r>
            <a:r>
              <a:rPr lang="en-US" altLang="zh-CN" sz="1600" dirty="0">
                <a:solidFill>
                  <a:schemeClr val="tx1">
                    <a:lumMod val="85000"/>
                    <a:lumOff val="15000"/>
                  </a:schemeClr>
                </a:solidFill>
                <a:ea typeface="宋体" charset="-122"/>
              </a:rPr>
              <a:t>, Daejeon, 34129, Korea</a:t>
            </a:r>
          </a:p>
          <a:p>
            <a:r>
              <a:rPr lang="en-US" altLang="zh-CN" sz="1600" dirty="0">
                <a:solidFill>
                  <a:schemeClr val="tx1">
                    <a:lumMod val="85000"/>
                    <a:lumOff val="15000"/>
                  </a:schemeClr>
                </a:solidFill>
                <a:ea typeface="宋体" charset="-122"/>
              </a:rPr>
              <a:t>Voice:[+82-42</a:t>
            </a:r>
            <a:r>
              <a:rPr lang="en-US" altLang="ko-KR" sz="1600" dirty="0">
                <a:solidFill>
                  <a:schemeClr val="tx1">
                    <a:lumMod val="85000"/>
                    <a:lumOff val="15000"/>
                  </a:schemeClr>
                </a:solidFill>
                <a:ea typeface="굴림" pitchFamily="50" charset="-127"/>
              </a:rPr>
              <a:t>-860-1573</a:t>
            </a:r>
            <a:r>
              <a:rPr lang="en-US" altLang="zh-CN" sz="1600" dirty="0">
                <a:solidFill>
                  <a:schemeClr val="tx1">
                    <a:lumMod val="85000"/>
                    <a:lumOff val="15000"/>
                  </a:schemeClr>
                </a:solidFill>
                <a:ea typeface="宋体" charset="-122"/>
              </a:rPr>
              <a:t>], FAX: [</a:t>
            </a:r>
            <a:r>
              <a:rPr lang="en-US" altLang="ko-KR" sz="1600" dirty="0">
                <a:solidFill>
                  <a:schemeClr val="tx1">
                    <a:lumMod val="85000"/>
                    <a:lumOff val="15000"/>
                  </a:schemeClr>
                </a:solidFill>
                <a:ea typeface="굴림" pitchFamily="50" charset="-127"/>
              </a:rPr>
              <a:t>+82-42-860-5218</a:t>
            </a:r>
            <a:r>
              <a:rPr lang="en-US" altLang="zh-CN" sz="1600" dirty="0">
                <a:solidFill>
                  <a:schemeClr val="tx1">
                    <a:lumMod val="85000"/>
                    <a:lumOff val="15000"/>
                  </a:schemeClr>
                </a:solidFill>
                <a:ea typeface="宋体" charset="-122"/>
              </a:rPr>
              <a:t>], E-Mail:[sklim</a:t>
            </a:r>
            <a:r>
              <a:rPr lang="en-US" altLang="ko-KR" sz="1600" dirty="0">
                <a:solidFill>
                  <a:schemeClr val="tx1">
                    <a:lumMod val="85000"/>
                    <a:lumOff val="15000"/>
                  </a:schemeClr>
                </a:solidFill>
                <a:ea typeface="굴림" pitchFamily="50" charset="-127"/>
              </a:rPr>
              <a:t>@etri.re.kr</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is to discuss the technical issues in TCD and to improve the TCD document.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P802.15.7a</a:t>
            </a:r>
            <a:endParaRPr lang="en-US" altLang="zh-CN" sz="1600" dirty="0">
              <a:solidFill>
                <a:schemeClr val="tx1">
                  <a:lumMod val="85000"/>
                  <a:lumOff val="15000"/>
                </a:schemeClr>
              </a:solidFill>
              <a:ea typeface="宋体" charset="-122"/>
            </a:endParaRPr>
          </a:p>
          <a:p>
            <a:pPr algn="just"/>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TextBox 4"/>
          <p:cNvSpPr txBox="1"/>
          <p:nvPr/>
        </p:nvSpPr>
        <p:spPr>
          <a:xfrm>
            <a:off x="323039" y="1415438"/>
            <a:ext cx="8503290" cy="1323439"/>
          </a:xfrm>
          <a:prstGeom prst="rect">
            <a:avLst/>
          </a:prstGeom>
          <a:noFill/>
        </p:spPr>
        <p:txBody>
          <a:bodyPr wrap="none" rtlCol="0">
            <a:spAutoFit/>
          </a:bodyPr>
          <a:lstStyle/>
          <a:p>
            <a:pPr algn="ctr"/>
            <a:r>
              <a:rPr lang="en-US" altLang="ko-KR" sz="4000" b="1" dirty="0"/>
              <a:t>Discussion on the Issues of </a:t>
            </a:r>
          </a:p>
          <a:p>
            <a:pPr algn="ctr"/>
            <a:r>
              <a:rPr lang="en-US" altLang="ko-KR" sz="4000" b="1" dirty="0"/>
              <a:t>Communication Range in TG7a TCD </a:t>
            </a:r>
          </a:p>
        </p:txBody>
      </p:sp>
      <p:sp>
        <p:nvSpPr>
          <p:cNvPr id="6" name="TextBox 5"/>
          <p:cNvSpPr txBox="1"/>
          <p:nvPr/>
        </p:nvSpPr>
        <p:spPr>
          <a:xfrm>
            <a:off x="179512" y="4221088"/>
            <a:ext cx="8784976" cy="1133965"/>
          </a:xfrm>
          <a:prstGeom prst="rect">
            <a:avLst/>
          </a:prstGeom>
          <a:noFill/>
        </p:spPr>
        <p:txBody>
          <a:bodyPr wrap="square" rtlCol="0">
            <a:spAutoFit/>
          </a:bodyPr>
          <a:lstStyle/>
          <a:p>
            <a:pPr algn="ctr">
              <a:lnSpc>
                <a:spcPct val="150000"/>
              </a:lnSpc>
            </a:pPr>
            <a:r>
              <a:rPr lang="en-US" altLang="ko-KR" sz="2400" dirty="0"/>
              <a:t>Sang-</a:t>
            </a:r>
            <a:r>
              <a:rPr lang="en-US" altLang="ko-KR" sz="2400" dirty="0" err="1"/>
              <a:t>Kyu</a:t>
            </a:r>
            <a:r>
              <a:rPr lang="en-US" altLang="ko-KR" sz="2400" dirty="0"/>
              <a:t> Lim [ETRI] </a:t>
            </a:r>
          </a:p>
          <a:p>
            <a:pPr algn="ctr">
              <a:lnSpc>
                <a:spcPct val="150000"/>
              </a:lnSpc>
            </a:pPr>
            <a:r>
              <a:rPr lang="en-US" altLang="ko-KR" sz="2400" dirty="0" err="1"/>
              <a:t>Vinayagam</a:t>
            </a:r>
            <a:r>
              <a:rPr lang="en-US" altLang="ko-KR" sz="2400" dirty="0"/>
              <a:t> </a:t>
            </a:r>
            <a:r>
              <a:rPr lang="en-US" altLang="ko-KR" sz="2400" dirty="0" err="1"/>
              <a:t>Mariappan</a:t>
            </a:r>
            <a:r>
              <a:rPr lang="en-US" altLang="ko-KR" sz="2400" dirty="0"/>
              <a:t> [SMR Automotive Modules Korea]</a:t>
            </a:r>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Issues</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on</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the</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Communication Range in TCD</a:t>
            </a:r>
            <a:r>
              <a:rPr lang="ko-KR" altLang="en-US" sz="3600" b="1" dirty="0">
                <a:latin typeface="+mj-ea"/>
                <a:ea typeface="+mj-ea"/>
                <a:cs typeface="Arial" panose="020B0604020202020204" pitchFamily="34" charset="0"/>
              </a:rPr>
              <a:t> </a:t>
            </a:r>
          </a:p>
        </p:txBody>
      </p:sp>
      <p:sp>
        <p:nvSpPr>
          <p:cNvPr id="9" name="Rectangle 3"/>
          <p:cNvSpPr>
            <a:spLocks noChangeArrowheads="1"/>
          </p:cNvSpPr>
          <p:nvPr/>
        </p:nvSpPr>
        <p:spPr bwMode="auto">
          <a:xfrm>
            <a:off x="139620" y="3723726"/>
            <a:ext cx="8940959" cy="2304256"/>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t>The</a:t>
            </a:r>
            <a:r>
              <a:rPr lang="en-US" altLang="ko-KR" sz="2400" dirty="0">
                <a:solidFill>
                  <a:srgbClr val="FF0000"/>
                </a:solidFill>
              </a:rPr>
              <a:t> </a:t>
            </a:r>
            <a:r>
              <a:rPr lang="en-US" altLang="ko-KR" sz="2400" dirty="0">
                <a:solidFill>
                  <a:srgbClr val="000000"/>
                </a:solidFill>
              </a:rPr>
              <a:t>communication range is strongly connected with some factors such as the required BER, SNR, path loss depending on distance, and the transmitter output power.</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This document is to propose the use of technical terminology and the reasonable physical unit system when the optical power level is characterized in TG7a.</a:t>
            </a:r>
          </a:p>
        </p:txBody>
      </p:sp>
      <p:pic>
        <p:nvPicPr>
          <p:cNvPr id="6" name="그림 5">
            <a:extLst>
              <a:ext uri="{FF2B5EF4-FFF2-40B4-BE49-F238E27FC236}">
                <a16:creationId xmlns:a16="http://schemas.microsoft.com/office/drawing/2014/main" id="{0428CC72-F0F9-4638-9A92-AF35CFC7FD3D}"/>
              </a:ext>
            </a:extLst>
          </p:cNvPr>
          <p:cNvPicPr>
            <a:picLocks noChangeAspect="1"/>
          </p:cNvPicPr>
          <p:nvPr/>
        </p:nvPicPr>
        <p:blipFill>
          <a:blip r:embed="rId2"/>
          <a:stretch>
            <a:fillRect/>
          </a:stretch>
        </p:blipFill>
        <p:spPr>
          <a:xfrm>
            <a:off x="423861" y="1534095"/>
            <a:ext cx="8296275" cy="2009775"/>
          </a:xfrm>
          <a:prstGeom prst="rect">
            <a:avLst/>
          </a:prstGeom>
          <a:ln>
            <a:solidFill>
              <a:schemeClr val="tx1"/>
            </a:solidFill>
          </a:ln>
        </p:spPr>
      </p:pic>
      <p:sp>
        <p:nvSpPr>
          <p:cNvPr id="7" name="직사각형 6">
            <a:extLst>
              <a:ext uri="{FF2B5EF4-FFF2-40B4-BE49-F238E27FC236}">
                <a16:creationId xmlns:a16="http://schemas.microsoft.com/office/drawing/2014/main" id="{BD026235-637F-4FE8-902E-7B16E4ED6F57}"/>
              </a:ext>
            </a:extLst>
          </p:cNvPr>
          <p:cNvSpPr/>
          <p:nvPr/>
        </p:nvSpPr>
        <p:spPr bwMode="auto">
          <a:xfrm>
            <a:off x="614776" y="1713951"/>
            <a:ext cx="141024" cy="14842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3830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Link Budget Calculation</a:t>
            </a:r>
            <a:endParaRPr lang="ko-KR" altLang="en-US" sz="3600" b="1" dirty="0">
              <a:latin typeface="+mj-ea"/>
              <a:ea typeface="+mj-ea"/>
              <a:cs typeface="Arial" panose="020B0604020202020204" pitchFamily="34" charset="0"/>
            </a:endParaRPr>
          </a:p>
        </p:txBody>
      </p:sp>
      <p:pic>
        <p:nvPicPr>
          <p:cNvPr id="8" name="그림 7">
            <a:extLst>
              <a:ext uri="{FF2B5EF4-FFF2-40B4-BE49-F238E27FC236}">
                <a16:creationId xmlns:a16="http://schemas.microsoft.com/office/drawing/2014/main" id="{4F7E2F01-994D-46D2-A657-EDC8A1EA1A68}"/>
              </a:ext>
            </a:extLst>
          </p:cNvPr>
          <p:cNvPicPr>
            <a:picLocks noChangeAspect="1"/>
          </p:cNvPicPr>
          <p:nvPr/>
        </p:nvPicPr>
        <p:blipFill>
          <a:blip r:embed="rId2"/>
          <a:stretch>
            <a:fillRect/>
          </a:stretch>
        </p:blipFill>
        <p:spPr>
          <a:xfrm>
            <a:off x="1442107" y="1628800"/>
            <a:ext cx="6143113" cy="4739294"/>
          </a:xfrm>
          <a:prstGeom prst="rect">
            <a:avLst/>
          </a:prstGeom>
        </p:spPr>
      </p:pic>
    </p:spTree>
    <p:extLst>
      <p:ext uri="{BB962C8B-B14F-4D97-AF65-F5344CB8AC3E}">
        <p14:creationId xmlns:p14="http://schemas.microsoft.com/office/powerpoint/2010/main" val="160411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Two Unit Systems in Visible Band</a:t>
            </a:r>
            <a:endParaRPr lang="ko-KR" altLang="en-US" sz="3600" b="1" dirty="0">
              <a:latin typeface="+mj-ea"/>
              <a:ea typeface="+mj-ea"/>
              <a:cs typeface="Arial" panose="020B0604020202020204" pitchFamily="34" charset="0"/>
            </a:endParaRPr>
          </a:p>
        </p:txBody>
      </p:sp>
      <p:sp>
        <p:nvSpPr>
          <p:cNvPr id="7" name="Line 3">
            <a:extLst>
              <a:ext uri="{FF2B5EF4-FFF2-40B4-BE49-F238E27FC236}">
                <a16:creationId xmlns:a16="http://schemas.microsoft.com/office/drawing/2014/main" id="{45D0E170-BFAB-4AC3-B938-4771EF33C1D7}"/>
              </a:ext>
            </a:extLst>
          </p:cNvPr>
          <p:cNvSpPr>
            <a:spLocks noChangeShapeType="1"/>
          </p:cNvSpPr>
          <p:nvPr/>
        </p:nvSpPr>
        <p:spPr bwMode="auto">
          <a:xfrm rot="16200000">
            <a:off x="3942780" y="2070592"/>
            <a:ext cx="0" cy="1044575"/>
          </a:xfrm>
          <a:prstGeom prst="line">
            <a:avLst/>
          </a:prstGeom>
          <a:noFill/>
          <a:ln w="28575">
            <a:solidFill>
              <a:srgbClr val="000000"/>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ko-KR" altLang="en-US"/>
          </a:p>
        </p:txBody>
      </p:sp>
      <p:sp>
        <p:nvSpPr>
          <p:cNvPr id="9" name="Rectangle 4">
            <a:extLst>
              <a:ext uri="{FF2B5EF4-FFF2-40B4-BE49-F238E27FC236}">
                <a16:creationId xmlns:a16="http://schemas.microsoft.com/office/drawing/2014/main" id="{263FBBC0-F7B2-462E-9D96-B6BD79340BF9}"/>
              </a:ext>
            </a:extLst>
          </p:cNvPr>
          <p:cNvSpPr>
            <a:spLocks noChangeArrowheads="1"/>
          </p:cNvSpPr>
          <p:nvPr/>
        </p:nvSpPr>
        <p:spPr bwMode="auto">
          <a:xfrm>
            <a:off x="396305" y="1589580"/>
            <a:ext cx="3024187" cy="406400"/>
          </a:xfrm>
          <a:prstGeom prst="rect">
            <a:avLst/>
          </a:prstGeom>
          <a:solidFill>
            <a:srgbClr val="CCCCFF"/>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Radiometric Units</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0" name="Rectangle 5">
            <a:extLst>
              <a:ext uri="{FF2B5EF4-FFF2-40B4-BE49-F238E27FC236}">
                <a16:creationId xmlns:a16="http://schemas.microsoft.com/office/drawing/2014/main" id="{5D3B153C-0D9F-4757-8D2F-4E8BF347E7C9}"/>
              </a:ext>
            </a:extLst>
          </p:cNvPr>
          <p:cNvSpPr>
            <a:spLocks noChangeArrowheads="1"/>
          </p:cNvSpPr>
          <p:nvPr/>
        </p:nvSpPr>
        <p:spPr bwMode="auto">
          <a:xfrm>
            <a:off x="396305" y="1995980"/>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Radiant Flux</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1" name="Rectangle 6">
            <a:extLst>
              <a:ext uri="{FF2B5EF4-FFF2-40B4-BE49-F238E27FC236}">
                <a16:creationId xmlns:a16="http://schemas.microsoft.com/office/drawing/2014/main" id="{670D22C6-157D-4BCE-AA1E-710795372A70}"/>
              </a:ext>
            </a:extLst>
          </p:cNvPr>
          <p:cNvSpPr>
            <a:spLocks noChangeArrowheads="1"/>
          </p:cNvSpPr>
          <p:nvPr/>
        </p:nvSpPr>
        <p:spPr bwMode="auto">
          <a:xfrm>
            <a:off x="396305" y="2402380"/>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Radiant Intensity</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2" name="Rectangle 7">
            <a:extLst>
              <a:ext uri="{FF2B5EF4-FFF2-40B4-BE49-F238E27FC236}">
                <a16:creationId xmlns:a16="http://schemas.microsoft.com/office/drawing/2014/main" id="{E8E55703-D60A-40A4-8BAF-B6F79F5D2238}"/>
              </a:ext>
            </a:extLst>
          </p:cNvPr>
          <p:cNvSpPr>
            <a:spLocks noChangeArrowheads="1"/>
          </p:cNvSpPr>
          <p:nvPr/>
        </p:nvSpPr>
        <p:spPr bwMode="auto">
          <a:xfrm>
            <a:off x="396305" y="3194542"/>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Irradiance</a:t>
            </a:r>
          </a:p>
        </p:txBody>
      </p:sp>
      <p:sp>
        <p:nvSpPr>
          <p:cNvPr id="13" name="Rectangle 8">
            <a:extLst>
              <a:ext uri="{FF2B5EF4-FFF2-40B4-BE49-F238E27FC236}">
                <a16:creationId xmlns:a16="http://schemas.microsoft.com/office/drawing/2014/main" id="{6CE10755-77C7-42C0-A3A7-85C5B58CEC35}"/>
              </a:ext>
            </a:extLst>
          </p:cNvPr>
          <p:cNvSpPr>
            <a:spLocks noChangeArrowheads="1"/>
          </p:cNvSpPr>
          <p:nvPr/>
        </p:nvSpPr>
        <p:spPr bwMode="auto">
          <a:xfrm>
            <a:off x="4499992" y="1589580"/>
            <a:ext cx="4182369" cy="406400"/>
          </a:xfrm>
          <a:prstGeom prst="rect">
            <a:avLst/>
          </a:prstGeom>
          <a:solidFill>
            <a:srgbClr val="CCCCFF"/>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Photometric Units</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14" name="Rectangle 9">
            <a:extLst>
              <a:ext uri="{FF2B5EF4-FFF2-40B4-BE49-F238E27FC236}">
                <a16:creationId xmlns:a16="http://schemas.microsoft.com/office/drawing/2014/main" id="{B07439A2-3CD2-465B-9AA7-1B7EE666EEC3}"/>
              </a:ext>
            </a:extLst>
          </p:cNvPr>
          <p:cNvSpPr>
            <a:spLocks noChangeArrowheads="1"/>
          </p:cNvSpPr>
          <p:nvPr/>
        </p:nvSpPr>
        <p:spPr bwMode="auto">
          <a:xfrm>
            <a:off x="4499992" y="1995980"/>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Luminous Flux</a:t>
            </a:r>
          </a:p>
        </p:txBody>
      </p:sp>
      <p:sp>
        <p:nvSpPr>
          <p:cNvPr id="15" name="Rectangle 10">
            <a:extLst>
              <a:ext uri="{FF2B5EF4-FFF2-40B4-BE49-F238E27FC236}">
                <a16:creationId xmlns:a16="http://schemas.microsoft.com/office/drawing/2014/main" id="{3D771E3D-23D9-4A73-80EA-AA85CC55AB7B}"/>
              </a:ext>
            </a:extLst>
          </p:cNvPr>
          <p:cNvSpPr>
            <a:spLocks noChangeArrowheads="1"/>
          </p:cNvSpPr>
          <p:nvPr/>
        </p:nvSpPr>
        <p:spPr bwMode="auto">
          <a:xfrm>
            <a:off x="4499992" y="2402380"/>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Luminous Intensity</a:t>
            </a:r>
          </a:p>
        </p:txBody>
      </p:sp>
      <p:sp>
        <p:nvSpPr>
          <p:cNvPr id="16" name="Rectangle 11">
            <a:extLst>
              <a:ext uri="{FF2B5EF4-FFF2-40B4-BE49-F238E27FC236}">
                <a16:creationId xmlns:a16="http://schemas.microsoft.com/office/drawing/2014/main" id="{1918D5FC-95E7-4704-A16E-FC3924B34EFE}"/>
              </a:ext>
            </a:extLst>
          </p:cNvPr>
          <p:cNvSpPr>
            <a:spLocks noChangeArrowheads="1"/>
          </p:cNvSpPr>
          <p:nvPr/>
        </p:nvSpPr>
        <p:spPr bwMode="auto">
          <a:xfrm>
            <a:off x="4499992" y="3194542"/>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Illuminance </a:t>
            </a:r>
          </a:p>
        </p:txBody>
      </p:sp>
      <p:sp>
        <p:nvSpPr>
          <p:cNvPr id="17" name="AutoShape 12">
            <a:extLst>
              <a:ext uri="{FF2B5EF4-FFF2-40B4-BE49-F238E27FC236}">
                <a16:creationId xmlns:a16="http://schemas.microsoft.com/office/drawing/2014/main" id="{8E688537-A4D6-4A22-B439-8AFD86B11049}"/>
              </a:ext>
            </a:extLst>
          </p:cNvPr>
          <p:cNvSpPr>
            <a:spLocks noChangeArrowheads="1"/>
          </p:cNvSpPr>
          <p:nvPr/>
        </p:nvSpPr>
        <p:spPr bwMode="auto">
          <a:xfrm rot="16200000">
            <a:off x="3347467" y="3053255"/>
            <a:ext cx="1150937" cy="2873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0000"/>
          </a:solidFill>
          <a:ln>
            <a:noFill/>
          </a:ln>
          <a:effectLst/>
          <a:extLs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ko-KR" altLang="en-US"/>
          </a:p>
        </p:txBody>
      </p:sp>
      <p:sp>
        <p:nvSpPr>
          <p:cNvPr id="18" name="Rectangle 14">
            <a:extLst>
              <a:ext uri="{FF2B5EF4-FFF2-40B4-BE49-F238E27FC236}">
                <a16:creationId xmlns:a16="http://schemas.microsoft.com/office/drawing/2014/main" id="{6B9FE362-4108-4D86-B56E-B296B40DC9E9}"/>
              </a:ext>
            </a:extLst>
          </p:cNvPr>
          <p:cNvSpPr>
            <a:spLocks noChangeArrowheads="1"/>
          </p:cNvSpPr>
          <p:nvPr/>
        </p:nvSpPr>
        <p:spPr bwMode="auto">
          <a:xfrm>
            <a:off x="396305" y="2791317"/>
            <a:ext cx="1871662"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Radiance</a:t>
            </a:r>
          </a:p>
        </p:txBody>
      </p:sp>
      <p:sp>
        <p:nvSpPr>
          <p:cNvPr id="19" name="Rectangle 15">
            <a:extLst>
              <a:ext uri="{FF2B5EF4-FFF2-40B4-BE49-F238E27FC236}">
                <a16:creationId xmlns:a16="http://schemas.microsoft.com/office/drawing/2014/main" id="{BC3B9CDE-55B3-4C40-BE17-F662B766D024}"/>
              </a:ext>
            </a:extLst>
          </p:cNvPr>
          <p:cNvSpPr>
            <a:spLocks noChangeArrowheads="1"/>
          </p:cNvSpPr>
          <p:nvPr/>
        </p:nvSpPr>
        <p:spPr bwMode="auto">
          <a:xfrm>
            <a:off x="4499992" y="2791317"/>
            <a:ext cx="22320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Luminance</a:t>
            </a:r>
          </a:p>
        </p:txBody>
      </p:sp>
      <p:sp>
        <p:nvSpPr>
          <p:cNvPr id="20" name="Rectangle 16">
            <a:extLst>
              <a:ext uri="{FF2B5EF4-FFF2-40B4-BE49-F238E27FC236}">
                <a16:creationId xmlns:a16="http://schemas.microsoft.com/office/drawing/2014/main" id="{5192581B-EB4C-45CE-AD6D-D685E0C1D07C}"/>
              </a:ext>
            </a:extLst>
          </p:cNvPr>
          <p:cNvSpPr>
            <a:spLocks noChangeArrowheads="1"/>
          </p:cNvSpPr>
          <p:nvPr/>
        </p:nvSpPr>
        <p:spPr bwMode="auto">
          <a:xfrm>
            <a:off x="2267967" y="1995980"/>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21" name="Rectangle 17">
            <a:extLst>
              <a:ext uri="{FF2B5EF4-FFF2-40B4-BE49-F238E27FC236}">
                <a16:creationId xmlns:a16="http://schemas.microsoft.com/office/drawing/2014/main" id="{FC0AB9A6-77FE-47C8-BA3C-87A32CF8F895}"/>
              </a:ext>
            </a:extLst>
          </p:cNvPr>
          <p:cNvSpPr>
            <a:spLocks noChangeArrowheads="1"/>
          </p:cNvSpPr>
          <p:nvPr/>
        </p:nvSpPr>
        <p:spPr bwMode="auto">
          <a:xfrm>
            <a:off x="2267967" y="2402380"/>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W/sr</a:t>
            </a:r>
            <a:endParaRPr lang="en-US" altLang="ko-KR" sz="1200" b="0">
              <a:solidFill>
                <a:srgbClr val="000000"/>
              </a:solidFill>
              <a:latin typeface="Times New Roman" panose="02020603050405020304" pitchFamily="18" charset="0"/>
              <a:ea typeface="굴림" panose="020B0600000101010101" pitchFamily="50" charset="-127"/>
            </a:endParaRPr>
          </a:p>
        </p:txBody>
      </p:sp>
      <p:sp>
        <p:nvSpPr>
          <p:cNvPr id="22" name="Rectangle 18">
            <a:extLst>
              <a:ext uri="{FF2B5EF4-FFF2-40B4-BE49-F238E27FC236}">
                <a16:creationId xmlns:a16="http://schemas.microsoft.com/office/drawing/2014/main" id="{838FD763-F0B6-40E7-8CB7-7700895C7A5E}"/>
              </a:ext>
            </a:extLst>
          </p:cNvPr>
          <p:cNvSpPr>
            <a:spLocks noChangeArrowheads="1"/>
          </p:cNvSpPr>
          <p:nvPr/>
        </p:nvSpPr>
        <p:spPr bwMode="auto">
          <a:xfrm>
            <a:off x="2267967" y="3194542"/>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W/m</a:t>
            </a:r>
            <a:r>
              <a:rPr kumimoji="1" lang="en-US" altLang="ko-KR" sz="1600" baseline="30000">
                <a:solidFill>
                  <a:srgbClr val="0000FF"/>
                </a:solidFill>
                <a:ea typeface="굴림체" panose="020B0609000101010101" pitchFamily="49" charset="-127"/>
              </a:rPr>
              <a:t>2</a:t>
            </a:r>
            <a:endParaRPr kumimoji="1" lang="en-US" altLang="ko-KR" sz="1600">
              <a:solidFill>
                <a:srgbClr val="0000FF"/>
              </a:solidFill>
              <a:ea typeface="굴림체" panose="020B0609000101010101" pitchFamily="49" charset="-127"/>
            </a:endParaRPr>
          </a:p>
        </p:txBody>
      </p:sp>
      <p:sp>
        <p:nvSpPr>
          <p:cNvPr id="23" name="Rectangle 19">
            <a:extLst>
              <a:ext uri="{FF2B5EF4-FFF2-40B4-BE49-F238E27FC236}">
                <a16:creationId xmlns:a16="http://schemas.microsoft.com/office/drawing/2014/main" id="{A2A072D7-68F6-4E80-91E4-EDD7132F250B}"/>
              </a:ext>
            </a:extLst>
          </p:cNvPr>
          <p:cNvSpPr>
            <a:spLocks noChangeArrowheads="1"/>
          </p:cNvSpPr>
          <p:nvPr/>
        </p:nvSpPr>
        <p:spPr bwMode="auto">
          <a:xfrm>
            <a:off x="2267967" y="2791317"/>
            <a:ext cx="115252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W/sr/m</a:t>
            </a:r>
            <a:r>
              <a:rPr kumimoji="1" lang="en-US" altLang="ko-KR" sz="1600" baseline="30000">
                <a:solidFill>
                  <a:srgbClr val="0000FF"/>
                </a:solidFill>
                <a:ea typeface="굴림체" panose="020B0609000101010101" pitchFamily="49" charset="-127"/>
              </a:rPr>
              <a:t>2</a:t>
            </a:r>
          </a:p>
        </p:txBody>
      </p:sp>
      <p:sp>
        <p:nvSpPr>
          <p:cNvPr id="24" name="Rectangle 20">
            <a:extLst>
              <a:ext uri="{FF2B5EF4-FFF2-40B4-BE49-F238E27FC236}">
                <a16:creationId xmlns:a16="http://schemas.microsoft.com/office/drawing/2014/main" id="{FA309B36-DFA7-4400-8AD4-A7F4D8F182AC}"/>
              </a:ext>
            </a:extLst>
          </p:cNvPr>
          <p:cNvSpPr>
            <a:spLocks noChangeArrowheads="1"/>
          </p:cNvSpPr>
          <p:nvPr/>
        </p:nvSpPr>
        <p:spPr bwMode="auto">
          <a:xfrm>
            <a:off x="6732017" y="1995980"/>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lm</a:t>
            </a:r>
          </a:p>
        </p:txBody>
      </p:sp>
      <p:sp>
        <p:nvSpPr>
          <p:cNvPr id="25" name="Rectangle 21">
            <a:extLst>
              <a:ext uri="{FF2B5EF4-FFF2-40B4-BE49-F238E27FC236}">
                <a16:creationId xmlns:a16="http://schemas.microsoft.com/office/drawing/2014/main" id="{C05A240C-0229-4F47-B34D-15BC24205FF9}"/>
              </a:ext>
            </a:extLst>
          </p:cNvPr>
          <p:cNvSpPr>
            <a:spLocks noChangeArrowheads="1"/>
          </p:cNvSpPr>
          <p:nvPr/>
        </p:nvSpPr>
        <p:spPr bwMode="auto">
          <a:xfrm>
            <a:off x="6732017" y="2402380"/>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cd = lm/sr</a:t>
            </a:r>
          </a:p>
        </p:txBody>
      </p:sp>
      <p:sp>
        <p:nvSpPr>
          <p:cNvPr id="26" name="Rectangle 22">
            <a:extLst>
              <a:ext uri="{FF2B5EF4-FFF2-40B4-BE49-F238E27FC236}">
                <a16:creationId xmlns:a16="http://schemas.microsoft.com/office/drawing/2014/main" id="{E2CD8410-81D7-49F3-A2D3-F58C498FBC81}"/>
              </a:ext>
            </a:extLst>
          </p:cNvPr>
          <p:cNvSpPr>
            <a:spLocks noChangeArrowheads="1"/>
          </p:cNvSpPr>
          <p:nvPr/>
        </p:nvSpPr>
        <p:spPr bwMode="auto">
          <a:xfrm>
            <a:off x="6732017" y="3194542"/>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lux = lm/m</a:t>
            </a:r>
            <a:r>
              <a:rPr kumimoji="1" lang="en-US" altLang="ko-KR" sz="1600" baseline="30000">
                <a:solidFill>
                  <a:srgbClr val="0000FF"/>
                </a:solidFill>
                <a:ea typeface="굴림체" panose="020B0609000101010101" pitchFamily="49" charset="-127"/>
              </a:rPr>
              <a:t>2</a:t>
            </a:r>
            <a:endParaRPr kumimoji="1" lang="en-US" altLang="ko-KR" sz="1600">
              <a:solidFill>
                <a:srgbClr val="0000FF"/>
              </a:solidFill>
              <a:ea typeface="굴림체" panose="020B0609000101010101" pitchFamily="49" charset="-127"/>
            </a:endParaRPr>
          </a:p>
        </p:txBody>
      </p:sp>
      <p:sp>
        <p:nvSpPr>
          <p:cNvPr id="27" name="Rectangle 23">
            <a:extLst>
              <a:ext uri="{FF2B5EF4-FFF2-40B4-BE49-F238E27FC236}">
                <a16:creationId xmlns:a16="http://schemas.microsoft.com/office/drawing/2014/main" id="{A4622051-8191-45AD-9694-8FD271B744E9}"/>
              </a:ext>
            </a:extLst>
          </p:cNvPr>
          <p:cNvSpPr>
            <a:spLocks noChangeArrowheads="1"/>
          </p:cNvSpPr>
          <p:nvPr/>
        </p:nvSpPr>
        <p:spPr bwMode="auto">
          <a:xfrm>
            <a:off x="6732017" y="2791317"/>
            <a:ext cx="1946275" cy="406400"/>
          </a:xfrm>
          <a:prstGeom prst="rect">
            <a:avLst/>
          </a:prstGeom>
          <a:solidFill>
            <a:srgbClr val="FFFF99"/>
          </a:solidFill>
          <a:ln w="15875" algn="ctr">
            <a:solidFill>
              <a:srgbClr val="000000"/>
            </a:solidFill>
            <a:miter lim="800000"/>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kumimoji="1" lang="en-US" altLang="ko-KR" sz="1600">
                <a:solidFill>
                  <a:srgbClr val="0000FF"/>
                </a:solidFill>
                <a:ea typeface="굴림체" panose="020B0609000101010101" pitchFamily="49" charset="-127"/>
              </a:rPr>
              <a:t>cd/m</a:t>
            </a:r>
            <a:r>
              <a:rPr kumimoji="1" lang="en-US" altLang="ko-KR" sz="1600" baseline="30000">
                <a:solidFill>
                  <a:srgbClr val="0000FF"/>
                </a:solidFill>
                <a:ea typeface="굴림체" panose="020B0609000101010101" pitchFamily="49" charset="-127"/>
              </a:rPr>
              <a:t>2</a:t>
            </a:r>
            <a:r>
              <a:rPr kumimoji="1" lang="en-US" altLang="ko-KR" sz="1600">
                <a:solidFill>
                  <a:srgbClr val="0000FF"/>
                </a:solidFill>
                <a:ea typeface="굴림체" panose="020B0609000101010101" pitchFamily="49" charset="-127"/>
              </a:rPr>
              <a:t> = lm/sr/m</a:t>
            </a:r>
            <a:r>
              <a:rPr kumimoji="1" lang="en-US" altLang="ko-KR" sz="1600" baseline="30000">
                <a:solidFill>
                  <a:srgbClr val="0000FF"/>
                </a:solidFill>
                <a:ea typeface="굴림체" panose="020B0609000101010101" pitchFamily="49" charset="-127"/>
              </a:rPr>
              <a:t>2</a:t>
            </a:r>
          </a:p>
        </p:txBody>
      </p:sp>
      <p:pic>
        <p:nvPicPr>
          <p:cNvPr id="6" name="그림 5">
            <a:extLst>
              <a:ext uri="{FF2B5EF4-FFF2-40B4-BE49-F238E27FC236}">
                <a16:creationId xmlns:a16="http://schemas.microsoft.com/office/drawing/2014/main" id="{553B043F-FAE6-4155-9946-091D2C9F30FB}"/>
              </a:ext>
            </a:extLst>
          </p:cNvPr>
          <p:cNvPicPr>
            <a:picLocks noChangeAspect="1"/>
          </p:cNvPicPr>
          <p:nvPr/>
        </p:nvPicPr>
        <p:blipFill>
          <a:blip r:embed="rId2"/>
          <a:stretch>
            <a:fillRect/>
          </a:stretch>
        </p:blipFill>
        <p:spPr>
          <a:xfrm>
            <a:off x="2158391" y="3829820"/>
            <a:ext cx="3421721" cy="2579955"/>
          </a:xfrm>
          <a:prstGeom prst="rect">
            <a:avLst/>
          </a:prstGeom>
        </p:spPr>
      </p:pic>
      <p:sp>
        <p:nvSpPr>
          <p:cNvPr id="32" name="Rectangle 13">
            <a:extLst>
              <a:ext uri="{FF2B5EF4-FFF2-40B4-BE49-F238E27FC236}">
                <a16:creationId xmlns:a16="http://schemas.microsoft.com/office/drawing/2014/main" id="{B8FAA516-34A8-4B1D-8796-4301CC63D8F3}"/>
              </a:ext>
            </a:extLst>
          </p:cNvPr>
          <p:cNvSpPr>
            <a:spLocks noChangeArrowheads="1"/>
          </p:cNvSpPr>
          <p:nvPr/>
        </p:nvSpPr>
        <p:spPr bwMode="auto">
          <a:xfrm>
            <a:off x="5365446" y="5253784"/>
            <a:ext cx="3421720" cy="52322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ko-KR" sz="1400" i="1" dirty="0">
                <a:solidFill>
                  <a:srgbClr val="000000"/>
                </a:solidFill>
                <a:latin typeface="Times New Roman" panose="02020603050405020304" pitchFamily="18" charset="0"/>
                <a:ea typeface="굴림" panose="020B0600000101010101" pitchFamily="50" charset="-127"/>
              </a:rPr>
              <a:t>*  Light Measurement Handbook © 1998 </a:t>
            </a:r>
          </a:p>
          <a:p>
            <a:r>
              <a:rPr lang="en-US" altLang="ko-KR" sz="1400" i="1" dirty="0">
                <a:solidFill>
                  <a:srgbClr val="000000"/>
                </a:solidFill>
                <a:latin typeface="Times New Roman" panose="02020603050405020304" pitchFamily="18" charset="0"/>
                <a:ea typeface="굴림" panose="020B0600000101010101" pitchFamily="50" charset="-127"/>
              </a:rPr>
              <a:t>    by Alex </a:t>
            </a:r>
            <a:r>
              <a:rPr lang="en-US" altLang="ko-KR" sz="1400" i="1" dirty="0" err="1">
                <a:solidFill>
                  <a:srgbClr val="000000"/>
                </a:solidFill>
                <a:latin typeface="Times New Roman" panose="02020603050405020304" pitchFamily="18" charset="0"/>
                <a:ea typeface="굴림" panose="020B0600000101010101" pitchFamily="50" charset="-127"/>
              </a:rPr>
              <a:t>Ryer</a:t>
            </a:r>
            <a:r>
              <a:rPr lang="en-US" altLang="ko-KR" sz="1400" i="1" dirty="0">
                <a:solidFill>
                  <a:srgbClr val="000000"/>
                </a:solidFill>
                <a:latin typeface="Times New Roman" panose="02020603050405020304" pitchFamily="18" charset="0"/>
                <a:ea typeface="굴림" panose="020B0600000101010101" pitchFamily="50" charset="-127"/>
              </a:rPr>
              <a:t>, International Light Inc.</a:t>
            </a:r>
          </a:p>
        </p:txBody>
      </p:sp>
      <p:sp>
        <p:nvSpPr>
          <p:cNvPr id="33" name="Text Box 27">
            <a:extLst>
              <a:ext uri="{FF2B5EF4-FFF2-40B4-BE49-F238E27FC236}">
                <a16:creationId xmlns:a16="http://schemas.microsoft.com/office/drawing/2014/main" id="{A102ACE4-BC5E-4161-86EA-69C299869F49}"/>
              </a:ext>
            </a:extLst>
          </p:cNvPr>
          <p:cNvSpPr txBox="1">
            <a:spLocks noChangeArrowheads="1"/>
          </p:cNvSpPr>
          <p:nvPr/>
        </p:nvSpPr>
        <p:spPr bwMode="auto">
          <a:xfrm>
            <a:off x="5319835" y="3979099"/>
            <a:ext cx="3455987" cy="10445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30000"/>
              </a:lnSpc>
            </a:pPr>
            <a:r>
              <a:rPr lang="ko-KR" altLang="en-US" sz="1600" dirty="0">
                <a:solidFill>
                  <a:srgbClr val="A50021"/>
                </a:solidFill>
                <a:ea typeface="돋움" panose="020B0600000101010101" pitchFamily="50" charset="-127"/>
              </a:rPr>
              <a:t> </a:t>
            </a:r>
            <a:r>
              <a:rPr lang="en-US" altLang="ko-KR" sz="1600" dirty="0">
                <a:solidFill>
                  <a:srgbClr val="A50021"/>
                </a:solidFill>
                <a:ea typeface="돋움" panose="020B0600000101010101" pitchFamily="50" charset="-127"/>
              </a:rPr>
              <a:t>CIE Scotopic and </a:t>
            </a:r>
            <a:r>
              <a:rPr lang="en-US" altLang="ko-KR" sz="1600" dirty="0" err="1">
                <a:solidFill>
                  <a:srgbClr val="A50021"/>
                </a:solidFill>
                <a:ea typeface="돋움" panose="020B0600000101010101" pitchFamily="50" charset="-127"/>
              </a:rPr>
              <a:t>Photopic</a:t>
            </a:r>
            <a:r>
              <a:rPr lang="en-US" altLang="ko-KR" sz="1600" dirty="0">
                <a:solidFill>
                  <a:srgbClr val="A50021"/>
                </a:solidFill>
                <a:ea typeface="돋움" panose="020B0600000101010101" pitchFamily="50" charset="-127"/>
              </a:rPr>
              <a:t> Sensitivity Curves</a:t>
            </a:r>
          </a:p>
          <a:p>
            <a:pPr algn="ctr">
              <a:lnSpc>
                <a:spcPct val="130000"/>
              </a:lnSpc>
            </a:pPr>
            <a:r>
              <a:rPr lang="en-US" altLang="ko-KR" sz="1600" dirty="0">
                <a:solidFill>
                  <a:srgbClr val="A50021"/>
                </a:solidFill>
                <a:ea typeface="돋움" panose="020B0600000101010101" pitchFamily="50" charset="-127"/>
              </a:rPr>
              <a:t>[ Eye Sensitivity Function : V(</a:t>
            </a:r>
            <a:r>
              <a:rPr lang="en-US" altLang="ko-KR" sz="1600" dirty="0">
                <a:solidFill>
                  <a:srgbClr val="A50021"/>
                </a:solidFill>
                <a:latin typeface="Symbol" panose="05050102010706020507" pitchFamily="18" charset="2"/>
                <a:ea typeface="돋움" panose="020B0600000101010101" pitchFamily="50" charset="-127"/>
              </a:rPr>
              <a:t>l</a:t>
            </a:r>
            <a:r>
              <a:rPr lang="en-US" altLang="ko-KR" sz="1600" dirty="0">
                <a:solidFill>
                  <a:srgbClr val="A50021"/>
                </a:solidFill>
                <a:ea typeface="돋움" panose="020B0600000101010101" pitchFamily="50" charset="-127"/>
              </a:rPr>
              <a:t>) ]</a:t>
            </a:r>
            <a:endParaRPr lang="en-US" altLang="ko-KR" sz="1600" baseline="-25000" dirty="0">
              <a:solidFill>
                <a:srgbClr val="A50021"/>
              </a:solidFill>
              <a:ea typeface="돋움" panose="020B0600000101010101" pitchFamily="50" charset="-127"/>
            </a:endParaRPr>
          </a:p>
        </p:txBody>
      </p:sp>
      <p:sp>
        <p:nvSpPr>
          <p:cNvPr id="34" name="Rectangle 13">
            <a:extLst>
              <a:ext uri="{FF2B5EF4-FFF2-40B4-BE49-F238E27FC236}">
                <a16:creationId xmlns:a16="http://schemas.microsoft.com/office/drawing/2014/main" id="{F6CAD01F-191C-4054-85C5-4EA0253D9923}"/>
              </a:ext>
            </a:extLst>
          </p:cNvPr>
          <p:cNvSpPr>
            <a:spLocks noChangeArrowheads="1"/>
          </p:cNvSpPr>
          <p:nvPr/>
        </p:nvSpPr>
        <p:spPr bwMode="auto">
          <a:xfrm>
            <a:off x="5354102" y="5906126"/>
            <a:ext cx="3421720" cy="52322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5875" algn="ctr">
                <a:solidFill>
                  <a:srgbClr val="0000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ko-KR" sz="1400" i="1" dirty="0">
                <a:solidFill>
                  <a:srgbClr val="000000"/>
                </a:solidFill>
                <a:latin typeface="Times New Roman" panose="02020603050405020304" pitchFamily="18" charset="0"/>
                <a:ea typeface="굴림" panose="020B0600000101010101" pitchFamily="50" charset="-127"/>
              </a:rPr>
              <a:t>*  IEEE 802.15-09-0159-00-0007</a:t>
            </a:r>
          </a:p>
          <a:p>
            <a:r>
              <a:rPr lang="en-US" altLang="ko-KR" sz="1400" i="1" dirty="0">
                <a:solidFill>
                  <a:srgbClr val="000000"/>
                </a:solidFill>
                <a:latin typeface="Times New Roman" panose="02020603050405020304" pitchFamily="18" charset="0"/>
                <a:ea typeface="굴림" panose="020B0600000101010101" pitchFamily="50" charset="-127"/>
              </a:rPr>
              <a:t>* </a:t>
            </a:r>
            <a:r>
              <a:rPr lang="en-US" altLang="ko-KR" sz="1400" i="1" dirty="0">
                <a:solidFill>
                  <a:srgbClr val="000000"/>
                </a:solidFill>
                <a:ea typeface="굴림" panose="020B0600000101010101" pitchFamily="50" charset="-127"/>
              </a:rPr>
              <a:t>IEEE 802.15-09-0597-02-0007</a:t>
            </a:r>
            <a:endParaRPr lang="en-US" altLang="ko-KR" sz="1400" i="1" dirty="0">
              <a:solidFill>
                <a:srgbClr val="000000"/>
              </a:solidFill>
              <a:latin typeface="Times New Roman" panose="02020603050405020304" pitchFamily="18" charset="0"/>
              <a:ea typeface="굴림" panose="020B0600000101010101" pitchFamily="50" charset="-127"/>
            </a:endParaRPr>
          </a:p>
        </p:txBody>
      </p:sp>
    </p:spTree>
    <p:extLst>
      <p:ext uri="{BB962C8B-B14F-4D97-AF65-F5344CB8AC3E}">
        <p14:creationId xmlns:p14="http://schemas.microsoft.com/office/powerpoint/2010/main" val="181615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March 2021</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Conclusions</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101520" y="1712211"/>
            <a:ext cx="9042480" cy="3877030"/>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TG7a needs to use the radiometric units to characterize the power level in the transmitter and receiver side because the photometric units are the physical system calibrated with the human eye detecting visible bands only and especially IR, UV as well as visible bands are included in the wavelength region discussed in TG7a.</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If the photometric unit of cd/m</a:t>
            </a:r>
            <a:r>
              <a:rPr lang="en-US" altLang="ko-KR" sz="2400" baseline="30000" dirty="0">
                <a:solidFill>
                  <a:srgbClr val="000000"/>
                </a:solidFill>
              </a:rPr>
              <a:t>2</a:t>
            </a:r>
            <a:r>
              <a:rPr lang="en-US" altLang="ko-KR" sz="2400" dirty="0">
                <a:solidFill>
                  <a:srgbClr val="000000"/>
                </a:solidFill>
              </a:rPr>
              <a:t> is used for the power level in TG7a, then “brightness” expressed in the current TCD should be replaced by “luminance”.</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At least, TCD needs to specify the required BER values for the various applications in Clause 4.7 for defining the communication range.</a:t>
            </a:r>
          </a:p>
        </p:txBody>
      </p:sp>
    </p:spTree>
    <p:extLst>
      <p:ext uri="{BB962C8B-B14F-4D97-AF65-F5344CB8AC3E}">
        <p14:creationId xmlns:p14="http://schemas.microsoft.com/office/powerpoint/2010/main" val="2094380212"/>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3979</TotalTime>
  <Words>600</Words>
  <Application>Microsoft Office PowerPoint</Application>
  <PresentationFormat>화면 슬라이드 쇼(4:3)</PresentationFormat>
  <Paragraphs>75</Paragraphs>
  <Slides>6</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6</vt:i4>
      </vt:variant>
    </vt:vector>
  </HeadingPairs>
  <TitlesOfParts>
    <vt:vector size="17" baseType="lpstr">
      <vt:lpstr>Arial Unicode MS</vt:lpstr>
      <vt:lpstr>宋体</vt:lpstr>
      <vt:lpstr>굴림</vt:lpstr>
      <vt:lpstr>굴림체</vt:lpstr>
      <vt:lpstr>돋움</vt:lpstr>
      <vt:lpstr>맑은 고딕</vt:lpstr>
      <vt:lpstr>Arial</vt:lpstr>
      <vt:lpstr>Symbol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366</cp:revision>
  <cp:lastPrinted>2018-04-17T08:30:56Z</cp:lastPrinted>
  <dcterms:created xsi:type="dcterms:W3CDTF">2016-01-08T02:18:10Z</dcterms:created>
  <dcterms:modified xsi:type="dcterms:W3CDTF">2021-03-12T10:08:20Z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