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61" r:id="rId3"/>
    <p:sldId id="260" r:id="rId4"/>
    <p:sldId id="262" r:id="rId5"/>
    <p:sldId id="263" r:id="rId6"/>
    <p:sldId id="264"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115" y="19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3/30/2021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a:solidFill>
                  <a:srgbClr val="000000"/>
                </a:solidFill>
              </a:rPr>
              <a:t>March 2021</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a:solidFill>
                  <a:srgbClr val="000000"/>
                </a:solidFill>
              </a:rPr>
              <a:t>March 2021</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a:solidFill>
                  <a:srgbClr val="000000"/>
                </a:solidFill>
                <a:latin typeface="Times New Roman" pitchFamily="18" charset="0"/>
              </a:rPr>
              <a:t>March 2021</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IEEE802.15-21-0162-03-nuwb</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08/15-08-0251-00-004e-aboutcompatible.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262979"/>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Technical Characteristics Discussion</a:t>
            </a:r>
          </a:p>
          <a:p>
            <a:pPr defTabSz="457200"/>
            <a:r>
              <a:rPr lang="en-US" altLang="ko-KR" sz="1600" b="1" dirty="0">
                <a:solidFill>
                  <a:srgbClr val="000000"/>
                </a:solidFill>
                <a:ea typeface="굴림" pitchFamily="50" charset="-127"/>
              </a:rPr>
              <a:t>Date Submitted: </a:t>
            </a:r>
            <a:r>
              <a:rPr lang="en-US" altLang="ko-KR" sz="1600" dirty="0">
                <a:solidFill>
                  <a:srgbClr val="000000"/>
                </a:solidFill>
                <a:ea typeface="굴림" pitchFamily="50" charset="-127"/>
              </a:rPr>
              <a:t>30-March-2021</a:t>
            </a: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a:solidFill>
                  <a:srgbClr val="000000"/>
                </a:solidFill>
                <a:ea typeface="굴림" pitchFamily="50" charset="-127"/>
              </a:rPr>
              <a:t>ben</a:t>
            </a:r>
            <a:r>
              <a:rPr lang="en-US" altLang="ko-KR" sz="1600" dirty="0">
                <a:solidFill>
                  <a:srgbClr val="000000"/>
                </a:solidFill>
                <a:ea typeface="굴림" pitchFamily="50" charset="-127"/>
              </a:rPr>
              <a:t> @ blindcreek.com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Development of Technical Framework for NG-UWB</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Discussion on defining technical characteristics and providing guidance to contributors. </a:t>
            </a: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Promote orderly and interesting progression of work</a:t>
            </a: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Technical Guidance Document</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Aliases: Technical Characteristics Framework, Technical Requirements Document, System Requirements Document</a:t>
            </a:r>
          </a:p>
          <a:p>
            <a:pPr marL="0" indent="0">
              <a:buNone/>
            </a:pPr>
            <a:endParaRPr lang="en-US" dirty="0"/>
          </a:p>
          <a:p>
            <a:pPr marL="0" indent="0">
              <a:buNone/>
            </a:pPr>
            <a:r>
              <a:rPr lang="en-US" dirty="0"/>
              <a:t>Purpose:</a:t>
            </a:r>
          </a:p>
          <a:p>
            <a:pPr marL="0" indent="0">
              <a:buNone/>
            </a:pPr>
            <a:r>
              <a:rPr lang="en-US" dirty="0"/>
              <a:t>Provides technical guidance for preparation of proposals. </a:t>
            </a:r>
          </a:p>
          <a:p>
            <a:pPr marL="0" indent="0">
              <a:buNone/>
            </a:pPr>
            <a:r>
              <a:rPr lang="en-GB" dirty="0"/>
              <a:t>The objective of this guidance is to provide technical recommendations for preparing and evaluating proposals, and should not be understood as mandatory requirements for the system design.</a:t>
            </a:r>
            <a:r>
              <a:rPr lang="en-US" dirty="0"/>
              <a:t> The intent is to use a flexible and efficient process that provides sufficient descriptions of the technical drivers to enable relevant responses, with efficiency of effort while meeting the critical need for a timely amendment.</a:t>
            </a:r>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Guidance for NG-UWB (4ab) proposals</a:t>
            </a:r>
          </a:p>
        </p:txBody>
      </p:sp>
      <p:sp>
        <p:nvSpPr>
          <p:cNvPr id="3" name="Content Placeholder 2"/>
          <p:cNvSpPr>
            <a:spLocks noGrp="1"/>
          </p:cNvSpPr>
          <p:nvPr>
            <p:ph idx="1"/>
          </p:nvPr>
        </p:nvSpPr>
        <p:spPr/>
        <p:txBody>
          <a:bodyPr>
            <a:normAutofit fontScale="55000" lnSpcReduction="20000"/>
          </a:bodyPr>
          <a:lstStyle/>
          <a:p>
            <a:r>
              <a:rPr lang="en-US" dirty="0"/>
              <a:t>Within the scope of the PAR</a:t>
            </a:r>
          </a:p>
          <a:p>
            <a:r>
              <a:rPr lang="en-US" dirty="0"/>
              <a:t>Must coexist with existing HRP and LRP implementations</a:t>
            </a:r>
          </a:p>
          <a:p>
            <a:r>
              <a:rPr lang="en-US" dirty="0"/>
              <a:t>Must provide compatibility with ERDEV (4z) (see slide 4)</a:t>
            </a:r>
          </a:p>
          <a:p>
            <a:r>
              <a:rPr lang="en-US" dirty="0"/>
              <a:t>MAC additions directly related to</a:t>
            </a:r>
          </a:p>
          <a:p>
            <a:pPr lvl="1"/>
            <a:r>
              <a:rPr lang="en-US" dirty="0"/>
              <a:t>PHY support </a:t>
            </a:r>
          </a:p>
          <a:p>
            <a:pPr lvl="1"/>
            <a:r>
              <a:rPr lang="en-US" dirty="0"/>
              <a:t>ranging and localization related information exchange</a:t>
            </a:r>
          </a:p>
          <a:p>
            <a:pPr lvl="1"/>
            <a:r>
              <a:rPr lang="en-US" dirty="0"/>
              <a:t>MAC functions to support ranging and localization control</a:t>
            </a:r>
          </a:p>
          <a:p>
            <a:pPr lvl="1"/>
            <a:r>
              <a:rPr lang="en-US" dirty="0"/>
              <a:t>Sensing</a:t>
            </a:r>
          </a:p>
          <a:p>
            <a:pPr lvl="1"/>
            <a:r>
              <a:rPr lang="en-US" dirty="0"/>
              <a:t>Data streaming</a:t>
            </a:r>
          </a:p>
          <a:p>
            <a:pPr lvl="1"/>
            <a:r>
              <a:rPr lang="en-US" dirty="0"/>
              <a:t>Simplifications, corrections based on experience</a:t>
            </a:r>
          </a:p>
          <a:p>
            <a:pPr lvl="1"/>
            <a:r>
              <a:rPr lang="en-US" dirty="0"/>
              <a:t>Multi-PHY coordination</a:t>
            </a:r>
          </a:p>
          <a:p>
            <a:r>
              <a:rPr lang="en-US" dirty="0"/>
              <a:t>The task group does not expect a contribution to be all encompassing; ideally it will complement the current contributions as best known by the proposer.  The group welcomes partial contributions that further the project objectives.</a:t>
            </a:r>
          </a:p>
          <a:p>
            <a:r>
              <a:rPr lang="en-US" dirty="0"/>
              <a:t>Comply with the IEEE patent policy and copyright policy</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2849770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“Backwards Compatible” in 15.4</a:t>
            </a:r>
          </a:p>
        </p:txBody>
      </p:sp>
      <p:sp>
        <p:nvSpPr>
          <p:cNvPr id="3" name="Content Placeholder 2"/>
          <p:cNvSpPr>
            <a:spLocks noGrp="1"/>
          </p:cNvSpPr>
          <p:nvPr>
            <p:ph idx="1"/>
          </p:nvPr>
        </p:nvSpPr>
        <p:spPr/>
        <p:txBody>
          <a:bodyPr>
            <a:normAutofit fontScale="40000" lnSpcReduction="20000"/>
          </a:bodyPr>
          <a:lstStyle/>
          <a:p>
            <a:r>
              <a:rPr lang="en-US" dirty="0"/>
              <a:t>In general, it means operation of new version devices in the sphere of influence of legacy devices does not disrupt operation of legacy device (doesn’t break it)</a:t>
            </a:r>
          </a:p>
          <a:p>
            <a:pPr lvl="1"/>
            <a:r>
              <a:rPr lang="en-US" dirty="0"/>
              <a:t>The behavior of a legacy device upon reception  of the “new” signal/packet/frame is well defined</a:t>
            </a:r>
          </a:p>
          <a:p>
            <a:r>
              <a:rPr lang="en-US" dirty="0"/>
              <a:t>Provides a path to interoperability with legacy devices</a:t>
            </a:r>
          </a:p>
          <a:p>
            <a:r>
              <a:rPr lang="en-US" dirty="0"/>
              <a:t>May be degrees of ‘compatible’, for example</a:t>
            </a:r>
          </a:p>
          <a:p>
            <a:pPr lvl="1"/>
            <a:r>
              <a:rPr lang="en-US" dirty="0"/>
              <a:t>New signal not even detected by legacy devices</a:t>
            </a:r>
          </a:p>
          <a:p>
            <a:pPr lvl="1"/>
            <a:r>
              <a:rPr lang="en-US" dirty="0"/>
              <a:t>New signal can be rejected by incompatible legacy devices</a:t>
            </a:r>
          </a:p>
          <a:p>
            <a:pPr lvl="1"/>
            <a:r>
              <a:rPr lang="en-US" dirty="0"/>
              <a:t>New signal demodulated and ignored</a:t>
            </a:r>
          </a:p>
          <a:p>
            <a:pPr lvl="1"/>
            <a:r>
              <a:rPr lang="en-US" dirty="0"/>
              <a:t>New signal can be demodulated and understood, without the benefit of “new” features</a:t>
            </a:r>
          </a:p>
          <a:p>
            <a:r>
              <a:rPr lang="en-US" dirty="0"/>
              <a:t>Various ways to define “legacy”</a:t>
            </a:r>
          </a:p>
          <a:p>
            <a:pPr lvl="1"/>
            <a:r>
              <a:rPr lang="en-US" dirty="0"/>
              <a:t>Can limit to subset of all things possible per the standard</a:t>
            </a:r>
          </a:p>
          <a:p>
            <a:pPr lvl="1"/>
            <a:r>
              <a:rPr lang="en-US" dirty="0"/>
              <a:t>Focus on what is actually used or likely to be used</a:t>
            </a:r>
          </a:p>
          <a:p>
            <a:r>
              <a:rPr lang="en-US" dirty="0"/>
              <a:t>Consider cost and complexity of implementation</a:t>
            </a:r>
          </a:p>
          <a:p>
            <a:pPr lvl="1"/>
            <a:r>
              <a:rPr lang="en-US" dirty="0"/>
              <a:t>Bounding the compatibility requirement practically (e.g. compatible with ERDEV but not older)</a:t>
            </a:r>
          </a:p>
          <a:p>
            <a:pPr lvl="1"/>
            <a:r>
              <a:rPr lang="en-US" dirty="0"/>
              <a:t>Required to build on the existing ecosystem</a:t>
            </a:r>
          </a:p>
          <a:p>
            <a:pPr lvl="1"/>
            <a:r>
              <a:rPr lang="en-US" dirty="0"/>
              <a:t>Must consider also the future</a:t>
            </a:r>
          </a:p>
          <a:p>
            <a:r>
              <a:rPr lang="en-US" dirty="0"/>
              <a:t>Consider application needs and differences in use case requirements</a:t>
            </a:r>
          </a:p>
          <a:p>
            <a:pPr lvl="1"/>
            <a:r>
              <a:rPr lang="en-US" dirty="0"/>
              <a:t>Requirements may be different for different use cases e.g. capabilities exchange, knowledge of context. </a:t>
            </a:r>
          </a:p>
          <a:p>
            <a:pPr lvl="1"/>
            <a:r>
              <a:rPr lang="en-US" dirty="0"/>
              <a:t>Some uses may not be exposed to legacy devices</a:t>
            </a:r>
          </a:p>
          <a:p>
            <a:r>
              <a:rPr lang="en-US" dirty="0"/>
              <a:t>Proposals should address how backward compatible is achieved</a:t>
            </a:r>
          </a:p>
          <a:p>
            <a:pPr lvl="1"/>
            <a:r>
              <a:rPr lang="en-US" dirty="0"/>
              <a:t>Analysis or comparison of impacts on compatibility</a:t>
            </a:r>
          </a:p>
          <a:p>
            <a:pPr lvl="1"/>
            <a:r>
              <a:rPr lang="en-US" dirty="0"/>
              <a:t>Trade-offs between coexistence/compatibility/functionality and cost/complexity</a:t>
            </a:r>
          </a:p>
          <a:p>
            <a:pPr lvl="1"/>
            <a:r>
              <a:rPr lang="en-US" dirty="0"/>
              <a:t>How things are expected to change with time</a:t>
            </a:r>
          </a:p>
          <a:p>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1717597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E687-C9F9-4D8B-A3F3-7593C68796A1}"/>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6A77E45C-C134-4938-9F7B-5B8E51B0568E}"/>
              </a:ext>
            </a:extLst>
          </p:cNvPr>
          <p:cNvSpPr>
            <a:spLocks noGrp="1"/>
          </p:cNvSpPr>
          <p:nvPr>
            <p:ph idx="1"/>
          </p:nvPr>
        </p:nvSpPr>
        <p:spPr/>
        <p:txBody>
          <a:bodyPr/>
          <a:lstStyle/>
          <a:p>
            <a:r>
              <a:rPr lang="en-US" dirty="0"/>
              <a:t>“Forward” Compatibility</a:t>
            </a:r>
          </a:p>
          <a:p>
            <a:pPr lvl="1"/>
            <a:r>
              <a:rPr lang="en-US" dirty="0"/>
              <a:t>Consideration (and coordination) of parallel activities</a:t>
            </a:r>
          </a:p>
          <a:p>
            <a:pPr lvl="1"/>
            <a:r>
              <a:rPr lang="en-US" dirty="0"/>
              <a:t>Looking forward to provide extensibility in the future.</a:t>
            </a:r>
          </a:p>
          <a:p>
            <a:pPr lvl="1"/>
            <a:endParaRPr lang="en-US" dirty="0"/>
          </a:p>
          <a:p>
            <a:r>
              <a:rPr lang="en-US" dirty="0"/>
              <a:t>Actions:</a:t>
            </a:r>
          </a:p>
          <a:p>
            <a:pPr lvl="1"/>
            <a:r>
              <a:rPr lang="en-US" dirty="0"/>
              <a:t>Some examples of compatibility analysis and how it has been addressed in proposals/contributions from the past</a:t>
            </a:r>
          </a:p>
          <a:p>
            <a:endParaRPr lang="en-US" dirty="0"/>
          </a:p>
          <a:p>
            <a:pPr lvl="1"/>
            <a:endParaRPr lang="en-US" dirty="0"/>
          </a:p>
        </p:txBody>
      </p:sp>
      <p:sp>
        <p:nvSpPr>
          <p:cNvPr id="4" name="Date Placeholder 3">
            <a:extLst>
              <a:ext uri="{FF2B5EF4-FFF2-40B4-BE49-F238E27FC236}">
                <a16:creationId xmlns:a16="http://schemas.microsoft.com/office/drawing/2014/main" id="{80B799C1-2E8A-4EFC-9DD1-872C60E209A7}"/>
              </a:ext>
            </a:extLst>
          </p:cNvPr>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E7618254-CF97-4288-B4DC-2E662BBB9AA9}"/>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62A2D974-F57E-4A98-BE05-3C9367BE4B65}"/>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26011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81F58-4FA0-46D6-B767-CC85F671BB0B}"/>
              </a:ext>
            </a:extLst>
          </p:cNvPr>
          <p:cNvSpPr>
            <a:spLocks noGrp="1"/>
          </p:cNvSpPr>
          <p:nvPr>
            <p:ph type="title"/>
          </p:nvPr>
        </p:nvSpPr>
        <p:spPr/>
        <p:txBody>
          <a:bodyPr/>
          <a:lstStyle/>
          <a:p>
            <a:r>
              <a:rPr lang="en-US" dirty="0"/>
              <a:t>What is Compatible?</a:t>
            </a:r>
          </a:p>
        </p:txBody>
      </p:sp>
      <p:sp>
        <p:nvSpPr>
          <p:cNvPr id="3" name="Content Placeholder 2">
            <a:extLst>
              <a:ext uri="{FF2B5EF4-FFF2-40B4-BE49-F238E27FC236}">
                <a16:creationId xmlns:a16="http://schemas.microsoft.com/office/drawing/2014/main" id="{C5F18958-A89B-4538-827B-7EE80420F6F1}"/>
              </a:ext>
            </a:extLst>
          </p:cNvPr>
          <p:cNvSpPr>
            <a:spLocks noGrp="1"/>
          </p:cNvSpPr>
          <p:nvPr>
            <p:ph idx="1"/>
          </p:nvPr>
        </p:nvSpPr>
        <p:spPr/>
        <p:txBody>
          <a:bodyPr>
            <a:normAutofit fontScale="92500" lnSpcReduction="20000"/>
          </a:bodyPr>
          <a:lstStyle/>
          <a:p>
            <a:r>
              <a:rPr lang="en-US" dirty="0"/>
              <a:t>There can be multiple levels of compatibility:</a:t>
            </a:r>
          </a:p>
          <a:p>
            <a:pPr lvl="1"/>
            <a:r>
              <a:rPr lang="en-US" dirty="0"/>
              <a:t>Ability to coexist (operate compatibly without disruption)</a:t>
            </a:r>
          </a:p>
          <a:p>
            <a:pPr lvl="2"/>
            <a:r>
              <a:rPr lang="en-US" dirty="0"/>
              <a:t>Various degrees (passive and active)</a:t>
            </a:r>
          </a:p>
          <a:p>
            <a:pPr lvl="1"/>
            <a:r>
              <a:rPr lang="en-US" dirty="0"/>
              <a:t>Ability to interoperate</a:t>
            </a:r>
          </a:p>
          <a:p>
            <a:pPr lvl="2"/>
            <a:r>
              <a:rPr lang="en-US" dirty="0"/>
              <a:t>Can be viewed at multiple levels</a:t>
            </a:r>
          </a:p>
          <a:p>
            <a:pPr lvl="1"/>
            <a:r>
              <a:rPr lang="en-US" dirty="0"/>
              <a:t>Ability to cooperate and coordinate</a:t>
            </a:r>
          </a:p>
          <a:p>
            <a:r>
              <a:rPr lang="en-US" dirty="0"/>
              <a:t>Backwards and Forward compatibility</a:t>
            </a:r>
          </a:p>
          <a:p>
            <a:pPr lvl="1"/>
            <a:r>
              <a:rPr lang="en-US" dirty="0"/>
              <a:t>Consideration of the past, present and future </a:t>
            </a:r>
          </a:p>
          <a:p>
            <a:r>
              <a:rPr lang="en-US" dirty="0"/>
              <a:t>Ref: </a:t>
            </a:r>
            <a:r>
              <a:rPr lang="en-US" dirty="0">
                <a:hlinkClick r:id="rId2"/>
              </a:rPr>
              <a:t>https://mentor.ieee.org/802.15/dcn/08/15-08-0251-00-004e-aboutcompatible.doc</a:t>
            </a:r>
            <a:endParaRPr lang="en-US" dirty="0"/>
          </a:p>
        </p:txBody>
      </p:sp>
      <p:sp>
        <p:nvSpPr>
          <p:cNvPr id="4" name="Date Placeholder 3">
            <a:extLst>
              <a:ext uri="{FF2B5EF4-FFF2-40B4-BE49-F238E27FC236}">
                <a16:creationId xmlns:a16="http://schemas.microsoft.com/office/drawing/2014/main" id="{45134627-D7BA-4764-A07F-59D9E1E8231E}"/>
              </a:ext>
            </a:extLst>
          </p:cNvPr>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E08F21CD-9FBB-4484-8710-BF2D1804061B}"/>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98ADEC78-B0EB-4281-B9CC-0B8790B8389E}"/>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398429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D523-632E-4DAE-977A-85CE7963F262}"/>
              </a:ext>
            </a:extLst>
          </p:cNvPr>
          <p:cNvSpPr>
            <a:spLocks noGrp="1"/>
          </p:cNvSpPr>
          <p:nvPr>
            <p:ph type="title"/>
          </p:nvPr>
        </p:nvSpPr>
        <p:spPr>
          <a:xfrm>
            <a:off x="914400" y="685800"/>
            <a:ext cx="10363200" cy="533400"/>
          </a:xfrm>
        </p:spPr>
        <p:txBody>
          <a:bodyPr/>
          <a:lstStyle/>
          <a:p>
            <a:r>
              <a:rPr lang="en-US" dirty="0"/>
              <a:t>Kinds of “Compatible”</a:t>
            </a:r>
          </a:p>
        </p:txBody>
      </p:sp>
      <p:graphicFrame>
        <p:nvGraphicFramePr>
          <p:cNvPr id="7" name="Content Placeholder 6">
            <a:extLst>
              <a:ext uri="{FF2B5EF4-FFF2-40B4-BE49-F238E27FC236}">
                <a16:creationId xmlns:a16="http://schemas.microsoft.com/office/drawing/2014/main" id="{9BE46766-ED21-4AD9-8B5E-3786FEB14E0A}"/>
              </a:ext>
            </a:extLst>
          </p:cNvPr>
          <p:cNvGraphicFramePr>
            <a:graphicFrameLocks noGrp="1"/>
          </p:cNvGraphicFramePr>
          <p:nvPr>
            <p:ph idx="1"/>
            <p:extLst>
              <p:ext uri="{D42A27DB-BD31-4B8C-83A1-F6EECF244321}">
                <p14:modId xmlns:p14="http://schemas.microsoft.com/office/powerpoint/2010/main" val="2513316427"/>
              </p:ext>
            </p:extLst>
          </p:nvPr>
        </p:nvGraphicFramePr>
        <p:xfrm>
          <a:off x="2892213" y="1625599"/>
          <a:ext cx="6265335" cy="4707467"/>
        </p:xfrm>
        <a:graphic>
          <a:graphicData uri="http://schemas.openxmlformats.org/drawingml/2006/table">
            <a:tbl>
              <a:tblPr firstRow="1" firstCol="1" lastRow="1" lastCol="1" bandRow="1" bandCol="1">
                <a:tableStyleId>{5C22544A-7EE6-4342-B048-85BDC9FD1C3A}</a:tableStyleId>
              </a:tblPr>
              <a:tblGrid>
                <a:gridCol w="1672243">
                  <a:extLst>
                    <a:ext uri="{9D8B030D-6E8A-4147-A177-3AD203B41FA5}">
                      <a16:colId xmlns:a16="http://schemas.microsoft.com/office/drawing/2014/main" val="4158934294"/>
                    </a:ext>
                  </a:extLst>
                </a:gridCol>
                <a:gridCol w="2296546">
                  <a:extLst>
                    <a:ext uri="{9D8B030D-6E8A-4147-A177-3AD203B41FA5}">
                      <a16:colId xmlns:a16="http://schemas.microsoft.com/office/drawing/2014/main" val="44677803"/>
                    </a:ext>
                  </a:extLst>
                </a:gridCol>
                <a:gridCol w="2296546">
                  <a:extLst>
                    <a:ext uri="{9D8B030D-6E8A-4147-A177-3AD203B41FA5}">
                      <a16:colId xmlns:a16="http://schemas.microsoft.com/office/drawing/2014/main" val="3173636301"/>
                    </a:ext>
                  </a:extLst>
                </a:gridCol>
              </a:tblGrid>
              <a:tr h="174575">
                <a:tc gridSpan="3">
                  <a:txBody>
                    <a:bodyPr/>
                    <a:lstStyle/>
                    <a:p>
                      <a:pPr marL="0" marR="0" algn="ctr"/>
                      <a:r>
                        <a:rPr lang="en-US" sz="1050" dirty="0">
                          <a:effectLst/>
                        </a:rPr>
                        <a:t>Kinds of “Compatible”</a:t>
                      </a:r>
                      <a:endParaRPr lang="en-US"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42750727"/>
                  </a:ext>
                </a:extLst>
              </a:tr>
              <a:tr h="293989">
                <a:tc gridSpan="2">
                  <a:txBody>
                    <a:bodyPr/>
                    <a:lstStyle/>
                    <a:p>
                      <a:pPr marL="0" marR="0"/>
                      <a:r>
                        <a:rPr lang="en-US" sz="1050">
                          <a:effectLst/>
                        </a:rPr>
                        <a:t>Kinds of Co-Existence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nchor="ctr"/>
                </a:tc>
                <a:tc hMerge="1">
                  <a:txBody>
                    <a:bodyPr/>
                    <a:lstStyle/>
                    <a:p>
                      <a:endParaRPr lang="en-US"/>
                    </a:p>
                  </a:txBody>
                  <a:tcPr/>
                </a:tc>
                <a:tc>
                  <a:txBody>
                    <a:bodyPr/>
                    <a:lstStyle/>
                    <a:p>
                      <a:pPr marL="0" marR="0"/>
                      <a:r>
                        <a:rPr lang="en-US" sz="1050">
                          <a:effectLst/>
                        </a:rPr>
                        <a:t> </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1159594803"/>
                  </a:ext>
                </a:extLst>
              </a:tr>
              <a:tr h="648595">
                <a:tc rowSpan="3">
                  <a:txBody>
                    <a:bodyPr/>
                    <a:lstStyle/>
                    <a:p>
                      <a:pPr marL="0" marR="0"/>
                      <a:r>
                        <a:rPr lang="en-US" sz="1050">
                          <a:effectLst/>
                        </a:rPr>
                        <a:t>Like Systems</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Active non-cooperative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Actively detecting presence of another 15.4 system and taking action without exchanging information with that system</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864828420"/>
                  </a:ext>
                </a:extLst>
              </a:tr>
              <a:tr h="539486">
                <a:tc vMerge="1">
                  <a:txBody>
                    <a:bodyPr/>
                    <a:lstStyle/>
                    <a:p>
                      <a:endParaRPr lang="en-US"/>
                    </a:p>
                  </a:txBody>
                  <a:tcPr/>
                </a:tc>
                <a:tc>
                  <a:txBody>
                    <a:bodyPr/>
                    <a:lstStyle/>
                    <a:p>
                      <a:pPr marL="0" marR="0"/>
                      <a:r>
                        <a:rPr lang="en-US" sz="1050">
                          <a:effectLst/>
                        </a:rPr>
                        <a:t>Active cooperative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Exchanging information between systems and coordinating coexistence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2297732839"/>
                  </a:ext>
                </a:extLst>
              </a:tr>
              <a:tr h="430376">
                <a:tc vMerge="1">
                  <a:txBody>
                    <a:bodyPr/>
                    <a:lstStyle/>
                    <a:p>
                      <a:endParaRPr lang="en-US"/>
                    </a:p>
                  </a:txBody>
                  <a:tcPr/>
                </a:tc>
                <a:tc>
                  <a:txBody>
                    <a:bodyPr/>
                    <a:lstStyle/>
                    <a:p>
                      <a:pPr marL="0" marR="0"/>
                      <a:r>
                        <a:rPr lang="en-US" sz="1050">
                          <a:effectLst/>
                        </a:rPr>
                        <a:t>Passive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Depending on features of the PHY (smart luck) and plain luck.</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4113552429"/>
                  </a:ext>
                </a:extLst>
              </a:tr>
              <a:tr h="703151">
                <a:tc rowSpan="2">
                  <a:txBody>
                    <a:bodyPr/>
                    <a:lstStyle/>
                    <a:p>
                      <a:pPr marL="0" marR="0"/>
                      <a:r>
                        <a:rPr lang="en-US" sz="1050">
                          <a:effectLst/>
                        </a:rPr>
                        <a:t>Unlike Systems </a:t>
                      </a:r>
                    </a:p>
                    <a:p>
                      <a:pPr marL="0" marR="0"/>
                      <a:r>
                        <a:rPr lang="en-US" sz="1050">
                          <a:effectLst/>
                        </a:rPr>
                        <a:t>(out of scope of this discussion)</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Active non-cooperative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Actively detecting presence of some other service and taking action without exchanging information</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1243763936"/>
                  </a:ext>
                </a:extLst>
              </a:tr>
              <a:tr h="250345">
                <a:tc vMerge="1">
                  <a:txBody>
                    <a:bodyPr/>
                    <a:lstStyle/>
                    <a:p>
                      <a:endParaRPr lang="en-US"/>
                    </a:p>
                  </a:txBody>
                  <a:tcPr/>
                </a:tc>
                <a:tc>
                  <a:txBody>
                    <a:bodyPr/>
                    <a:lstStyle/>
                    <a:p>
                      <a:pPr marL="0" marR="0"/>
                      <a:r>
                        <a:rPr lang="en-US" sz="1050">
                          <a:effectLst/>
                        </a:rPr>
                        <a:t>Passive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Same as above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3512221604"/>
                  </a:ext>
                </a:extLst>
              </a:tr>
              <a:tr h="310355">
                <a:tc gridSpan="2">
                  <a:txBody>
                    <a:bodyPr/>
                    <a:lstStyle/>
                    <a:p>
                      <a:pPr marL="0" marR="0"/>
                      <a:r>
                        <a:rPr lang="en-US" sz="1050">
                          <a:effectLst/>
                        </a:rPr>
                        <a:t>Kinds of Interoperating </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nchor="ctr"/>
                </a:tc>
                <a:tc hMerge="1">
                  <a:txBody>
                    <a:bodyPr/>
                    <a:lstStyle/>
                    <a:p>
                      <a:endParaRPr lang="en-US"/>
                    </a:p>
                  </a:txBody>
                  <a:tcPr/>
                </a:tc>
                <a:tc>
                  <a:txBody>
                    <a:bodyPr/>
                    <a:lstStyle/>
                    <a:p>
                      <a:pPr marL="0" marR="0"/>
                      <a:r>
                        <a:rPr lang="en-US" sz="1050">
                          <a:effectLst/>
                        </a:rPr>
                        <a:t> </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2444881003"/>
                  </a:ext>
                </a:extLst>
              </a:tr>
              <a:tr h="386733">
                <a:tc rowSpan="2">
                  <a:txBody>
                    <a:bodyPr/>
                    <a:lstStyle/>
                    <a:p>
                      <a:pPr marL="0" marR="0"/>
                      <a:r>
                        <a:rPr lang="en-US" sz="1050">
                          <a:effectLst/>
                        </a:rPr>
                        <a:t>Air interface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Inclusive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15.4e nodes and legacy nodes working in the same network</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4289755827"/>
                  </a:ext>
                </a:extLst>
              </a:tr>
              <a:tr h="430376">
                <a:tc vMerge="1">
                  <a:txBody>
                    <a:bodyPr/>
                    <a:lstStyle/>
                    <a:p>
                      <a:endParaRPr lang="en-US"/>
                    </a:p>
                  </a:txBody>
                  <a:tcPr/>
                </a:tc>
                <a:tc>
                  <a:txBody>
                    <a:bodyPr/>
                    <a:lstStyle/>
                    <a:p>
                      <a:pPr marL="0" marR="0"/>
                      <a:r>
                        <a:rPr lang="en-US" sz="1050">
                          <a:effectLst/>
                        </a:rPr>
                        <a:t>Exclusive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15.4e nodes forming a network that excludes legacy nodes</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3818842918"/>
                  </a:ext>
                </a:extLst>
              </a:tr>
              <a:tr h="539486">
                <a:tc>
                  <a:txBody>
                    <a:bodyPr/>
                    <a:lstStyle/>
                    <a:p>
                      <a:pPr marL="0" marR="0"/>
                      <a:r>
                        <a:rPr lang="en-US" sz="1050">
                          <a:effectLst/>
                        </a:rPr>
                        <a:t>MAC Service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 </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dirty="0">
                          <a:effectLst/>
                        </a:rPr>
                        <a:t>Preserves operation with upper layers that do not support 15.4e features.</a:t>
                      </a:r>
                      <a:endParaRPr lang="en-US"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3468627474"/>
                  </a:ext>
                </a:extLst>
              </a:tr>
            </a:tbl>
          </a:graphicData>
        </a:graphic>
      </p:graphicFrame>
      <p:sp>
        <p:nvSpPr>
          <p:cNvPr id="4" name="Date Placeholder 3">
            <a:extLst>
              <a:ext uri="{FF2B5EF4-FFF2-40B4-BE49-F238E27FC236}">
                <a16:creationId xmlns:a16="http://schemas.microsoft.com/office/drawing/2014/main" id="{59092F80-8B42-4029-B1A2-C358E0E7A4B8}"/>
              </a:ext>
            </a:extLst>
          </p:cNvPr>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506506DB-8348-4274-A7B5-849725A3A32B}"/>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B4DCBD7B-9895-4537-8410-1089549777BD}"/>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7</a:t>
            </a:fld>
            <a:endParaRPr lang="en-US">
              <a:solidFill>
                <a:srgbClr val="000000"/>
              </a:solidFill>
            </a:endParaRPr>
          </a:p>
        </p:txBody>
      </p:sp>
      <p:sp>
        <p:nvSpPr>
          <p:cNvPr id="8" name="Rectangle 1">
            <a:extLst>
              <a:ext uri="{FF2B5EF4-FFF2-40B4-BE49-F238E27FC236}">
                <a16:creationId xmlns:a16="http://schemas.microsoft.com/office/drawing/2014/main" id="{C6A80BA7-FE83-4A47-BDC9-92F187D920F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69118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D082E-DCB0-446B-AB1F-233B99D555DB}"/>
              </a:ext>
            </a:extLst>
          </p:cNvPr>
          <p:cNvSpPr>
            <a:spLocks noGrp="1"/>
          </p:cNvSpPr>
          <p:nvPr>
            <p:ph type="title"/>
          </p:nvPr>
        </p:nvSpPr>
        <p:spPr/>
        <p:txBody>
          <a:bodyPr/>
          <a:lstStyle/>
          <a:p>
            <a:r>
              <a:rPr lang="en-US" dirty="0"/>
              <a:t>Some examples</a:t>
            </a:r>
          </a:p>
        </p:txBody>
      </p:sp>
      <p:sp>
        <p:nvSpPr>
          <p:cNvPr id="3" name="Content Placeholder 2">
            <a:extLst>
              <a:ext uri="{FF2B5EF4-FFF2-40B4-BE49-F238E27FC236}">
                <a16:creationId xmlns:a16="http://schemas.microsoft.com/office/drawing/2014/main" id="{45FF82F0-0CCA-4DF3-9A37-381FD8185F25}"/>
              </a:ext>
            </a:extLst>
          </p:cNvPr>
          <p:cNvSpPr>
            <a:spLocks noGrp="1"/>
          </p:cNvSpPr>
          <p:nvPr>
            <p:ph idx="1"/>
          </p:nvPr>
        </p:nvSpPr>
        <p:spPr/>
        <p:txBody>
          <a:bodyPr>
            <a:normAutofit fontScale="62500" lnSpcReduction="20000"/>
          </a:bodyPr>
          <a:lstStyle/>
          <a:p>
            <a:r>
              <a:rPr lang="en-US" dirty="0"/>
              <a:t>PHY layer compatible</a:t>
            </a:r>
          </a:p>
          <a:p>
            <a:pPr lvl="1"/>
            <a:r>
              <a:rPr lang="en-US" dirty="0"/>
              <a:t>Coexist without disruption</a:t>
            </a:r>
          </a:p>
          <a:p>
            <a:pPr lvl="1"/>
            <a:r>
              <a:rPr lang="en-US" dirty="0"/>
              <a:t>Ability to detect the signal</a:t>
            </a:r>
          </a:p>
          <a:p>
            <a:pPr lvl="1"/>
            <a:r>
              <a:rPr lang="en-US" dirty="0"/>
              <a:t>Ability to exchange PPDUs</a:t>
            </a:r>
          </a:p>
          <a:p>
            <a:r>
              <a:rPr lang="en-US" dirty="0"/>
              <a:t>MAC layer compatible</a:t>
            </a:r>
          </a:p>
          <a:p>
            <a:pPr lvl="1"/>
            <a:r>
              <a:rPr lang="en-US" dirty="0"/>
              <a:t>Ability to ignore each other</a:t>
            </a:r>
          </a:p>
          <a:p>
            <a:pPr lvl="1"/>
            <a:r>
              <a:rPr lang="en-US" dirty="0"/>
              <a:t>Ability to exchange MAC frames</a:t>
            </a:r>
          </a:p>
          <a:p>
            <a:pPr lvl="2"/>
            <a:r>
              <a:rPr lang="en-US" dirty="0"/>
              <a:t>Can be a subset of frame types and versions</a:t>
            </a:r>
          </a:p>
          <a:p>
            <a:pPr lvl="2"/>
            <a:r>
              <a:rPr lang="en-US" dirty="0"/>
              <a:t>E.g. using a compatible frame format</a:t>
            </a:r>
          </a:p>
          <a:p>
            <a:pPr lvl="1"/>
            <a:r>
              <a:rPr lang="en-US" dirty="0"/>
              <a:t>Exchange of operating information</a:t>
            </a:r>
          </a:p>
          <a:p>
            <a:pPr lvl="2"/>
            <a:r>
              <a:rPr lang="en-US" dirty="0"/>
              <a:t>Capabilities, PAN information</a:t>
            </a:r>
          </a:p>
          <a:p>
            <a:pPr lvl="2"/>
            <a:r>
              <a:rPr lang="en-US" dirty="0"/>
              <a:t>E. g. ability to discover each other, act accordingly</a:t>
            </a:r>
          </a:p>
          <a:p>
            <a:pPr lvl="1"/>
            <a:r>
              <a:rPr lang="en-US" dirty="0"/>
              <a:t>Ability to network</a:t>
            </a:r>
          </a:p>
          <a:p>
            <a:pPr lvl="2"/>
            <a:r>
              <a:rPr lang="en-US" dirty="0"/>
              <a:t>Form cooperative and/or coordinated communication network</a:t>
            </a:r>
          </a:p>
          <a:p>
            <a:pPr lvl="2"/>
            <a:r>
              <a:rPr lang="en-US" dirty="0"/>
              <a:t>E. g. association, key exchange, schedule coordination</a:t>
            </a:r>
          </a:p>
        </p:txBody>
      </p:sp>
      <p:sp>
        <p:nvSpPr>
          <p:cNvPr id="4" name="Date Placeholder 3">
            <a:extLst>
              <a:ext uri="{FF2B5EF4-FFF2-40B4-BE49-F238E27FC236}">
                <a16:creationId xmlns:a16="http://schemas.microsoft.com/office/drawing/2014/main" id="{9CF537F0-34D3-4D70-AA90-A094C3E4977F}"/>
              </a:ext>
            </a:extLst>
          </p:cNvPr>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817AA24C-26A4-4B8F-A983-931101261F7D}"/>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2DD3FF27-622A-427E-83D7-0F4A45B17F69}"/>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8</a:t>
            </a:fld>
            <a:endParaRPr lang="en-US">
              <a:solidFill>
                <a:srgbClr val="000000"/>
              </a:solidFill>
            </a:endParaRPr>
          </a:p>
        </p:txBody>
      </p:sp>
    </p:spTree>
    <p:extLst>
      <p:ext uri="{BB962C8B-B14F-4D97-AF65-F5344CB8AC3E}">
        <p14:creationId xmlns:p14="http://schemas.microsoft.com/office/powerpoint/2010/main" val="1173775309"/>
      </p:ext>
    </p:extLst>
  </p:cSld>
  <p:clrMapOvr>
    <a:masterClrMapping/>
  </p:clrMapOvr>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TotalTime>
  <Words>1062</Words>
  <Application>Microsoft Office PowerPoint</Application>
  <PresentationFormat>Widescreen</PresentationFormat>
  <Paragraphs>141</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802.15</vt:lpstr>
      <vt:lpstr>PowerPoint Presentation</vt:lpstr>
      <vt:lpstr>Purpose of Technical Guidance Document</vt:lpstr>
      <vt:lpstr>Technical Guidance for NG-UWB (4ab) proposals</vt:lpstr>
      <vt:lpstr>“Backwards Compatible” in 15.4</vt:lpstr>
      <vt:lpstr>Discussion</vt:lpstr>
      <vt:lpstr>What is Compatible?</vt:lpstr>
      <vt:lpstr>Kinds of “Compatible”</vt:lpstr>
      <vt:lpstr>Some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25</cp:revision>
  <dcterms:created xsi:type="dcterms:W3CDTF">2018-05-10T09:30:28Z</dcterms:created>
  <dcterms:modified xsi:type="dcterms:W3CDTF">2021-03-30T15:08:18Z</dcterms:modified>
</cp:coreProperties>
</file>