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8" r:id="rId2"/>
    <p:sldId id="261" r:id="rId3"/>
    <p:sldId id="260"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8" d="100"/>
          <a:sy n="118" d="100"/>
        </p:scale>
        <p:origin x="648"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3/11/2021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a:solidFill>
                  <a:srgbClr val="000000"/>
                </a:solidFill>
                <a:latin typeface="Times New Roman" pitchFamily="18" charset="0"/>
              </a:rPr>
              <a:t>March 2021</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IEEE802.15-21-0162-01-nuwb</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509200"/>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802.15.4z Comments on 802.11ax Coexistence Assurance Document</a:t>
            </a:r>
          </a:p>
          <a:p>
            <a:pPr defTabSz="457200"/>
            <a:r>
              <a:rPr lang="en-US" altLang="ko-KR" sz="1600" b="1" dirty="0">
                <a:solidFill>
                  <a:srgbClr val="000000"/>
                </a:solidFill>
                <a:ea typeface="굴림" pitchFamily="50" charset="-127"/>
              </a:rPr>
              <a:t>Date Submitted: 11</a:t>
            </a:r>
            <a:r>
              <a:rPr lang="en-US" altLang="ko-KR" sz="1600" dirty="0">
                <a:solidFill>
                  <a:srgbClr val="000000"/>
                </a:solidFill>
                <a:ea typeface="굴림" pitchFamily="50" charset="-127"/>
              </a:rPr>
              <a:t>-March-2011</a:t>
            </a: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a:solidFill>
                  <a:srgbClr val="000000"/>
                </a:solidFill>
                <a:ea typeface="굴림" pitchFamily="50" charset="-127"/>
              </a:rPr>
              <a:t>ben</a:t>
            </a:r>
            <a:r>
              <a:rPr lang="en-US" altLang="ko-KR" sz="1600" dirty="0">
                <a:solidFill>
                  <a:srgbClr val="000000"/>
                </a:solidFill>
                <a:ea typeface="굴림" pitchFamily="50" charset="-127"/>
              </a:rPr>
              <a:t> @ blindcreek.com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Development of Technical Framework for NG-UWB</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Discussion on defining technical characteristics and providing guidance to contributors. </a:t>
            </a: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Promote orderly and interesting progression of work</a:t>
            </a: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Technical Guidance Document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Aliases: Technical Characteristics Framework, Technical Requirements Document, System Requirements Document</a:t>
            </a:r>
          </a:p>
          <a:p>
            <a:pPr marL="0" indent="0">
              <a:buNone/>
            </a:pPr>
            <a:endParaRPr lang="en-US" dirty="0"/>
          </a:p>
          <a:p>
            <a:pPr marL="0" indent="0">
              <a:buNone/>
            </a:pPr>
            <a:r>
              <a:rPr lang="en-US" dirty="0"/>
              <a:t>Purpose:</a:t>
            </a:r>
          </a:p>
          <a:p>
            <a:pPr marL="0" indent="0">
              <a:buNone/>
            </a:pPr>
            <a:r>
              <a:rPr lang="en-US" dirty="0"/>
              <a:t>Provides technical guidance for preparation of proposals. </a:t>
            </a:r>
          </a:p>
          <a:p>
            <a:pPr marL="0" indent="0">
              <a:buNone/>
            </a:pPr>
            <a:r>
              <a:rPr lang="en-GB" dirty="0"/>
              <a:t>The objective of this guidance is to provide technical recommendations for preparing and evaluating proposals, and should not be understood as mandatory requirements for the system design.</a:t>
            </a:r>
            <a:r>
              <a:rPr lang="en-US" dirty="0"/>
              <a:t> The intent is to use a flexible and efficient process that provides sufficient descriptions of the technical drivers to enable relevant responses, with efficiency of effort while meeting the critical need for a timely amendment.</a:t>
            </a:r>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Guidance for NG-UWB (4ab) proposals</a:t>
            </a:r>
          </a:p>
        </p:txBody>
      </p:sp>
      <p:sp>
        <p:nvSpPr>
          <p:cNvPr id="3" name="Content Placeholder 2"/>
          <p:cNvSpPr>
            <a:spLocks noGrp="1"/>
          </p:cNvSpPr>
          <p:nvPr>
            <p:ph idx="1"/>
          </p:nvPr>
        </p:nvSpPr>
        <p:spPr/>
        <p:txBody>
          <a:bodyPr>
            <a:normAutofit fontScale="62500" lnSpcReduction="20000"/>
          </a:bodyPr>
          <a:lstStyle/>
          <a:p>
            <a:r>
              <a:rPr lang="en-US" dirty="0"/>
              <a:t>Within the scope of the PAR</a:t>
            </a:r>
          </a:p>
          <a:p>
            <a:r>
              <a:rPr lang="en-US" dirty="0"/>
              <a:t>Must coexist with existing HRP and LRP implementations</a:t>
            </a:r>
          </a:p>
          <a:p>
            <a:r>
              <a:rPr lang="en-US" dirty="0"/>
              <a:t>Must provide compatibility with ERDEV (4z) (see slide 4)</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r>
              <a:rPr lang="en-US" dirty="0"/>
              <a:t>The task group does not expect a contribution to be all encompassing; ideally it will complement the current contributions as best known by the proposer.  The group welcomes partial contributions that further the project objectives.</a:t>
            </a:r>
          </a:p>
          <a:p>
            <a:r>
              <a:rPr lang="en-US" dirty="0"/>
              <a:t>Comply with the IEEE patent policy and copyright policy</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“Backwards Compatible” in 15.4</a:t>
            </a:r>
          </a:p>
        </p:txBody>
      </p:sp>
      <p:sp>
        <p:nvSpPr>
          <p:cNvPr id="3" name="Content Placeholder 2"/>
          <p:cNvSpPr>
            <a:spLocks noGrp="1"/>
          </p:cNvSpPr>
          <p:nvPr>
            <p:ph idx="1"/>
          </p:nvPr>
        </p:nvSpPr>
        <p:spPr/>
        <p:txBody>
          <a:bodyPr>
            <a:normAutofit fontScale="40000" lnSpcReduction="20000"/>
          </a:bodyPr>
          <a:lstStyle/>
          <a:p>
            <a:r>
              <a:rPr lang="en-US" dirty="0"/>
              <a:t>In general, it means operation of new version devices in the sphere of influence of legacy devices does not disrupt operation of legacy device (doesn’t break it)</a:t>
            </a:r>
          </a:p>
          <a:p>
            <a:pPr lvl="1"/>
            <a:r>
              <a:rPr lang="en-US" dirty="0"/>
              <a:t>The behavior of a legacy device upon reception  of the “new” signal/packet/frame is well defined</a:t>
            </a:r>
          </a:p>
          <a:p>
            <a:r>
              <a:rPr lang="en-US" dirty="0"/>
              <a:t>Provides a path to interoperability with legacy devices</a:t>
            </a:r>
          </a:p>
          <a:p>
            <a:r>
              <a:rPr lang="en-US" dirty="0"/>
              <a:t>May be degrees of ‘compatible’, for example</a:t>
            </a:r>
          </a:p>
          <a:p>
            <a:pPr lvl="1"/>
            <a:r>
              <a:rPr lang="en-US" dirty="0"/>
              <a:t>New signal not even detected by legacy devices</a:t>
            </a:r>
          </a:p>
          <a:p>
            <a:pPr lvl="1"/>
            <a:r>
              <a:rPr lang="en-US" dirty="0"/>
              <a:t>New signal can be rejected by incompatible legacy devices</a:t>
            </a:r>
          </a:p>
          <a:p>
            <a:pPr lvl="1"/>
            <a:r>
              <a:rPr lang="en-US" dirty="0"/>
              <a:t>New signal demodulated and ignored</a:t>
            </a:r>
          </a:p>
          <a:p>
            <a:pPr lvl="1"/>
            <a:r>
              <a:rPr lang="en-US" dirty="0"/>
              <a:t>New signal can be demodulated and understood, without the benefit of “new” features</a:t>
            </a:r>
          </a:p>
          <a:p>
            <a:r>
              <a:rPr lang="en-US" dirty="0"/>
              <a:t>Various ways to define “legacy”</a:t>
            </a:r>
          </a:p>
          <a:p>
            <a:pPr lvl="1"/>
            <a:r>
              <a:rPr lang="en-US" dirty="0"/>
              <a:t>Can limit to subset of all things possible per the standard</a:t>
            </a:r>
          </a:p>
          <a:p>
            <a:pPr lvl="1"/>
            <a:r>
              <a:rPr lang="en-US" dirty="0"/>
              <a:t>Focus on what is actually used or likely to be used</a:t>
            </a:r>
          </a:p>
          <a:p>
            <a:r>
              <a:rPr lang="en-US" dirty="0"/>
              <a:t>Consider cost and complexity of implementation</a:t>
            </a:r>
          </a:p>
          <a:p>
            <a:pPr lvl="1"/>
            <a:r>
              <a:rPr lang="en-US" dirty="0"/>
              <a:t>Bounding the compatibility requirement practically (e.g. compatible with ERDEV but not older)</a:t>
            </a:r>
          </a:p>
          <a:p>
            <a:pPr lvl="1"/>
            <a:r>
              <a:rPr lang="en-US" dirty="0"/>
              <a:t>Required to build on the existing ecosystem</a:t>
            </a:r>
          </a:p>
          <a:p>
            <a:pPr lvl="1"/>
            <a:r>
              <a:rPr lang="en-US" dirty="0"/>
              <a:t>Must consider also the future</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1759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E687-C9F9-4D8B-A3F3-7593C68796A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A77E45C-C134-4938-9F7B-5B8E51B0568E}"/>
              </a:ext>
            </a:extLst>
          </p:cNvPr>
          <p:cNvSpPr>
            <a:spLocks noGrp="1"/>
          </p:cNvSpPr>
          <p:nvPr>
            <p:ph idx="1"/>
          </p:nvPr>
        </p:nvSpPr>
        <p:spPr/>
        <p:txBody>
          <a:bodyPr/>
          <a:lstStyle/>
          <a:p>
            <a:r>
              <a:rPr lang="en-US" dirty="0"/>
              <a:t>“Forward” Compatibility</a:t>
            </a:r>
          </a:p>
          <a:p>
            <a:pPr lvl="1"/>
            <a:r>
              <a:rPr lang="en-US" dirty="0"/>
              <a:t>Consideration (and coordination) of parallel activities</a:t>
            </a:r>
          </a:p>
          <a:p>
            <a:pPr lvl="1"/>
            <a:r>
              <a:rPr lang="en-US" dirty="0"/>
              <a:t>Looking forward to provide extensibility in the future.</a:t>
            </a:r>
          </a:p>
          <a:p>
            <a:pPr lvl="1"/>
            <a:endParaRPr lang="en-US" dirty="0"/>
          </a:p>
          <a:p>
            <a:r>
              <a:rPr lang="en-US" dirty="0"/>
              <a:t>Actions:</a:t>
            </a:r>
          </a:p>
          <a:p>
            <a:pPr lvl="1"/>
            <a:r>
              <a:rPr lang="en-US" dirty="0"/>
              <a:t>Some examples of compatibility analysis and how it has been addressed in proposals/contributions from the past (Ben)</a:t>
            </a:r>
          </a:p>
          <a:p>
            <a:pPr lvl="1"/>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80B799C1-2E8A-4EFC-9DD1-872C60E209A7}"/>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E7618254-CF97-4288-B4DC-2E662BBB9AA9}"/>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62A2D974-F57E-4A98-BE05-3C9367BE4B65}"/>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260115360"/>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747</Words>
  <Application>Microsoft Office PowerPoint</Application>
  <PresentationFormat>Widescreen</PresentationFormat>
  <Paragraphs>79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802.15</vt:lpstr>
      <vt:lpstr>PowerPoint Presentation</vt:lpstr>
      <vt:lpstr>Purpose of Technical Guidance Document</vt:lpstr>
      <vt:lpstr>Technical Guidance for NG-UWB (4ab) proposals</vt:lpstr>
      <vt:lpstr>“Backwards Compatible” in 15.4</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18</cp:revision>
  <dcterms:created xsi:type="dcterms:W3CDTF">2018-05-10T09:30:28Z</dcterms:created>
  <dcterms:modified xsi:type="dcterms:W3CDTF">2021-03-11T15:56:15Z</dcterms:modified>
</cp:coreProperties>
</file>