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8" r:id="rId2"/>
    <p:sldId id="261" r:id="rId3"/>
    <p:sldId id="260" r:id="rId4"/>
    <p:sldId id="262" r:id="rId5"/>
    <p:sldId id="26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8" d="100"/>
          <a:sy n="118" d="100"/>
        </p:scale>
        <p:origin x="648" y="77"/>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8692AB-B15B-4465-AC54-34858C80AA79}" type="datetimeFigureOut">
              <a:rPr lang="en-US" smtClean="0"/>
              <a:t>3/11/2021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6B98A7-8611-4F13-A14D-3B33C6B10CFC}" type="slidenum">
              <a:rPr lang="en-US" smtClean="0"/>
              <a:t>‹#›</a:t>
            </a:fld>
            <a:endParaRPr lang="en-US"/>
          </a:p>
        </p:txBody>
      </p:sp>
    </p:spTree>
    <p:extLst>
      <p:ext uri="{BB962C8B-B14F-4D97-AF65-F5344CB8AC3E}">
        <p14:creationId xmlns:p14="http://schemas.microsoft.com/office/powerpoint/2010/main" val="2496831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59DAC1-107B-4058-B312-D2799087991A}"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657007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914400" y="378281"/>
            <a:ext cx="2133600" cy="215444"/>
          </a:xfrm>
          <a:ln/>
        </p:spPr>
        <p:txBody>
          <a:bodyPr/>
          <a:lstStyle>
            <a:lvl1pPr>
              <a:defRPr b="0"/>
            </a:lvl1pPr>
          </a:lstStyle>
          <a:p>
            <a:pPr>
              <a:defRPr/>
            </a:pPr>
            <a:r>
              <a:rPr lang="en-US">
                <a:solidFill>
                  <a:srgbClr val="000000"/>
                </a:solidFill>
              </a:rPr>
              <a:t>March 2018</a:t>
            </a:r>
            <a:endParaRPr lang="en-US" dirty="0">
              <a:solidFill>
                <a:srgbClr val="000000"/>
              </a:solidFill>
            </a:endParaRPr>
          </a:p>
        </p:txBody>
      </p:sp>
      <p:sp>
        <p:nvSpPr>
          <p:cNvPr id="5" name="Rectangle 5"/>
          <p:cNvSpPr>
            <a:spLocks noGrp="1" noChangeArrowheads="1"/>
          </p:cNvSpPr>
          <p:nvPr>
            <p:ph type="ftr" sz="quarter" idx="11"/>
          </p:nvPr>
        </p:nvSpPr>
        <p:spPr>
          <a:xfrm>
            <a:off x="7315200" y="6475413"/>
            <a:ext cx="4165600" cy="215444"/>
          </a:xfrm>
          <a:ln/>
        </p:spPr>
        <p:txBody>
          <a:bodyPr/>
          <a:lstStyle>
            <a:lvl1pPr>
              <a:defRPr sz="1400"/>
            </a:lvl1pPr>
          </a:lstStyle>
          <a:p>
            <a:pPr>
              <a:defRPr/>
            </a:pPr>
            <a:r>
              <a:rPr lang="en-US">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7E2C68DB-FB5D-4928-9FAD-3C66C0A6062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08675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914400" y="378281"/>
            <a:ext cx="2133600" cy="215444"/>
          </a:xfrm>
          <a:ln/>
        </p:spPr>
        <p:txBody>
          <a:bodyPr/>
          <a:lstStyle>
            <a:lvl1pPr>
              <a:defRPr b="0"/>
            </a:lvl1pPr>
          </a:lstStyle>
          <a:p>
            <a:pPr>
              <a:defRPr/>
            </a:pPr>
            <a:r>
              <a:rPr lang="en-US">
                <a:solidFill>
                  <a:srgbClr val="000000"/>
                </a:solidFill>
              </a:rPr>
              <a:t>March 2018</a:t>
            </a:r>
            <a:endParaRPr lang="en-US" dirty="0">
              <a:solidFill>
                <a:srgbClr val="000000"/>
              </a:solidFill>
            </a:endParaRPr>
          </a:p>
        </p:txBody>
      </p:sp>
      <p:sp>
        <p:nvSpPr>
          <p:cNvPr id="5" name="Rectangle 5"/>
          <p:cNvSpPr>
            <a:spLocks noGrp="1" noChangeArrowheads="1"/>
          </p:cNvSpPr>
          <p:nvPr>
            <p:ph type="ftr" sz="quarter" idx="11"/>
          </p:nvPr>
        </p:nvSpPr>
        <p:spPr>
          <a:xfrm>
            <a:off x="7315200" y="6475413"/>
            <a:ext cx="4165600" cy="215444"/>
          </a:xfrm>
          <a:ln/>
        </p:spPr>
        <p:txBody>
          <a:bodyPr/>
          <a:lstStyle>
            <a:lvl1pPr>
              <a:defRPr sz="1400"/>
            </a:lvl1pPr>
          </a:lstStyle>
          <a:p>
            <a:pPr>
              <a:defRPr/>
            </a:pPr>
            <a:r>
              <a:rPr lang="en-US">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15207697-414B-47F0-A0BC-7283E28DEFF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66685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solidFill>
                  <a:srgbClr val="000000"/>
                </a:solidFill>
              </a:rPr>
              <a:t>March 2018</a:t>
            </a:r>
            <a:endParaRPr lang="en-US" dirty="0">
              <a:solidFill>
                <a:srgbClr val="000000"/>
              </a:solidFill>
            </a:endParaRPr>
          </a:p>
        </p:txBody>
      </p:sp>
      <p:sp>
        <p:nvSpPr>
          <p:cNvPr id="5"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a:solidFill>
                  <a:srgbClr val="000000"/>
                </a:solidFill>
              </a:rPr>
              <a:t>Benjamin Rolfe, Blind Creek Associates</a:t>
            </a: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F0FB4637-F8C6-4832-9C55-9EE9A443FF9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04633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solidFill>
                  <a:srgbClr val="000000"/>
                </a:solidFill>
              </a:rPr>
              <a:t>March 2018</a:t>
            </a:r>
            <a:endParaRPr lang="en-US" dirty="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a:solidFill>
                  <a:srgbClr val="000000"/>
                </a:solidFill>
              </a:rPr>
              <a:t>Benjamin Rolfe, Blind Creek Associates</a:t>
            </a: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80B578D8-A36E-43ED-A0BE-183C400E71C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33276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solidFill>
                  <a:srgbClr val="000000"/>
                </a:solidFill>
              </a:rPr>
              <a:t>March 2018</a:t>
            </a:r>
            <a:endParaRPr lang="en-US" dirty="0">
              <a:solidFill>
                <a:srgbClr val="000000"/>
              </a:solidFill>
            </a:endParaRPr>
          </a:p>
        </p:txBody>
      </p:sp>
      <p:sp>
        <p:nvSpPr>
          <p:cNvPr id="8"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a:solidFill>
                  <a:srgbClr val="000000"/>
                </a:solidFill>
              </a:rPr>
              <a:t>Benjamin Rolfe, Blind Creek Associates</a:t>
            </a:r>
          </a:p>
        </p:txBody>
      </p:sp>
      <p:sp>
        <p:nvSpPr>
          <p:cNvPr id="9"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069FBC5D-73CD-4BDC-8029-85AF83D0A64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980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solidFill>
                  <a:srgbClr val="000000"/>
                </a:solidFill>
              </a:rPr>
              <a:t>March 2018</a:t>
            </a:r>
            <a:endParaRPr lang="en-US" dirty="0">
              <a:solidFill>
                <a:srgbClr val="000000"/>
              </a:solidFill>
            </a:endParaRPr>
          </a:p>
        </p:txBody>
      </p:sp>
      <p:sp>
        <p:nvSpPr>
          <p:cNvPr id="4"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a:solidFill>
                  <a:srgbClr val="000000"/>
                </a:solidFill>
              </a:rPr>
              <a:t>Benjamin Rolfe, Blind Creek Associates</a:t>
            </a:r>
          </a:p>
        </p:txBody>
      </p:sp>
      <p:sp>
        <p:nvSpPr>
          <p:cNvPr id="5"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7CB6332E-DE1A-41A4-9BB5-5D3938B1CBE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11212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948265" y="378281"/>
            <a:ext cx="2133600" cy="215444"/>
          </a:xfrm>
          <a:ln/>
        </p:spPr>
        <p:txBody>
          <a:bodyPr/>
          <a:lstStyle>
            <a:lvl1pPr>
              <a:defRPr/>
            </a:lvl1pPr>
          </a:lstStyle>
          <a:p>
            <a:pPr>
              <a:defRPr/>
            </a:pPr>
            <a:r>
              <a:rPr lang="en-US">
                <a:solidFill>
                  <a:srgbClr val="000000"/>
                </a:solidFill>
              </a:rPr>
              <a:t>March 2018</a:t>
            </a:r>
            <a:endParaRPr lang="en-US" dirty="0">
              <a:solidFill>
                <a:srgbClr val="000000"/>
              </a:solidFill>
            </a:endParaRPr>
          </a:p>
        </p:txBody>
      </p:sp>
      <p:sp>
        <p:nvSpPr>
          <p:cNvPr id="3"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a:solidFill>
                  <a:srgbClr val="000000"/>
                </a:solidFill>
              </a:rPr>
              <a:t>Benjamin Rolfe, Blind Creek Associates</a:t>
            </a:r>
          </a:p>
        </p:txBody>
      </p:sp>
      <p:sp>
        <p:nvSpPr>
          <p:cNvPr id="4"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4E60FB26-8925-4DF7-ACEA-57EBE96C369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75927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solidFill>
                  <a:srgbClr val="000000"/>
                </a:solidFill>
              </a:rPr>
              <a:t>March 2018</a:t>
            </a:r>
            <a:endParaRPr lang="en-US" dirty="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a:solidFill>
                  <a:srgbClr val="000000"/>
                </a:solidFill>
              </a:rPr>
              <a:t>Benjamin Rolfe, Blind Creek Associates</a:t>
            </a: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5D6E8333-53EB-46FA-BF20-652098178E9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23112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solidFill>
                  <a:srgbClr val="000000"/>
                </a:solidFill>
              </a:rPr>
              <a:t>March 2018</a:t>
            </a:r>
            <a:endParaRPr lang="en-US" dirty="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a:solidFill>
                  <a:srgbClr val="000000"/>
                </a:solidFill>
              </a:rPr>
              <a:t>Benjamin Rolfe, Blind Creek Associates</a:t>
            </a: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FB0E2BDE-41F1-493E-8EC8-E9B8B21673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01739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eaLnBrk="0" fontAlgn="base" hangingPunct="0">
              <a:spcBef>
                <a:spcPct val="0"/>
              </a:spcBef>
              <a:spcAft>
                <a:spcPct val="0"/>
              </a:spcAft>
              <a:defRPr/>
            </a:pPr>
            <a:r>
              <a:rPr lang="en-US" dirty="0">
                <a:solidFill>
                  <a:srgbClr val="000000"/>
                </a:solidFill>
                <a:latin typeface="Times New Roman" pitchFamily="18" charset="0"/>
              </a:rPr>
              <a:t>March 2021</a:t>
            </a:r>
          </a:p>
        </p:txBody>
      </p:sp>
      <p:sp>
        <p:nvSpPr>
          <p:cNvPr id="1029" name="Rectangle 5"/>
          <p:cNvSpPr>
            <a:spLocks noGrp="1" noChangeArrowheads="1"/>
          </p:cNvSpPr>
          <p:nvPr>
            <p:ph type="ftr" sz="quarter" idx="3"/>
          </p:nvPr>
        </p:nvSpPr>
        <p:spPr bwMode="auto">
          <a:xfrm>
            <a:off x="73152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lvl1pPr>
          </a:lstStyle>
          <a:p>
            <a:pPr eaLnBrk="0" fontAlgn="base" hangingPunct="0">
              <a:spcBef>
                <a:spcPct val="0"/>
              </a:spcBef>
              <a:spcAft>
                <a:spcPct val="0"/>
              </a:spcAft>
              <a:defRPr/>
            </a:pPr>
            <a:r>
              <a:rPr lang="en-US" sz="1200">
                <a:solidFill>
                  <a:srgbClr val="000000"/>
                </a:solidFill>
                <a:latin typeface="Times New Roman" pitchFamily="18" charset="0"/>
              </a:rPr>
              <a:t>Benjamin Rolfe, Blind Creek Associates</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eaLnBrk="0" fontAlgn="base" hangingPunct="0">
              <a:spcBef>
                <a:spcPct val="0"/>
              </a:spcBef>
              <a:spcAft>
                <a:spcPct val="0"/>
              </a:spcAft>
              <a:defRPr/>
            </a:pPr>
            <a:r>
              <a:rPr lang="en-US" sz="1200">
                <a:solidFill>
                  <a:srgbClr val="000000"/>
                </a:solidFill>
                <a:latin typeface="Times New Roman" pitchFamily="18" charset="0"/>
              </a:rPr>
              <a:t>Slide </a:t>
            </a:r>
            <a:fld id="{C45422F4-6DC4-455E-A24B-5F39BD66D661}" type="slidenum">
              <a:rPr lang="en-US" sz="1200">
                <a:solidFill>
                  <a:srgbClr val="000000"/>
                </a:solidFill>
                <a:latin typeface="Times New Roman" pitchFamily="18" charset="0"/>
              </a:rPr>
              <a:pPr eaLnBrk="0" fontAlgn="base" hangingPunct="0">
                <a:spcBef>
                  <a:spcPct val="0"/>
                </a:spcBef>
                <a:spcAft>
                  <a:spcPct val="0"/>
                </a:spcAft>
                <a:defRPr/>
              </a:pPr>
              <a:t>‹#›</a:t>
            </a:fld>
            <a:endParaRPr lang="en-US" sz="1200">
              <a:solidFill>
                <a:srgbClr val="000000"/>
              </a:solidFill>
              <a:latin typeface="Times New Roman" pitchFamily="18" charset="0"/>
            </a:endParaRPr>
          </a:p>
        </p:txBody>
      </p:sp>
      <p:sp>
        <p:nvSpPr>
          <p:cNvPr id="1031" name="Rectangle 7"/>
          <p:cNvSpPr>
            <a:spLocks noChangeArrowheads="1"/>
          </p:cNvSpPr>
          <p:nvPr/>
        </p:nvSpPr>
        <p:spPr bwMode="auto">
          <a:xfrm>
            <a:off x="5159024" y="394156"/>
            <a:ext cx="611857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eaLnBrk="0" fontAlgn="base" hangingPunct="0">
              <a:spcBef>
                <a:spcPct val="0"/>
              </a:spcBef>
              <a:spcAft>
                <a:spcPct val="0"/>
              </a:spcAft>
            </a:pPr>
            <a:r>
              <a:rPr lang="en-US" sz="1400" b="1" dirty="0">
                <a:solidFill>
                  <a:srgbClr val="000000"/>
                </a:solidFill>
                <a:latin typeface="Times New Roman" pitchFamily="18" charset="0"/>
              </a:rPr>
              <a:t>doc.: IEEE802.15-21-0162-00-nuwb</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1200">
              <a:solidFill>
                <a:srgbClr val="000000"/>
              </a:solidFill>
              <a:latin typeface="Times New Roman" pitchFamily="18"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fontAlgn="base" hangingPunct="0">
              <a:spcBef>
                <a:spcPct val="0"/>
              </a:spcBef>
              <a:spcAft>
                <a:spcPct val="0"/>
              </a:spcAft>
            </a:pPr>
            <a:r>
              <a:rPr lang="en-US" sz="1200">
                <a:solidFill>
                  <a:srgbClr val="000000"/>
                </a:solidFill>
                <a:latin typeface="Times New Roman" pitchFamily="18"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1200">
              <a:solidFill>
                <a:srgbClr val="000000"/>
              </a:solidFill>
              <a:latin typeface="Times New Roman" pitchFamily="18" charset="0"/>
            </a:endParaRPr>
          </a:p>
        </p:txBody>
      </p:sp>
    </p:spTree>
    <p:extLst>
      <p:ext uri="{BB962C8B-B14F-4D97-AF65-F5344CB8AC3E}">
        <p14:creationId xmlns:p14="http://schemas.microsoft.com/office/powerpoint/2010/main" val="15116331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dirty="0">
                <a:solidFill>
                  <a:srgbClr val="000000"/>
                </a:solidFill>
              </a:rPr>
              <a:t>May 2018</a:t>
            </a:r>
          </a:p>
        </p:txBody>
      </p:sp>
      <p:sp>
        <p:nvSpPr>
          <p:cNvPr id="5" name="Footer Placeholder 4"/>
          <p:cNvSpPr>
            <a:spLocks noGrp="1"/>
          </p:cNvSpPr>
          <p:nvPr>
            <p:ph type="ftr" sz="quarter" idx="11"/>
          </p:nvPr>
        </p:nvSpPr>
        <p:spPr/>
        <p:txBody>
          <a:body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7E2C68DB-FB5D-4928-9FAD-3C66C0A6062B}" type="slidenum">
              <a:rPr lang="en-US" smtClean="0">
                <a:solidFill>
                  <a:srgbClr val="000000"/>
                </a:solidFill>
              </a:rPr>
              <a:pPr>
                <a:defRPr/>
              </a:pPr>
              <a:t>1</a:t>
            </a:fld>
            <a:endParaRPr lang="en-US">
              <a:solidFill>
                <a:srgbClr val="000000"/>
              </a:solidFill>
            </a:endParaRPr>
          </a:p>
        </p:txBody>
      </p:sp>
      <p:sp>
        <p:nvSpPr>
          <p:cNvPr id="7" name="Rectangle 3"/>
          <p:cNvSpPr>
            <a:spLocks noChangeArrowheads="1"/>
          </p:cNvSpPr>
          <p:nvPr/>
        </p:nvSpPr>
        <p:spPr bwMode="auto">
          <a:xfrm>
            <a:off x="2133601" y="901891"/>
            <a:ext cx="8077200" cy="5509200"/>
          </a:xfrm>
          <a:prstGeom prst="rect">
            <a:avLst/>
          </a:prstGeom>
          <a:noFill/>
          <a:ln w="12700">
            <a:noFill/>
            <a:miter lim="800000"/>
            <a:headEnd type="none" w="sm" len="sm"/>
            <a:tailEnd type="none" w="sm" len="sm"/>
          </a:ln>
          <a:effectLst/>
        </p:spPr>
        <p:txBody>
          <a:bodyPr wrap="square">
            <a:spAutoFit/>
          </a:bodyPr>
          <a:lstStyle/>
          <a:p>
            <a:pPr algn="ctr" defTabSz="457200"/>
            <a:r>
              <a:rPr lang="en-US" altLang="ko-KR" b="1" u="sng" dirty="0">
                <a:solidFill>
                  <a:srgbClr val="000000"/>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rgbClr val="000000"/>
              </a:solidFill>
              <a:ea typeface="굴림" pitchFamily="50" charset="-127"/>
            </a:endParaRPr>
          </a:p>
          <a:p>
            <a:pPr defTabSz="457200"/>
            <a:endParaRPr lang="en-US" altLang="ko-KR" sz="1600" dirty="0">
              <a:solidFill>
                <a:srgbClr val="000000"/>
              </a:solidFill>
              <a:ea typeface="굴림" pitchFamily="50" charset="-127"/>
            </a:endParaRPr>
          </a:p>
          <a:p>
            <a:pPr defTabSz="457200"/>
            <a:r>
              <a:rPr lang="en-US" altLang="ko-KR" sz="1600" b="1" dirty="0">
                <a:solidFill>
                  <a:srgbClr val="000000"/>
                </a:solidFill>
                <a:ea typeface="굴림" pitchFamily="50" charset="-127"/>
              </a:rPr>
              <a:t>Submission Title:</a:t>
            </a:r>
            <a:r>
              <a:rPr lang="en-US" altLang="ko-KR" sz="1600" dirty="0">
                <a:solidFill>
                  <a:srgbClr val="000000"/>
                </a:solidFill>
                <a:ea typeface="굴림" pitchFamily="50" charset="-127"/>
              </a:rPr>
              <a:t> 802.15.4z Comments on 802.11ax Coexistence Assurance Document</a:t>
            </a:r>
          </a:p>
          <a:p>
            <a:pPr defTabSz="457200"/>
            <a:r>
              <a:rPr lang="en-US" altLang="ko-KR" sz="1600" b="1" dirty="0">
                <a:solidFill>
                  <a:srgbClr val="000000"/>
                </a:solidFill>
                <a:ea typeface="굴림" pitchFamily="50" charset="-127"/>
              </a:rPr>
              <a:t>Date Submitted: 11</a:t>
            </a:r>
            <a:r>
              <a:rPr lang="en-US" altLang="ko-KR" sz="1600" dirty="0">
                <a:solidFill>
                  <a:srgbClr val="000000"/>
                </a:solidFill>
                <a:ea typeface="굴림" pitchFamily="50" charset="-127"/>
              </a:rPr>
              <a:t>-March-2011</a:t>
            </a:r>
          </a:p>
          <a:p>
            <a:pPr defTabSz="457200"/>
            <a:r>
              <a:rPr lang="en-US" altLang="ko-KR" sz="1600" b="1" dirty="0">
                <a:solidFill>
                  <a:srgbClr val="000000"/>
                </a:solidFill>
                <a:ea typeface="굴림" pitchFamily="50" charset="-127"/>
              </a:rPr>
              <a:t>Source:</a:t>
            </a:r>
            <a:r>
              <a:rPr lang="en-US" altLang="ko-KR" sz="1600" dirty="0">
                <a:solidFill>
                  <a:srgbClr val="000000"/>
                </a:solidFill>
                <a:ea typeface="굴림" pitchFamily="50" charset="-127"/>
              </a:rPr>
              <a:t>  Benjamin A. Rolfe </a:t>
            </a:r>
          </a:p>
          <a:p>
            <a:pPr defTabSz="457200"/>
            <a:r>
              <a:rPr lang="en-US" altLang="ko-KR" sz="1600" dirty="0">
                <a:solidFill>
                  <a:srgbClr val="000000"/>
                </a:solidFill>
                <a:ea typeface="굴림" pitchFamily="50" charset="-127"/>
              </a:rPr>
              <a:t>Company: Blind Creek Associates</a:t>
            </a:r>
          </a:p>
          <a:p>
            <a:pPr defTabSz="457200"/>
            <a:r>
              <a:rPr lang="en-US" altLang="ko-KR" sz="1600" dirty="0">
                <a:solidFill>
                  <a:srgbClr val="000000"/>
                </a:solidFill>
                <a:ea typeface="굴림" pitchFamily="50" charset="-127"/>
              </a:rPr>
              <a:t>Address: PO Box 798 Los Gatos CA 95031</a:t>
            </a:r>
          </a:p>
          <a:p>
            <a:pPr defTabSz="457200"/>
            <a:r>
              <a:rPr lang="en-US" altLang="ko-KR" sz="1600" dirty="0">
                <a:solidFill>
                  <a:srgbClr val="000000"/>
                </a:solidFill>
                <a:ea typeface="굴림" pitchFamily="50" charset="-127"/>
              </a:rPr>
              <a:t>Voice: +1 408 332 0725, E-Mail: </a:t>
            </a:r>
            <a:r>
              <a:rPr lang="en-US" altLang="ko-KR" sz="1600" dirty="0" err="1">
                <a:solidFill>
                  <a:srgbClr val="000000"/>
                </a:solidFill>
                <a:ea typeface="굴림" pitchFamily="50" charset="-127"/>
              </a:rPr>
              <a:t>ben</a:t>
            </a:r>
            <a:r>
              <a:rPr lang="en-US" altLang="ko-KR" sz="1600" dirty="0">
                <a:solidFill>
                  <a:srgbClr val="000000"/>
                </a:solidFill>
                <a:ea typeface="굴림" pitchFamily="50" charset="-127"/>
              </a:rPr>
              <a:t> @ blindcreek.com	</a:t>
            </a:r>
          </a:p>
          <a:p>
            <a:pPr defTabSz="457200">
              <a:spcBef>
                <a:spcPts val="600"/>
              </a:spcBef>
              <a:spcAft>
                <a:spcPts val="600"/>
              </a:spcAft>
            </a:pPr>
            <a:r>
              <a:rPr lang="en-US" altLang="ko-KR" sz="1600" b="1" dirty="0">
                <a:solidFill>
                  <a:srgbClr val="000000"/>
                </a:solidFill>
                <a:ea typeface="굴림" pitchFamily="50" charset="-127"/>
              </a:rPr>
              <a:t>Re:</a:t>
            </a:r>
            <a:r>
              <a:rPr lang="en-US" altLang="ko-KR" sz="1600" dirty="0">
                <a:solidFill>
                  <a:srgbClr val="000000"/>
                </a:solidFill>
                <a:ea typeface="굴림" pitchFamily="50" charset="-127"/>
              </a:rPr>
              <a:t> Development of Technical Framework for NG-UWB</a:t>
            </a:r>
            <a:endParaRPr lang="en-US" altLang="ko-KR" dirty="0">
              <a:solidFill>
                <a:srgbClr val="000000"/>
              </a:solidFill>
              <a:ea typeface="굴림" pitchFamily="50" charset="-127"/>
            </a:endParaRPr>
          </a:p>
          <a:p>
            <a:pPr defTabSz="457200">
              <a:spcBef>
                <a:spcPts val="600"/>
              </a:spcBef>
              <a:spcAft>
                <a:spcPts val="600"/>
              </a:spcAft>
            </a:pPr>
            <a:r>
              <a:rPr lang="en-US" altLang="ko-KR" sz="1600" b="1" dirty="0">
                <a:solidFill>
                  <a:srgbClr val="000000"/>
                </a:solidFill>
                <a:ea typeface="굴림" pitchFamily="50" charset="-127"/>
              </a:rPr>
              <a:t>Abstract:</a:t>
            </a:r>
            <a:r>
              <a:rPr lang="en-US" altLang="ko-KR" sz="1600" dirty="0">
                <a:solidFill>
                  <a:srgbClr val="000000"/>
                </a:solidFill>
                <a:ea typeface="굴림" pitchFamily="50" charset="-127"/>
              </a:rPr>
              <a:t>	Discussion on defining technical characteristics and providing guidance to contributors. </a:t>
            </a:r>
          </a:p>
          <a:p>
            <a:pPr defTabSz="457200">
              <a:spcBef>
                <a:spcPts val="600"/>
              </a:spcBef>
              <a:spcAft>
                <a:spcPts val="600"/>
              </a:spcAft>
            </a:pPr>
            <a:r>
              <a:rPr lang="en-US" altLang="ko-KR" sz="1600" b="1" dirty="0">
                <a:solidFill>
                  <a:srgbClr val="000000"/>
                </a:solidFill>
                <a:ea typeface="굴림" pitchFamily="50" charset="-127"/>
              </a:rPr>
              <a:t>Purpose:</a:t>
            </a:r>
            <a:r>
              <a:rPr lang="en-US" altLang="ko-KR" sz="1600" dirty="0">
                <a:solidFill>
                  <a:srgbClr val="000000"/>
                </a:solidFill>
                <a:ea typeface="굴림" pitchFamily="50" charset="-127"/>
              </a:rPr>
              <a:t>	Promote orderly and interesting progression of work</a:t>
            </a:r>
          </a:p>
          <a:p>
            <a:pPr defTabSz="457200">
              <a:spcBef>
                <a:spcPts val="600"/>
              </a:spcBef>
              <a:spcAft>
                <a:spcPts val="600"/>
              </a:spcAft>
            </a:pPr>
            <a:r>
              <a:rPr lang="en-US" altLang="ko-KR" sz="1400" b="1" dirty="0">
                <a:solidFill>
                  <a:srgbClr val="000000"/>
                </a:solidFill>
                <a:ea typeface="굴림" pitchFamily="50" charset="-127"/>
              </a:rPr>
              <a:t>Notice:</a:t>
            </a:r>
            <a:r>
              <a:rPr lang="en-US" altLang="ko-KR" sz="1400" dirty="0">
                <a:solidFill>
                  <a:srgbClr val="000000"/>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457200"/>
            <a:r>
              <a:rPr lang="en-US" altLang="ko-KR" sz="1400" b="1" dirty="0">
                <a:solidFill>
                  <a:srgbClr val="000000"/>
                </a:solidFill>
                <a:ea typeface="굴림" pitchFamily="50" charset="-127"/>
              </a:rPr>
              <a:t>Release:</a:t>
            </a:r>
            <a:r>
              <a:rPr lang="en-US" altLang="ko-KR" sz="1400" dirty="0">
                <a:solidFill>
                  <a:srgbClr val="000000"/>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219455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of Technical Guidance Document</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Aliases: Technical Characteristics Framework, Technical Requirements Document, System Requirements Document</a:t>
            </a:r>
          </a:p>
          <a:p>
            <a:pPr marL="0" indent="0">
              <a:buNone/>
            </a:pPr>
            <a:endParaRPr lang="en-US" dirty="0"/>
          </a:p>
          <a:p>
            <a:pPr marL="0" indent="0">
              <a:buNone/>
            </a:pPr>
            <a:r>
              <a:rPr lang="en-US" dirty="0"/>
              <a:t>Purpose:</a:t>
            </a:r>
          </a:p>
          <a:p>
            <a:pPr marL="0" indent="0">
              <a:buNone/>
            </a:pPr>
            <a:r>
              <a:rPr lang="en-US" dirty="0"/>
              <a:t>Provides technical guidance for preparation of proposals. </a:t>
            </a:r>
          </a:p>
          <a:p>
            <a:pPr marL="0" indent="0">
              <a:buNone/>
            </a:pPr>
            <a:r>
              <a:rPr lang="en-GB" dirty="0"/>
              <a:t>The objective of this guidance is to provide technical recommendations for preparing and evaluating proposals, and should not be understood as mandatory requirements for the system design.</a:t>
            </a:r>
            <a:r>
              <a:rPr lang="en-US" dirty="0"/>
              <a:t> The intent is to use a flexible and efficient process that provides sufficient descriptions of the technical drivers to enable relevant responses, with efficiency of effort while meeting the critical need for a timely amendment.</a:t>
            </a:r>
          </a:p>
        </p:txBody>
      </p:sp>
      <p:sp>
        <p:nvSpPr>
          <p:cNvPr id="4" name="Date Placeholder 3"/>
          <p:cNvSpPr>
            <a:spLocks noGrp="1"/>
          </p:cNvSpPr>
          <p:nvPr>
            <p:ph type="dt" sz="half" idx="10"/>
          </p:nvPr>
        </p:nvSpPr>
        <p:spPr/>
        <p:txBody>
          <a:bodyPr/>
          <a:lstStyle/>
          <a:p>
            <a:pPr>
              <a:defRPr/>
            </a:pPr>
            <a:r>
              <a:rPr lang="en-US">
                <a:solidFill>
                  <a:srgbClr val="000000"/>
                </a:solidFill>
              </a:rPr>
              <a:t>March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15207697-414B-47F0-A0BC-7283E28DEFFD}" type="slidenum">
              <a:rPr lang="en-US" smtClean="0">
                <a:solidFill>
                  <a:srgbClr val="000000"/>
                </a:solidFill>
              </a:rPr>
              <a:pPr>
                <a:defRPr/>
              </a:pPr>
              <a:t>2</a:t>
            </a:fld>
            <a:endParaRPr lang="en-US">
              <a:solidFill>
                <a:srgbClr val="000000"/>
              </a:solidFill>
            </a:endParaRPr>
          </a:p>
        </p:txBody>
      </p:sp>
    </p:spTree>
    <p:extLst>
      <p:ext uri="{BB962C8B-B14F-4D97-AF65-F5344CB8AC3E}">
        <p14:creationId xmlns:p14="http://schemas.microsoft.com/office/powerpoint/2010/main" val="1357779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Technical Guidance for NG-UWB (4ab) proposals</a:t>
            </a:r>
          </a:p>
        </p:txBody>
      </p:sp>
      <p:sp>
        <p:nvSpPr>
          <p:cNvPr id="3" name="Content Placeholder 2"/>
          <p:cNvSpPr>
            <a:spLocks noGrp="1"/>
          </p:cNvSpPr>
          <p:nvPr>
            <p:ph idx="1"/>
          </p:nvPr>
        </p:nvSpPr>
        <p:spPr/>
        <p:txBody>
          <a:bodyPr>
            <a:normAutofit fontScale="70000" lnSpcReduction="20000"/>
          </a:bodyPr>
          <a:lstStyle/>
          <a:p>
            <a:r>
              <a:rPr lang="en-US" dirty="0"/>
              <a:t>Within the scope of the PAR</a:t>
            </a:r>
          </a:p>
          <a:p>
            <a:r>
              <a:rPr lang="en-US" dirty="0"/>
              <a:t>Must coexist with existing HRP and LRP implementations</a:t>
            </a:r>
          </a:p>
          <a:p>
            <a:r>
              <a:rPr lang="en-US" dirty="0"/>
              <a:t>Must provide compatibility with ERDEV (4z) (see slide 4)</a:t>
            </a:r>
          </a:p>
          <a:p>
            <a:r>
              <a:rPr lang="en-US" dirty="0"/>
              <a:t>MAC additions directly related to</a:t>
            </a:r>
          </a:p>
          <a:p>
            <a:pPr lvl="1"/>
            <a:r>
              <a:rPr lang="en-US" dirty="0"/>
              <a:t>PHY support </a:t>
            </a:r>
          </a:p>
          <a:p>
            <a:pPr lvl="1"/>
            <a:r>
              <a:rPr lang="en-US" dirty="0"/>
              <a:t>ranging and localization related information exchange</a:t>
            </a:r>
          </a:p>
          <a:p>
            <a:pPr lvl="1"/>
            <a:r>
              <a:rPr lang="en-US" dirty="0"/>
              <a:t>MAC functions to support ranging and localization control</a:t>
            </a:r>
          </a:p>
          <a:p>
            <a:pPr lvl="1"/>
            <a:r>
              <a:rPr lang="en-US" dirty="0"/>
              <a:t>Simplifications, corrections based on experience</a:t>
            </a:r>
          </a:p>
          <a:p>
            <a:r>
              <a:rPr lang="en-US" dirty="0"/>
              <a:t>The task group does not expect a contribution to be all encompassing; ideally it will complement the current contributions as best known by the proposer.  The group welcomes partial contributions that further the project objectives.</a:t>
            </a:r>
          </a:p>
          <a:p>
            <a:r>
              <a:rPr lang="en-US" dirty="0"/>
              <a:t>Comply with the IEEE patent policy and copyright policy</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a:solidFill>
                  <a:srgbClr val="000000"/>
                </a:solidFill>
              </a:rPr>
              <a:t>March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15207697-414B-47F0-A0BC-7283E28DEFFD}" type="slidenum">
              <a:rPr lang="en-US" smtClean="0">
                <a:solidFill>
                  <a:srgbClr val="000000"/>
                </a:solidFill>
              </a:rPr>
              <a:pPr>
                <a:defRPr/>
              </a:pPr>
              <a:t>3</a:t>
            </a:fld>
            <a:endParaRPr lang="en-US">
              <a:solidFill>
                <a:srgbClr val="000000"/>
              </a:solidFill>
            </a:endParaRPr>
          </a:p>
        </p:txBody>
      </p:sp>
    </p:spTree>
    <p:extLst>
      <p:ext uri="{BB962C8B-B14F-4D97-AF65-F5344CB8AC3E}">
        <p14:creationId xmlns:p14="http://schemas.microsoft.com/office/powerpoint/2010/main" val="2849770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“Backwards Compatible” in 15.4</a:t>
            </a:r>
          </a:p>
        </p:txBody>
      </p:sp>
      <p:sp>
        <p:nvSpPr>
          <p:cNvPr id="3" name="Content Placeholder 2"/>
          <p:cNvSpPr>
            <a:spLocks noGrp="1"/>
          </p:cNvSpPr>
          <p:nvPr>
            <p:ph idx="1"/>
          </p:nvPr>
        </p:nvSpPr>
        <p:spPr/>
        <p:txBody>
          <a:bodyPr>
            <a:normAutofit fontScale="77500" lnSpcReduction="20000"/>
          </a:bodyPr>
          <a:lstStyle/>
          <a:p>
            <a:r>
              <a:rPr lang="en-US" dirty="0"/>
              <a:t>In general, it means operation of new version devices in the sphere of influence of legacy devices does not disrupt operation of legacy device (doesn’t break it)</a:t>
            </a:r>
          </a:p>
          <a:p>
            <a:pPr lvl="1"/>
            <a:r>
              <a:rPr lang="en-US" dirty="0"/>
              <a:t>The behavior of a legacy device upon reception  of the “new” signal/packet/frame is well defined</a:t>
            </a:r>
          </a:p>
          <a:p>
            <a:r>
              <a:rPr lang="en-US" dirty="0"/>
              <a:t>Provides a path to interoperability with legacy devices</a:t>
            </a:r>
          </a:p>
          <a:p>
            <a:r>
              <a:rPr lang="en-US" dirty="0"/>
              <a:t>May be degrees of ‘compatible’, for example</a:t>
            </a:r>
          </a:p>
          <a:p>
            <a:pPr lvl="1"/>
            <a:r>
              <a:rPr lang="en-US" dirty="0"/>
              <a:t>New signal not even detected by legacy devices, </a:t>
            </a:r>
          </a:p>
          <a:p>
            <a:pPr lvl="1"/>
            <a:r>
              <a:rPr lang="en-US" dirty="0"/>
              <a:t>New signal demodulated and ignored</a:t>
            </a:r>
          </a:p>
          <a:p>
            <a:pPr lvl="1"/>
            <a:r>
              <a:rPr lang="en-US" dirty="0"/>
              <a:t>New signal can be demodulated and understood, without the benefit of “new” features</a:t>
            </a:r>
          </a:p>
          <a:p>
            <a:r>
              <a:rPr lang="en-US" dirty="0"/>
              <a:t>Proposals should address how backward compatible is achieved</a:t>
            </a:r>
          </a:p>
          <a:p>
            <a:pPr lvl="1"/>
            <a:endParaRPr lang="en-US" dirty="0"/>
          </a:p>
          <a:p>
            <a:pPr lvl="1"/>
            <a:endParaRPr lang="en-US" dirty="0"/>
          </a:p>
        </p:txBody>
      </p:sp>
      <p:sp>
        <p:nvSpPr>
          <p:cNvPr id="4" name="Date Placeholder 3"/>
          <p:cNvSpPr>
            <a:spLocks noGrp="1"/>
          </p:cNvSpPr>
          <p:nvPr>
            <p:ph type="dt" sz="half" idx="10"/>
          </p:nvPr>
        </p:nvSpPr>
        <p:spPr/>
        <p:txBody>
          <a:bodyPr/>
          <a:lstStyle/>
          <a:p>
            <a:pPr>
              <a:defRPr/>
            </a:pPr>
            <a:r>
              <a:rPr lang="en-US">
                <a:solidFill>
                  <a:srgbClr val="000000"/>
                </a:solidFill>
              </a:rPr>
              <a:t>March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15207697-414B-47F0-A0BC-7283E28DEFFD}" type="slidenum">
              <a:rPr lang="en-US" smtClean="0">
                <a:solidFill>
                  <a:srgbClr val="000000"/>
                </a:solidFill>
              </a:rPr>
              <a:pPr>
                <a:defRPr/>
              </a:pPr>
              <a:t>4</a:t>
            </a:fld>
            <a:endParaRPr lang="en-US">
              <a:solidFill>
                <a:srgbClr val="000000"/>
              </a:solidFill>
            </a:endParaRPr>
          </a:p>
        </p:txBody>
      </p:sp>
    </p:spTree>
    <p:extLst>
      <p:ext uri="{BB962C8B-B14F-4D97-AF65-F5344CB8AC3E}">
        <p14:creationId xmlns:p14="http://schemas.microsoft.com/office/powerpoint/2010/main" val="1717597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3E687-C9F9-4D8B-A3F3-7593C68796A1}"/>
              </a:ext>
            </a:extLst>
          </p:cNvPr>
          <p:cNvSpPr>
            <a:spLocks noGrp="1"/>
          </p:cNvSpPr>
          <p:nvPr>
            <p:ph type="title"/>
          </p:nvPr>
        </p:nvSpPr>
        <p:spPr/>
        <p:txBody>
          <a:bodyPr/>
          <a:lstStyle/>
          <a:p>
            <a:r>
              <a:rPr lang="en-US"/>
              <a:t>Discussion</a:t>
            </a:r>
          </a:p>
        </p:txBody>
      </p:sp>
      <p:sp>
        <p:nvSpPr>
          <p:cNvPr id="3" name="Content Placeholder 2">
            <a:extLst>
              <a:ext uri="{FF2B5EF4-FFF2-40B4-BE49-F238E27FC236}">
                <a16:creationId xmlns:a16="http://schemas.microsoft.com/office/drawing/2014/main" id="{6A77E45C-C134-4938-9F7B-5B8E51B0568E}"/>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80B799C1-2E8A-4EFC-9DD1-872C60E209A7}"/>
              </a:ext>
            </a:extLst>
          </p:cNvPr>
          <p:cNvSpPr>
            <a:spLocks noGrp="1"/>
          </p:cNvSpPr>
          <p:nvPr>
            <p:ph type="dt" sz="half" idx="10"/>
          </p:nvPr>
        </p:nvSpPr>
        <p:spPr/>
        <p:txBody>
          <a:bodyPr/>
          <a:lstStyle/>
          <a:p>
            <a:pPr>
              <a:defRPr/>
            </a:pPr>
            <a:r>
              <a:rPr lang="en-US">
                <a:solidFill>
                  <a:srgbClr val="000000"/>
                </a:solidFill>
              </a:rPr>
              <a:t>March 2018</a:t>
            </a:r>
            <a:endParaRPr lang="en-US" dirty="0">
              <a:solidFill>
                <a:srgbClr val="000000"/>
              </a:solidFill>
            </a:endParaRPr>
          </a:p>
        </p:txBody>
      </p:sp>
      <p:sp>
        <p:nvSpPr>
          <p:cNvPr id="5" name="Footer Placeholder 4">
            <a:extLst>
              <a:ext uri="{FF2B5EF4-FFF2-40B4-BE49-F238E27FC236}">
                <a16:creationId xmlns:a16="http://schemas.microsoft.com/office/drawing/2014/main" id="{E7618254-CF97-4288-B4DC-2E662BBB9AA9}"/>
              </a:ext>
            </a:extLst>
          </p:cNvPr>
          <p:cNvSpPr>
            <a:spLocks noGrp="1"/>
          </p:cNvSpPr>
          <p:nvPr>
            <p:ph type="ftr" sz="quarter" idx="11"/>
          </p:nvPr>
        </p:nvSpPr>
        <p:spPr/>
        <p:txBody>
          <a:body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a:extLst>
              <a:ext uri="{FF2B5EF4-FFF2-40B4-BE49-F238E27FC236}">
                <a16:creationId xmlns:a16="http://schemas.microsoft.com/office/drawing/2014/main" id="{62A2D974-F57E-4A98-BE05-3C9367BE4B65}"/>
              </a:ext>
            </a:extLst>
          </p:cNvPr>
          <p:cNvSpPr>
            <a:spLocks noGrp="1"/>
          </p:cNvSpPr>
          <p:nvPr>
            <p:ph type="sldNum" sz="quarter" idx="12"/>
          </p:nvPr>
        </p:nvSpPr>
        <p:spPr/>
        <p:txBody>
          <a:bodyPr/>
          <a:lstStyle/>
          <a:p>
            <a:pPr>
              <a:defRPr/>
            </a:pPr>
            <a:r>
              <a:rPr lang="en-US">
                <a:solidFill>
                  <a:srgbClr val="000000"/>
                </a:solidFill>
              </a:rPr>
              <a:t>Slide </a:t>
            </a:r>
            <a:fld id="{15207697-414B-47F0-A0BC-7283E28DEFFD}" type="slidenum">
              <a:rPr lang="en-US" smtClean="0">
                <a:solidFill>
                  <a:srgbClr val="000000"/>
                </a:solidFill>
              </a:rPr>
              <a:pPr>
                <a:defRPr/>
              </a:pPr>
              <a:t>5</a:t>
            </a:fld>
            <a:endParaRPr lang="en-US">
              <a:solidFill>
                <a:srgbClr val="000000"/>
              </a:solidFill>
            </a:endParaRPr>
          </a:p>
        </p:txBody>
      </p:sp>
    </p:spTree>
    <p:extLst>
      <p:ext uri="{BB962C8B-B14F-4D97-AF65-F5344CB8AC3E}">
        <p14:creationId xmlns:p14="http://schemas.microsoft.com/office/powerpoint/2010/main" val="2260115360"/>
      </p:ext>
    </p:extLst>
  </p:cSld>
  <p:clrMapOvr>
    <a:masterClrMapping/>
  </p:clrMapOvr>
</p:sld>
</file>

<file path=ppt/theme/theme1.xml><?xml version="1.0" encoding="utf-8"?>
<a:theme xmlns:a="http://schemas.openxmlformats.org/drawingml/2006/main" name="802.15">
  <a:themeElements>
    <a:clrScheme name="Custom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802.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306</TotalTime>
  <Words>565</Words>
  <Application>Microsoft Office PowerPoint</Application>
  <PresentationFormat>Widescreen</PresentationFormat>
  <Paragraphs>56</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802.15</vt:lpstr>
      <vt:lpstr>PowerPoint Presentation</vt:lpstr>
      <vt:lpstr>Purpose of Technical Guidance Document</vt:lpstr>
      <vt:lpstr>Technical Guidance for NG-UWB (4ab) proposals</vt:lpstr>
      <vt:lpstr>“Backwards Compatible” in 15.4</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Rolfe</dc:creator>
  <cp:lastModifiedBy>Benjamin Rolfe</cp:lastModifiedBy>
  <cp:revision>9</cp:revision>
  <dcterms:created xsi:type="dcterms:W3CDTF">2018-05-10T09:30:28Z</dcterms:created>
  <dcterms:modified xsi:type="dcterms:W3CDTF">2021-03-11T13:58:04Z</dcterms:modified>
</cp:coreProperties>
</file>