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346" r:id="rId2"/>
    <p:sldId id="375" r:id="rId3"/>
    <p:sldId id="311" r:id="rId4"/>
    <p:sldId id="377" r:id="rId5"/>
    <p:sldId id="378" r:id="rId6"/>
    <p:sldId id="379" r:id="rId7"/>
    <p:sldId id="380" r:id="rId8"/>
    <p:sldId id="373" r:id="rId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979" autoAdjust="0"/>
    <p:restoredTop sz="93488" autoAdjust="0"/>
  </p:normalViewPr>
  <p:slideViewPr>
    <p:cSldViewPr>
      <p:cViewPr varScale="1">
        <p:scale>
          <a:sx n="112" d="100"/>
          <a:sy n="112" d="100"/>
        </p:scale>
        <p:origin x="1770" y="96"/>
      </p:cViewPr>
      <p:guideLst>
        <p:guide orient="horz" pos="2160"/>
        <p:guide pos="2880"/>
      </p:guideLst>
    </p:cSldViewPr>
  </p:slideViewPr>
  <p:notesTextViewPr>
    <p:cViewPr>
      <p:scale>
        <a:sx n="100" d="100"/>
        <a:sy n="100" d="100"/>
      </p:scale>
      <p:origin x="0" y="0"/>
    </p:cViewPr>
  </p:notesTextViewPr>
  <p:notesViewPr>
    <p:cSldViewPr>
      <p:cViewPr varScale="1">
        <p:scale>
          <a:sx n="83" d="100"/>
          <a:sy n="83" d="100"/>
        </p:scale>
        <p:origin x="3810"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3/11/2021</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3/11/2021</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chemeClr val="tx1"/>
                </a:solidFill>
                <a:latin typeface="Times New Roman" pitchFamily="18" charset="0"/>
                <a:cs typeface="Times New Roman" pitchFamily="18" charset="0"/>
              </a:rPr>
              <a:t>doc.: IEEE 15-19</a:t>
            </a:r>
            <a:r>
              <a:rPr lang="en-US" sz="1400" b="1" baseline="0" dirty="0">
                <a:solidFill>
                  <a:schemeClr val="tx1"/>
                </a:solidFill>
                <a:latin typeface="Times New Roman" pitchFamily="18" charset="0"/>
                <a:cs typeface="Times New Roman" pitchFamily="18" charset="0"/>
              </a:rPr>
              <a:t>-0160-00-</a:t>
            </a:r>
            <a:r>
              <a:rPr lang="en-US" sz="1400" b="1" baseline="0" dirty="0" err="1">
                <a:solidFill>
                  <a:schemeClr val="tx1"/>
                </a:solidFill>
                <a:latin typeface="Times New Roman" pitchFamily="18" charset="0"/>
                <a:cs typeface="Times New Roman" pitchFamily="18" charset="0"/>
              </a:rPr>
              <a:t>0vat</a:t>
            </a:r>
            <a:endParaRPr lang="en-US" sz="1400" b="1" dirty="0">
              <a:solidFill>
                <a:schemeClr val="tx1"/>
              </a:solidFill>
              <a:latin typeface="Times New Roman" pitchFamily="18" charset="0"/>
              <a:cs typeface="Times New Roman" pitchFamily="18" charset="0"/>
            </a:endParaRPr>
          </a:p>
        </p:txBody>
      </p:sp>
      <p:sp>
        <p:nvSpPr>
          <p:cNvPr id="10" name="TextBox 9"/>
          <p:cNvSpPr txBox="1"/>
          <p:nvPr userDrawn="1"/>
        </p:nvSpPr>
        <p:spPr>
          <a:xfrm>
            <a:off x="457200" y="152400"/>
            <a:ext cx="1524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November 2020</a:t>
            </a:r>
            <a:endParaRPr lang="en-US" sz="1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3/11/2021</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3/11/2021</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March 2021</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5" name="TextBox 14"/>
          <p:cNvSpPr txBox="1"/>
          <p:nvPr userDrawn="1"/>
        </p:nvSpPr>
        <p:spPr>
          <a:xfrm>
            <a:off x="5410200" y="152400"/>
            <a:ext cx="3276600" cy="307777"/>
          </a:xfrm>
          <a:prstGeom prst="rect">
            <a:avLst/>
          </a:prstGeom>
          <a:noFill/>
        </p:spPr>
        <p:txBody>
          <a:bodyPr wrap="square" rtlCol="0">
            <a:spAutoFit/>
          </a:bodyPr>
          <a:lstStyle/>
          <a:p>
            <a:pPr algn="r"/>
            <a:r>
              <a:rPr lang="en-US" sz="1400" b="0" dirty="0" smtClean="0">
                <a:solidFill>
                  <a:schemeClr val="tx1"/>
                </a:solidFill>
                <a:latin typeface="Times New Roman" pitchFamily="18" charset="0"/>
                <a:cs typeface="Times New Roman" pitchFamily="18" charset="0"/>
              </a:rPr>
              <a:t>DCN 15-20-0344-00-007a</a:t>
            </a:r>
            <a:endParaRPr lang="en-US" sz="1400" b="0"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3/11/2021</a:t>
            </a:fld>
            <a:endParaRPr lang="en-US"/>
          </a:p>
        </p:txBody>
      </p:sp>
      <p:sp>
        <p:nvSpPr>
          <p:cNvPr id="7"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3/11/2021</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3/11/2021</a:t>
            </a:fld>
            <a:endParaRPr lang="en-US"/>
          </a:p>
        </p:txBody>
      </p:sp>
      <p:sp>
        <p:nvSpPr>
          <p:cNvPr id="10"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3/11/2021</a:t>
            </a:fld>
            <a:endParaRPr lang="en-US"/>
          </a:p>
        </p:txBody>
      </p:sp>
      <p:sp>
        <p:nvSpPr>
          <p:cNvPr id="6"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3/11/2021</a:t>
            </a:fld>
            <a:endParaRPr lang="en-US"/>
          </a:p>
        </p:txBody>
      </p:sp>
      <p:sp>
        <p:nvSpPr>
          <p:cNvPr id="5"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3/11/2021</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3/11/2021</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a:latin typeface="Times New Roman" pitchFamily="18" charset="0"/>
                <a:cs typeface="Times New Roman" pitchFamily="18" charset="0"/>
              </a:rPr>
              <a:t>Slide</a:t>
            </a:r>
          </a:p>
        </p:txBody>
      </p:sp>
      <p:sp>
        <p:nvSpPr>
          <p:cNvPr id="12" name="Slide Number Placeholder 5"/>
          <p:cNvSpPr txBox="1">
            <a:spLocks/>
          </p:cNvSpPr>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
        <p:nvSpPr>
          <p:cNvPr id="13" name="Footer Placeholder 1"/>
          <p:cNvSpPr txBox="1">
            <a:spLocks/>
          </p:cNvSpPr>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a:spLocks/>
          </p:cNvSpPr>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76200" y="609600"/>
            <a:ext cx="8991600" cy="4924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fontAlgn="base" hangingPunct="0">
              <a:spcBef>
                <a:spcPct val="0"/>
              </a:spcBef>
              <a:spcAft>
                <a:spcPct val="0"/>
              </a:spcAft>
            </a:pPr>
            <a:r>
              <a:rPr lang="en-US" altLang="en-US" b="1" u="sng" dirty="0">
                <a:solidFill>
                  <a:prstClr val="black"/>
                </a:solidFill>
                <a:effectLst>
                  <a:outerShdw blurRad="38100" dist="38100" dir="2700000" algn="tl">
                    <a:srgbClr val="C0C0C0"/>
                  </a:outerShdw>
                </a:effectLst>
                <a:latin typeface="Times New Roman" panose="02020603050405020304" pitchFamily="18" charset="0"/>
              </a:rPr>
              <a:t>Project: IEEE P802.15 </a:t>
            </a:r>
            <a:r>
              <a:rPr lang="en-US" altLang="en-US" b="1" u="sng" dirty="0" smtClean="0">
                <a:solidFill>
                  <a:prstClr val="black"/>
                </a:solidFill>
                <a:effectLst>
                  <a:outerShdw blurRad="38100" dist="38100" dir="2700000" algn="tl">
                    <a:srgbClr val="C0C0C0"/>
                  </a:outerShdw>
                </a:effectLst>
                <a:latin typeface="Times New Roman" panose="02020603050405020304" pitchFamily="18" charset="0"/>
              </a:rPr>
              <a:t>Working </a:t>
            </a:r>
            <a:r>
              <a:rPr lang="en-US" altLang="en-US" b="1" u="sng" dirty="0">
                <a:solidFill>
                  <a:prstClr val="black"/>
                </a:solidFill>
                <a:effectLst>
                  <a:outerShdw blurRad="38100" dist="38100" dir="2700000" algn="tl">
                    <a:srgbClr val="C0C0C0"/>
                  </a:outerShdw>
                </a:effectLst>
                <a:latin typeface="Times New Roman" panose="02020603050405020304" pitchFamily="18" charset="0"/>
              </a:rPr>
              <a:t>Group for Wireless Personal Area Networks (WPANs)</a:t>
            </a:r>
            <a:endParaRPr lang="en-US" altLang="en-US" sz="1600" b="1" dirty="0">
              <a:solidFill>
                <a:prstClr val="black"/>
              </a:solidFill>
              <a:latin typeface="Times New Roman" panose="02020603050405020304" pitchFamily="18" charset="0"/>
            </a:endParaRPr>
          </a:p>
          <a:p>
            <a:pPr eaLnBrk="0" fontAlgn="base" hangingPunct="0">
              <a:spcBef>
                <a:spcPct val="0"/>
              </a:spcBef>
              <a:spcAft>
                <a:spcPct val="0"/>
              </a:spcAft>
            </a:pPr>
            <a:endParaRPr lang="en-US" altLang="en-US" sz="1600" dirty="0">
              <a:solidFill>
                <a:prstClr val="black"/>
              </a:solidFill>
              <a:latin typeface="Times New Roman" panose="02020603050405020304" pitchFamily="18" charset="0"/>
            </a:endParaRPr>
          </a:p>
          <a:p>
            <a:pPr eaLnBrk="0" fontAlgn="base" hangingPunct="0">
              <a:spcBef>
                <a:spcPct val="0"/>
              </a:spcBef>
              <a:spcAft>
                <a:spcPct val="0"/>
              </a:spcAft>
            </a:pPr>
            <a:r>
              <a:rPr lang="en-US" altLang="en-US" sz="1600" b="1" dirty="0">
                <a:solidFill>
                  <a:prstClr val="black"/>
                </a:solidFill>
                <a:latin typeface="Times New Roman" panose="02020603050405020304" pitchFamily="18" charset="0"/>
              </a:rPr>
              <a:t>Submission Title: </a:t>
            </a:r>
            <a:r>
              <a:rPr lang="en-US" altLang="en-US" sz="1600" b="1" dirty="0" smtClean="0">
                <a:solidFill>
                  <a:prstClr val="black"/>
                </a:solidFill>
                <a:latin typeface="Times New Roman" panose="02020603050405020304" pitchFamily="18" charset="0"/>
              </a:rPr>
              <a:t>Promising of OFDM </a:t>
            </a:r>
            <a:r>
              <a:rPr lang="en-US" altLang="en-US" sz="1600" b="1" dirty="0">
                <a:solidFill>
                  <a:prstClr val="black"/>
                </a:solidFill>
                <a:latin typeface="Times New Roman" panose="02020603050405020304" pitchFamily="18" charset="0"/>
              </a:rPr>
              <a:t>waveform </a:t>
            </a:r>
            <a:r>
              <a:rPr lang="en-US" altLang="en-US" sz="1600" b="1" dirty="0" smtClean="0">
                <a:solidFill>
                  <a:prstClr val="black"/>
                </a:solidFill>
                <a:latin typeface="Times New Roman" panose="02020603050405020304" pitchFamily="18" charset="0"/>
              </a:rPr>
              <a:t>for OCC system based on rolling shutter effect</a:t>
            </a:r>
            <a:endParaRPr lang="en-US" altLang="en-US" sz="1600" b="1" dirty="0">
              <a:solidFill>
                <a:prstClr val="black"/>
              </a:solidFill>
              <a:latin typeface="Times New Roman" panose="02020603050405020304" pitchFamily="18" charset="0"/>
            </a:endParaRPr>
          </a:p>
          <a:p>
            <a:pPr algn="just" eaLnBrk="0" fontAlgn="base" hangingPunct="0">
              <a:spcBef>
                <a:spcPct val="0"/>
              </a:spcBef>
              <a:spcAft>
                <a:spcPct val="0"/>
              </a:spcAft>
            </a:pPr>
            <a:r>
              <a:rPr lang="en-US" altLang="en-US" sz="1600" b="1" dirty="0" smtClean="0">
                <a:solidFill>
                  <a:prstClr val="black"/>
                </a:solidFill>
                <a:latin typeface="Times New Roman" panose="02020603050405020304" pitchFamily="18" charset="0"/>
              </a:rPr>
              <a:t>Date </a:t>
            </a:r>
            <a:r>
              <a:rPr lang="en-US" altLang="en-US" sz="1600" b="1" dirty="0">
                <a:solidFill>
                  <a:prstClr val="black"/>
                </a:solidFill>
                <a:latin typeface="Times New Roman" panose="02020603050405020304" pitchFamily="18" charset="0"/>
              </a:rPr>
              <a:t>Submitted: </a:t>
            </a:r>
            <a:r>
              <a:rPr lang="en-US" altLang="en-US" sz="1600" dirty="0" smtClean="0">
                <a:solidFill>
                  <a:prstClr val="black"/>
                </a:solidFill>
                <a:latin typeface="Times New Roman" panose="02020603050405020304" pitchFamily="18" charset="0"/>
              </a:rPr>
              <a:t>March 2021</a:t>
            </a:r>
            <a:endParaRPr lang="en-US" altLang="en-US" sz="1600" dirty="0">
              <a:solidFill>
                <a:prstClr val="black"/>
              </a:solidFill>
              <a:latin typeface="Times New Roman" panose="02020603050405020304" pitchFamily="18" charset="0"/>
            </a:endParaRP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Source:</a:t>
            </a:r>
            <a:r>
              <a:rPr lang="en-US" altLang="en-US" sz="1600" dirty="0">
                <a:solidFill>
                  <a:prstClr val="black"/>
                </a:solidFill>
                <a:latin typeface="Times New Roman" panose="02020603050405020304" pitchFamily="18" charset="0"/>
              </a:rPr>
              <a:t> </a:t>
            </a:r>
            <a:r>
              <a:rPr lang="en-US" altLang="en-US" sz="1600" dirty="0" err="1" smtClean="0">
                <a:solidFill>
                  <a:prstClr val="black"/>
                </a:solidFill>
                <a:latin typeface="Times New Roman" panose="02020603050405020304" pitchFamily="18" charset="0"/>
              </a:rPr>
              <a:t>Huy</a:t>
            </a:r>
            <a:r>
              <a:rPr lang="en-US" altLang="en-US" sz="1600" dirty="0" smtClean="0">
                <a:solidFill>
                  <a:prstClr val="black"/>
                </a:solidFill>
                <a:latin typeface="Times New Roman" panose="02020603050405020304" pitchFamily="18" charset="0"/>
              </a:rPr>
              <a:t> </a:t>
            </a:r>
            <a:r>
              <a:rPr lang="en-US" altLang="en-US" sz="1600" dirty="0">
                <a:solidFill>
                  <a:prstClr val="black"/>
                </a:solidFill>
                <a:latin typeface="Times New Roman" panose="02020603050405020304" pitchFamily="18" charset="0"/>
              </a:rPr>
              <a:t>Nguyen, </a:t>
            </a:r>
            <a:r>
              <a:rPr lang="en-US" altLang="en-US" sz="1600" dirty="0" err="1">
                <a:solidFill>
                  <a:prstClr val="black"/>
                </a:solidFill>
                <a:latin typeface="Times New Roman" panose="02020603050405020304" pitchFamily="18" charset="0"/>
              </a:rPr>
              <a:t>Yeong</a:t>
            </a:r>
            <a:r>
              <a:rPr lang="en-US" altLang="en-US" sz="1600" dirty="0">
                <a:solidFill>
                  <a:prstClr val="black"/>
                </a:solidFill>
                <a:latin typeface="Times New Roman" panose="02020603050405020304" pitchFamily="18" charset="0"/>
              </a:rPr>
              <a:t> Min Jang [Kookmin University].</a:t>
            </a:r>
          </a:p>
          <a:p>
            <a:pPr algn="just" eaLnBrk="0" fontAlgn="base" hangingPunct="0">
              <a:spcBef>
                <a:spcPct val="0"/>
              </a:spcBef>
              <a:spcAft>
                <a:spcPct val="0"/>
              </a:spcAft>
            </a:pPr>
            <a:endParaRPr lang="en-US" altLang="en-US" sz="1600" dirty="0">
              <a:solidFill>
                <a:prstClr val="black"/>
              </a:solidFill>
              <a:latin typeface="Times New Roman" panose="02020603050405020304" pitchFamily="18" charset="0"/>
            </a:endParaRPr>
          </a:p>
          <a:p>
            <a:pPr algn="just" eaLnBrk="0" fontAlgn="base" hangingPunct="0">
              <a:spcBef>
                <a:spcPct val="0"/>
              </a:spcBef>
              <a:spcAft>
                <a:spcPct val="0"/>
              </a:spcAft>
            </a:pPr>
            <a:r>
              <a:rPr lang="en-US" altLang="en-US" sz="1600" dirty="0">
                <a:solidFill>
                  <a:prstClr val="black"/>
                </a:solidFill>
                <a:latin typeface="Times New Roman" panose="02020603050405020304" pitchFamily="18" charset="0"/>
              </a:rPr>
              <a:t>Contact: +82-2-910-5068	E-Mail: yjang@kookmin.ac.kr	</a:t>
            </a:r>
          </a:p>
          <a:p>
            <a:pPr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Re:</a:t>
            </a:r>
            <a:endParaRPr lang="en-US" altLang="en-US" sz="1600" dirty="0">
              <a:solidFill>
                <a:prstClr val="black"/>
              </a:solidFill>
              <a:latin typeface="Times New Roman" panose="02020603050405020304" pitchFamily="18" charset="0"/>
            </a:endParaRPr>
          </a:p>
          <a:p>
            <a:pPr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Abstract:</a:t>
            </a:r>
            <a:r>
              <a:rPr lang="en-US" altLang="en-US" sz="1600" dirty="0">
                <a:solidFill>
                  <a:prstClr val="black"/>
                </a:solidFill>
                <a:latin typeface="Times New Roman" panose="02020603050405020304" pitchFamily="18" charset="0"/>
              </a:rPr>
              <a:t> </a:t>
            </a:r>
            <a:r>
              <a:rPr lang="en-US" altLang="en-US" sz="1600" dirty="0" smtClean="0">
                <a:solidFill>
                  <a:prstClr val="black"/>
                </a:solidFill>
                <a:latin typeface="Times New Roman" panose="02020603050405020304" pitchFamily="18" charset="0"/>
              </a:rPr>
              <a:t>Promising </a:t>
            </a:r>
            <a:r>
              <a:rPr lang="en-US" altLang="en-US" sz="1600" dirty="0" smtClean="0">
                <a:solidFill>
                  <a:prstClr val="black"/>
                </a:solidFill>
                <a:latin typeface="Times New Roman" panose="02020603050405020304" pitchFamily="18" charset="0"/>
              </a:rPr>
              <a:t>of </a:t>
            </a:r>
            <a:r>
              <a:rPr lang="en-US" altLang="en-US" sz="1600" dirty="0" smtClean="0">
                <a:solidFill>
                  <a:prstClr val="black"/>
                </a:solidFill>
                <a:latin typeface="Times New Roman" panose="02020603050405020304" pitchFamily="18" charset="0"/>
              </a:rPr>
              <a:t>OFDM </a:t>
            </a:r>
            <a:r>
              <a:rPr lang="en-US" altLang="en-US" sz="1600" dirty="0">
                <a:solidFill>
                  <a:prstClr val="black"/>
                </a:solidFill>
                <a:latin typeface="Times New Roman" panose="02020603050405020304" pitchFamily="18" charset="0"/>
              </a:rPr>
              <a:t>waveform for OCC system based on rolling shutter </a:t>
            </a:r>
            <a:r>
              <a:rPr lang="en-US" altLang="en-US" sz="1600" dirty="0" smtClean="0">
                <a:solidFill>
                  <a:prstClr val="black"/>
                </a:solidFill>
                <a:latin typeface="Times New Roman" panose="02020603050405020304" pitchFamily="18" charset="0"/>
              </a:rPr>
              <a:t>effect</a:t>
            </a:r>
          </a:p>
          <a:p>
            <a:pPr algn="just" eaLnBrk="0" fontAlgn="base" hangingPunct="0">
              <a:spcBef>
                <a:spcPts val="600"/>
              </a:spcBef>
              <a:spcAft>
                <a:spcPts val="600"/>
              </a:spcAft>
            </a:pPr>
            <a:r>
              <a:rPr lang="en-US" altLang="en-US" sz="1600" b="1" dirty="0" smtClean="0">
                <a:solidFill>
                  <a:prstClr val="black"/>
                </a:solidFill>
                <a:latin typeface="Times New Roman" panose="02020603050405020304" pitchFamily="18" charset="0"/>
              </a:rPr>
              <a:t>Purpose</a:t>
            </a:r>
            <a:r>
              <a:rPr lang="en-US" altLang="en-US" sz="1600" b="1" dirty="0">
                <a:solidFill>
                  <a:prstClr val="black"/>
                </a:solidFill>
                <a:latin typeface="Times New Roman" panose="02020603050405020304" pitchFamily="18" charset="0"/>
              </a:rPr>
              <a:t>: </a:t>
            </a:r>
            <a:r>
              <a:rPr lang="en-US" sz="1600" dirty="0">
                <a:solidFill>
                  <a:prstClr val="black"/>
                </a:solidFill>
                <a:latin typeface="Times New Roman" panose="02020603050405020304" pitchFamily="18" charset="0"/>
              </a:rPr>
              <a:t>To discuss about the </a:t>
            </a:r>
            <a:r>
              <a:rPr lang="en-US" sz="1600" dirty="0" smtClean="0">
                <a:solidFill>
                  <a:prstClr val="black"/>
                </a:solidFill>
                <a:latin typeface="Times New Roman" panose="02020603050405020304" pitchFamily="18" charset="0"/>
              </a:rPr>
              <a:t>promising </a:t>
            </a:r>
            <a:r>
              <a:rPr lang="en-US" sz="1600" dirty="0">
                <a:solidFill>
                  <a:prstClr val="black"/>
                </a:solidFill>
                <a:latin typeface="Times New Roman" panose="02020603050405020304" pitchFamily="18" charset="0"/>
              </a:rPr>
              <a:t>of OFDM waveform for OCC system based on rolling shutter </a:t>
            </a:r>
            <a:r>
              <a:rPr lang="en-US" sz="1600" dirty="0" smtClean="0">
                <a:solidFill>
                  <a:prstClr val="black"/>
                </a:solidFill>
                <a:latin typeface="Times New Roman" panose="02020603050405020304" pitchFamily="18" charset="0"/>
              </a:rPr>
              <a:t>effect.</a:t>
            </a:r>
          </a:p>
          <a:p>
            <a:pPr algn="just" eaLnBrk="0" fontAlgn="base" hangingPunct="0">
              <a:spcBef>
                <a:spcPts val="600"/>
              </a:spcBef>
              <a:spcAft>
                <a:spcPts val="600"/>
              </a:spcAft>
            </a:pPr>
            <a:r>
              <a:rPr lang="en-US" altLang="en-US" sz="1600" b="1" dirty="0" smtClean="0">
                <a:solidFill>
                  <a:prstClr val="black"/>
                </a:solidFill>
                <a:latin typeface="Times New Roman" panose="02020603050405020304" pitchFamily="18" charset="0"/>
              </a:rPr>
              <a:t>Notice</a:t>
            </a:r>
            <a:r>
              <a:rPr lang="en-US" altLang="en-US" sz="1600" b="1" dirty="0">
                <a:solidFill>
                  <a:prstClr val="black"/>
                </a:solidFill>
                <a:latin typeface="Times New Roman" panose="02020603050405020304" pitchFamily="18" charset="0"/>
              </a:rPr>
              <a:t>:</a:t>
            </a:r>
            <a:r>
              <a:rPr lang="en-US" altLang="en-US" sz="1600" dirty="0">
                <a:solidFill>
                  <a:prstClr val="black"/>
                </a:solidFill>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Release:</a:t>
            </a:r>
            <a:r>
              <a:rPr lang="en-US" altLang="en-US" sz="1600" dirty="0">
                <a:solidFill>
                  <a:prstClr val="black"/>
                </a:solidFill>
                <a:latin typeface="Times New Roman" panose="02020603050405020304" pitchFamily="18" charset="0"/>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3416752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txBox="1">
            <a:spLocks noChangeArrowheads="1"/>
          </p:cNvSpPr>
          <p:nvPr/>
        </p:nvSpPr>
        <p:spPr>
          <a:xfrm>
            <a:off x="533400" y="1905000"/>
            <a:ext cx="8077200" cy="1828800"/>
          </a:xfrm>
          <a:prstGeom prst="rect">
            <a:avLst/>
          </a:prstGeom>
        </p:spPr>
        <p:txBody>
          <a:bodyPr/>
          <a:lst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a:lstStyle>
          <a:p>
            <a:pPr algn="ctr" eaLnBrk="1" hangingPunct="1">
              <a:defRPr/>
            </a:pPr>
            <a:r>
              <a:rPr lang="en-US" sz="3200" smtClean="0">
                <a:solidFill>
                  <a:schemeClr val="tx1"/>
                </a:solidFill>
                <a:latin typeface="Times New Roman" pitchFamily="18" charset="0"/>
                <a:cs typeface="Times New Roman" pitchFamily="18" charset="0"/>
              </a:rPr>
              <a:t>Promising of OFDM </a:t>
            </a:r>
            <a:r>
              <a:rPr lang="en-US" sz="3200" dirty="0">
                <a:solidFill>
                  <a:schemeClr val="tx1"/>
                </a:solidFill>
                <a:latin typeface="Times New Roman" pitchFamily="18" charset="0"/>
                <a:cs typeface="Times New Roman" pitchFamily="18" charset="0"/>
              </a:rPr>
              <a:t>waveform for OCC system based on rolling shutter effect</a:t>
            </a:r>
          </a:p>
        </p:txBody>
      </p:sp>
    </p:spTree>
    <p:extLst>
      <p:ext uri="{BB962C8B-B14F-4D97-AF65-F5344CB8AC3E}">
        <p14:creationId xmlns:p14="http://schemas.microsoft.com/office/powerpoint/2010/main" val="35055953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latin typeface="Times New Roman" panose="02020603050405020304" pitchFamily="18" charset="0"/>
                <a:cs typeface="Times New Roman" panose="02020603050405020304" pitchFamily="18" charset="0"/>
              </a:rPr>
              <a:t>Introduction</a:t>
            </a:r>
          </a:p>
        </p:txBody>
      </p:sp>
      <p:sp>
        <p:nvSpPr>
          <p:cNvPr id="3" name="Content Placeholder 2"/>
          <p:cNvSpPr>
            <a:spLocks noGrp="1"/>
          </p:cNvSpPr>
          <p:nvPr>
            <p:ph idx="1"/>
          </p:nvPr>
        </p:nvSpPr>
        <p:spPr>
          <a:xfrm>
            <a:off x="426720" y="1295400"/>
            <a:ext cx="8107680" cy="4754563"/>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Orthogonal Frequency-Division Multiplexing (OFDM) is a digital multi-carrier modulation scheme that is employed in broadband wired and wireless communication as an effective solution with Inter-Symbol Interference (ISI) caused by a multipath channel.</a:t>
            </a:r>
          </a:p>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In Light Fidelity (Li-Fi), the OFDM waveform is well-known and frequently implemented; however, the use of </a:t>
            </a:r>
            <a:r>
              <a:rPr lang="en-US" sz="2000" dirty="0" smtClean="0">
                <a:latin typeface="Times New Roman" pitchFamily="18" charset="0"/>
                <a:cs typeface="Times New Roman" pitchFamily="18" charset="0"/>
              </a:rPr>
              <a:t>OFDM </a:t>
            </a:r>
            <a:r>
              <a:rPr lang="en-US" sz="2000" dirty="0">
                <a:latin typeface="Times New Roman" pitchFamily="18" charset="0"/>
                <a:cs typeface="Times New Roman" pitchFamily="18" charset="0"/>
              </a:rPr>
              <a:t>technology with Optical Camera Communication (OCC) is </a:t>
            </a:r>
            <a:r>
              <a:rPr lang="en-US" sz="2000" dirty="0" smtClean="0">
                <a:latin typeface="Times New Roman" pitchFamily="18" charset="0"/>
                <a:cs typeface="Times New Roman" pitchFamily="18" charset="0"/>
              </a:rPr>
              <a:t>new technology.</a:t>
            </a:r>
            <a:endParaRPr lang="en-US" sz="2000" dirty="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[1] has been discussed the potential of using OFDM waveform in Optical Camera Communication system. These advantages of using OFDM waveform in OCC system can be summarized as follow.</a:t>
            </a:r>
          </a:p>
          <a:p>
            <a:pPr algn="just">
              <a:lnSpc>
                <a:spcPct val="110000"/>
              </a:lnSpc>
              <a:spcBef>
                <a:spcPts val="600"/>
              </a:spcBef>
              <a:spcAft>
                <a:spcPts val="600"/>
              </a:spcAft>
              <a:buFont typeface="Wingdings" panose="05000000000000000000" pitchFamily="2" charset="2"/>
              <a:buChar char="q"/>
            </a:pP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35074183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4262" y="609600"/>
            <a:ext cx="8229600" cy="1143000"/>
          </a:xfrm>
        </p:spPr>
        <p:txBody>
          <a:bodyPr>
            <a:normAutofit fontScale="90000"/>
          </a:bodyPr>
          <a:lstStyle/>
          <a:p>
            <a:r>
              <a:rPr lang="en-US" sz="4000" dirty="0">
                <a:latin typeface="Times New Roman" panose="02020603050405020304" pitchFamily="18" charset="0"/>
                <a:cs typeface="Times New Roman" panose="02020603050405020304" pitchFamily="18" charset="0"/>
              </a:rPr>
              <a:t>Advantages of using OFDM waveform in OCC system (1)</a:t>
            </a:r>
          </a:p>
        </p:txBody>
      </p:sp>
      <p:sp>
        <p:nvSpPr>
          <p:cNvPr id="3" name="Content Placeholder 2"/>
          <p:cNvSpPr>
            <a:spLocks noGrp="1"/>
          </p:cNvSpPr>
          <p:nvPr>
            <p:ph idx="1"/>
          </p:nvPr>
        </p:nvSpPr>
        <p:spPr>
          <a:xfrm>
            <a:off x="484262" y="1828800"/>
            <a:ext cx="8107680" cy="4754563"/>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 OFDM waveform can reduce Inter-Symbol </a:t>
            </a:r>
            <a:r>
              <a:rPr lang="en-US" sz="2000" dirty="0" smtClean="0">
                <a:latin typeface="Times New Roman" pitchFamily="18" charset="0"/>
                <a:cs typeface="Times New Roman" pitchFamily="18" charset="0"/>
              </a:rPr>
              <a:t>Interference</a:t>
            </a:r>
          </a:p>
          <a:p>
            <a:pPr algn="just">
              <a:lnSpc>
                <a:spcPct val="110000"/>
              </a:lnSpc>
              <a:spcBef>
                <a:spcPts val="600"/>
              </a:spcBef>
              <a:spcAft>
                <a:spcPts val="600"/>
              </a:spcAft>
              <a:buFont typeface="Wingdings" panose="05000000000000000000" pitchFamily="2" charset="2"/>
              <a:buChar char="q"/>
            </a:pPr>
            <a:endParaRPr lang="en-US" sz="2000" dirty="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r>
              <a:rPr lang="en-US" sz="2000" dirty="0" smtClean="0">
                <a:latin typeface="Times New Roman" pitchFamily="18" charset="0"/>
                <a:cs typeface="Times New Roman" pitchFamily="18" charset="0"/>
              </a:rPr>
              <a:t>Multipath</a:t>
            </a:r>
            <a:r>
              <a:rPr lang="en-US" sz="2000" dirty="0">
                <a:latin typeface="Times New Roman" pitchFamily="18" charset="0"/>
                <a:cs typeface="Times New Roman" pitchFamily="18" charset="0"/>
              </a:rPr>
              <a:t>: In the real environment, the light source can be reflected from water, terrestrial object. From that, the camera receives many versions of signal causing ISI. </a:t>
            </a:r>
            <a:endParaRPr lang="en-US" sz="2000" dirty="0" smtClean="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endParaRPr lang="en-US" sz="2000" dirty="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Blur phenomenon. The blur phenomenon also is the main cause of ISI; one pixel affects another pixel then one OFDM symbol will be interfered by another symbol causing ISI. With adding a cyclic prefix, ISI will be mitigated if the maximum delay time is less than the guard interval. </a:t>
            </a:r>
          </a:p>
        </p:txBody>
      </p:sp>
    </p:spTree>
    <p:extLst>
      <p:ext uri="{BB962C8B-B14F-4D97-AF65-F5344CB8AC3E}">
        <p14:creationId xmlns:p14="http://schemas.microsoft.com/office/powerpoint/2010/main" val="3328408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4262" y="609600"/>
            <a:ext cx="8229600" cy="1143000"/>
          </a:xfrm>
        </p:spPr>
        <p:txBody>
          <a:bodyPr>
            <a:normAutofit fontScale="90000"/>
          </a:bodyPr>
          <a:lstStyle/>
          <a:p>
            <a:r>
              <a:rPr lang="en-US" sz="4000" dirty="0">
                <a:latin typeface="Times New Roman" panose="02020603050405020304" pitchFamily="18" charset="0"/>
                <a:cs typeface="Times New Roman" panose="02020603050405020304" pitchFamily="18" charset="0"/>
              </a:rPr>
              <a:t>Advantages of using OFDM waveform in OCC system </a:t>
            </a:r>
            <a:r>
              <a:rPr lang="en-US" sz="4000" dirty="0" smtClean="0">
                <a:latin typeface="Times New Roman" panose="02020603050405020304" pitchFamily="18" charset="0"/>
                <a:cs typeface="Times New Roman" panose="02020603050405020304" pitchFamily="18" charset="0"/>
              </a:rPr>
              <a:t>(2)</a:t>
            </a:r>
            <a:endParaRPr lang="en-US" sz="40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84262" y="1828800"/>
            <a:ext cx="8107680" cy="4754563"/>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 In an OCC system, the trouble of complex noise (blur image, interference, irregular attenuation) is difficult within the time domain but can be easily resolved in the frequency domain by ignoring the DC-component.</a:t>
            </a:r>
          </a:p>
          <a:p>
            <a:pPr algn="just">
              <a:lnSpc>
                <a:spcPct val="110000"/>
              </a:lnSpc>
              <a:spcBef>
                <a:spcPts val="600"/>
              </a:spcBef>
              <a:spcAft>
                <a:spcPts val="600"/>
              </a:spcAft>
              <a:buFont typeface="Wingdings" panose="05000000000000000000" pitchFamily="2" charset="2"/>
              <a:buChar char="q"/>
            </a:pPr>
            <a:endParaRPr lang="en-US" sz="2000" dirty="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 OFDM waveform support high-speed data for Optical Camera Communication system</a:t>
            </a:r>
          </a:p>
        </p:txBody>
      </p:sp>
    </p:spTree>
    <p:extLst>
      <p:ext uri="{BB962C8B-B14F-4D97-AF65-F5344CB8AC3E}">
        <p14:creationId xmlns:p14="http://schemas.microsoft.com/office/powerpoint/2010/main" val="10784057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4262" y="609600"/>
            <a:ext cx="8229600" cy="1143000"/>
          </a:xfrm>
        </p:spPr>
        <p:txBody>
          <a:bodyPr>
            <a:normAutofit/>
          </a:bodyPr>
          <a:lstStyle/>
          <a:p>
            <a:r>
              <a:rPr lang="en-US" sz="4000" dirty="0" smtClean="0">
                <a:latin typeface="Times New Roman" panose="02020603050405020304" pitchFamily="18" charset="0"/>
                <a:cs typeface="Times New Roman" panose="02020603050405020304" pitchFamily="18" charset="0"/>
              </a:rPr>
              <a:t>Rolling shutter OFDM scheme</a:t>
            </a:r>
            <a:endParaRPr lang="en-US" sz="4000" dirty="0">
              <a:latin typeface="Times New Roman" panose="02020603050405020304" pitchFamily="18" charset="0"/>
              <a:cs typeface="Times New Roman" panose="02020603050405020304" pitchFamily="18" charset="0"/>
            </a:endParaRPr>
          </a:p>
        </p:txBody>
      </p:sp>
      <p:pic>
        <p:nvPicPr>
          <p:cNvPr id="5" name="Picture 2" descr="system architectu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1600200"/>
            <a:ext cx="7522616"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p:nvSpPr>
        <p:spPr>
          <a:xfrm>
            <a:off x="2133600" y="3657600"/>
            <a:ext cx="5181600" cy="276999"/>
          </a:xfrm>
          <a:prstGeom prst="rect">
            <a:avLst/>
          </a:prstGeom>
        </p:spPr>
        <p:txBody>
          <a:bodyPr wrap="square">
            <a:spAutoFit/>
          </a:bodyPr>
          <a:lstStyle/>
          <a:p>
            <a:r>
              <a:rPr lang="en-US" sz="1200" dirty="0">
                <a:latin typeface="Times New Roman" panose="02020603050405020304" pitchFamily="18" charset="0"/>
                <a:ea typeface="Times New Roman" panose="02020603050405020304" pitchFamily="18" charset="0"/>
                <a:cs typeface="Times New Roman" panose="02020603050405020304" pitchFamily="18" charset="0"/>
              </a:rPr>
              <a:t>Block diagram of Architecture of Rolling Shutter-OFDM system</a:t>
            </a:r>
            <a:endParaRPr lang="en-US" sz="1200" dirty="0">
              <a:latin typeface="Times New Roman" panose="02020603050405020304" pitchFamily="18" charset="0"/>
              <a:cs typeface="Times New Roman" panose="02020603050405020304" pitchFamily="18" charset="0"/>
            </a:endParaRPr>
          </a:p>
        </p:txBody>
      </p:sp>
      <p:sp>
        <p:nvSpPr>
          <p:cNvPr id="7" name="Rectangle 6"/>
          <p:cNvSpPr/>
          <p:nvPr/>
        </p:nvSpPr>
        <p:spPr>
          <a:xfrm>
            <a:off x="1143000" y="4191000"/>
            <a:ext cx="6629400" cy="523220"/>
          </a:xfrm>
          <a:prstGeom prst="rect">
            <a:avLst/>
          </a:prstGeom>
        </p:spPr>
        <p:txBody>
          <a:bodyPr wrap="square">
            <a:spAutoFit/>
          </a:bodyPr>
          <a:lstStyle/>
          <a:p>
            <a:pPr algn="just"/>
            <a:r>
              <a:rPr lang="en-US" sz="1400" dirty="0" smtClean="0">
                <a:solidFill>
                  <a:srgbClr val="221E1F"/>
                </a:solidFill>
                <a:latin typeface="Times New Roman" panose="02020603050405020304" pitchFamily="18" charset="0"/>
                <a:ea typeface="Times New Roman" panose="02020603050405020304" pitchFamily="18" charset="0"/>
                <a:cs typeface="Times New Roman" panose="02020603050405020304" pitchFamily="18" charset="0"/>
              </a:rPr>
              <a:t>Unlike the conventional OFDM in Radio Frequency, instead of feeding the data symbol directly into the IDFT block, each symbol must pass through the Hermitian block. </a:t>
            </a:r>
            <a:endParaRPr lang="en-US" sz="1400" dirty="0">
              <a:latin typeface="Times New Roman" panose="02020603050405020304" pitchFamily="18" charset="0"/>
              <a:cs typeface="Times New Roman" panose="02020603050405020304" pitchFamily="18" charset="0"/>
            </a:endParaRPr>
          </a:p>
        </p:txBody>
      </p:sp>
      <p:pic>
        <p:nvPicPr>
          <p:cNvPr id="8" name="Picture 7"/>
          <p:cNvPicPr>
            <a:picLocks noChangeAspect="1"/>
          </p:cNvPicPr>
          <p:nvPr/>
        </p:nvPicPr>
        <p:blipFill>
          <a:blip r:embed="rId3"/>
          <a:stretch>
            <a:fillRect/>
          </a:stretch>
        </p:blipFill>
        <p:spPr>
          <a:xfrm>
            <a:off x="2417465" y="4939843"/>
            <a:ext cx="4080469" cy="1005116"/>
          </a:xfrm>
          <a:prstGeom prst="rect">
            <a:avLst/>
          </a:prstGeom>
        </p:spPr>
      </p:pic>
    </p:spTree>
    <p:extLst>
      <p:ext uri="{BB962C8B-B14F-4D97-AF65-F5344CB8AC3E}">
        <p14:creationId xmlns:p14="http://schemas.microsoft.com/office/powerpoint/2010/main" val="782260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72784"/>
            <a:ext cx="8229600" cy="589908"/>
          </a:xfrm>
        </p:spPr>
        <p:txBody>
          <a:bodyPr>
            <a:normAutofit/>
          </a:bodyPr>
          <a:lstStyle/>
          <a:p>
            <a:r>
              <a:rPr lang="en-US" sz="3000" dirty="0" smtClean="0">
                <a:latin typeface="Times New Roman" panose="02020603050405020304" pitchFamily="18" charset="0"/>
                <a:cs typeface="Times New Roman" panose="02020603050405020304" pitchFamily="18" charset="0"/>
              </a:rPr>
              <a:t>Data structure of Rolling Shutter OFDM scheme</a:t>
            </a:r>
            <a:endParaRPr lang="en-US" sz="3000" dirty="0">
              <a:latin typeface="Times New Roman" panose="02020603050405020304" pitchFamily="18" charset="0"/>
              <a:cs typeface="Times New Roman" panose="02020603050405020304" pitchFamily="18" charset="0"/>
            </a:endParaRPr>
          </a:p>
        </p:txBody>
      </p:sp>
      <p:sp>
        <p:nvSpPr>
          <p:cNvPr id="6" name="Rectangle 5"/>
          <p:cNvSpPr/>
          <p:nvPr/>
        </p:nvSpPr>
        <p:spPr>
          <a:xfrm>
            <a:off x="2129327" y="3976300"/>
            <a:ext cx="5181600" cy="276999"/>
          </a:xfrm>
          <a:prstGeom prst="rect">
            <a:avLst/>
          </a:prstGeom>
        </p:spPr>
        <p:txBody>
          <a:bodyPr wrap="square">
            <a:spAutoFit/>
          </a:bodyPr>
          <a:lstStyle/>
          <a:p>
            <a:r>
              <a:rPr lang="en-US" sz="1200" dirty="0">
                <a:latin typeface="Times New Roman" panose="02020603050405020304" pitchFamily="18" charset="0"/>
                <a:ea typeface="Times New Roman" panose="02020603050405020304" pitchFamily="18" charset="0"/>
                <a:cs typeface="Times New Roman" panose="02020603050405020304" pitchFamily="18" charset="0"/>
              </a:rPr>
              <a:t>Proposed data frame structure for Rolling Shutter-OFDM system</a:t>
            </a:r>
            <a:endParaRPr lang="en-US" sz="1200" dirty="0">
              <a:latin typeface="Times New Roman" panose="02020603050405020304" pitchFamily="18" charset="0"/>
              <a:cs typeface="Times New Roman" panose="02020603050405020304" pitchFamily="18" charset="0"/>
            </a:endParaRPr>
          </a:p>
        </p:txBody>
      </p:sp>
      <p:sp>
        <p:nvSpPr>
          <p:cNvPr id="7" name="Rectangle 6"/>
          <p:cNvSpPr/>
          <p:nvPr/>
        </p:nvSpPr>
        <p:spPr>
          <a:xfrm>
            <a:off x="1143000" y="4572000"/>
            <a:ext cx="6629400" cy="1169551"/>
          </a:xfrm>
          <a:prstGeom prst="rect">
            <a:avLst/>
          </a:prstGeom>
        </p:spPr>
        <p:txBody>
          <a:bodyPr wrap="square">
            <a:spAutoFit/>
          </a:bodyPr>
          <a:lstStyle/>
          <a:p>
            <a:pPr marL="285750" indent="-285750" algn="just">
              <a:buFont typeface="Wingdings" panose="05000000000000000000" pitchFamily="2" charset="2"/>
              <a:buChar char="q"/>
            </a:pPr>
            <a:r>
              <a:rPr lang="en-US" sz="1400" dirty="0">
                <a:solidFill>
                  <a:srgbClr val="221E1F"/>
                </a:solidFill>
                <a:latin typeface="Times New Roman" panose="02020603050405020304" pitchFamily="18" charset="0"/>
                <a:ea typeface="Times New Roman" panose="02020603050405020304" pitchFamily="18" charset="0"/>
                <a:cs typeface="Times New Roman" panose="02020603050405020304" pitchFamily="18" charset="0"/>
              </a:rPr>
              <a:t>To support the compatibility of frame rate variation, every packet can contain many sub-packets, and each sub-packet in the same packet has the same data payload with a Sequence Number (SN). </a:t>
            </a:r>
          </a:p>
          <a:p>
            <a:pPr marL="285750" indent="-285750">
              <a:buFont typeface="Wingdings" panose="05000000000000000000" pitchFamily="2" charset="2"/>
              <a:buChar char="q"/>
            </a:pPr>
            <a:endParaRPr lang="en-US" sz="1400" dirty="0">
              <a:solidFill>
                <a:srgbClr val="221E1F"/>
              </a:solidFill>
              <a:latin typeface="Times New Roman" panose="02020603050405020304" pitchFamily="18" charset="0"/>
              <a:ea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q"/>
            </a:pPr>
            <a:r>
              <a:rPr lang="en-US" sz="1400" dirty="0">
                <a:solidFill>
                  <a:srgbClr val="221E1F"/>
                </a:solidFill>
                <a:latin typeface="Times New Roman" panose="02020603050405020304" pitchFamily="18" charset="0"/>
                <a:ea typeface="Times New Roman" panose="02020603050405020304" pitchFamily="18" charset="0"/>
                <a:cs typeface="Times New Roman" panose="02020603050405020304" pitchFamily="18" charset="0"/>
              </a:rPr>
              <a:t>The SN represents the serial number of packets. </a:t>
            </a:r>
            <a:endParaRPr lang="en-US" sz="1400" dirty="0">
              <a:latin typeface="Times New Roman" panose="02020603050405020304" pitchFamily="18" charset="0"/>
              <a:cs typeface="Times New Roman" panose="02020603050405020304" pitchFamily="18" charset="0"/>
            </a:endParaRPr>
          </a:p>
        </p:txBody>
      </p:sp>
      <p:pic>
        <p:nvPicPr>
          <p:cNvPr id="9" name="Picture 2" descr="frame architectu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09800" y="1547664"/>
            <a:ext cx="4400668" cy="22692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380871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0251" y="1905000"/>
            <a:ext cx="8458200" cy="1015663"/>
          </a:xfrm>
          <a:prstGeom prst="rect">
            <a:avLst/>
          </a:prstGeom>
        </p:spPr>
        <p:txBody>
          <a:bodyPr wrap="square">
            <a:spAutoFit/>
          </a:bodyPr>
          <a:lstStyle/>
          <a:p>
            <a:pPr algn="just"/>
            <a:r>
              <a:rPr lang="en-US" sz="2000" dirty="0">
                <a:latin typeface="Times New Roman" panose="02020603050405020304" pitchFamily="18" charset="0"/>
                <a:cs typeface="Times New Roman" panose="02020603050405020304" pitchFamily="18" charset="0"/>
              </a:rPr>
              <a:t>[1] </a:t>
            </a:r>
            <a:r>
              <a:rPr lang="en-US" sz="2000" dirty="0" err="1">
                <a:latin typeface="Times New Roman" panose="02020603050405020304" pitchFamily="18" charset="0"/>
                <a:cs typeface="Times New Roman" panose="02020603050405020304" pitchFamily="18" charset="0"/>
              </a:rPr>
              <a:t>Huy</a:t>
            </a:r>
            <a:r>
              <a:rPr lang="en-US" sz="2000" dirty="0">
                <a:latin typeface="Times New Roman" panose="02020603050405020304" pitchFamily="18" charset="0"/>
                <a:cs typeface="Times New Roman" panose="02020603050405020304" pitchFamily="18" charset="0"/>
              </a:rPr>
              <a:t> Nguyen, </a:t>
            </a:r>
            <a:r>
              <a:rPr lang="en-US" sz="2000" dirty="0" err="1">
                <a:latin typeface="Times New Roman" panose="02020603050405020304" pitchFamily="18" charset="0"/>
                <a:cs typeface="Times New Roman" panose="02020603050405020304" pitchFamily="18" charset="0"/>
              </a:rPr>
              <a:t>Thieu</a:t>
            </a:r>
            <a:r>
              <a:rPr lang="en-US" sz="2000" dirty="0">
                <a:latin typeface="Times New Roman" panose="02020603050405020304" pitchFamily="18" charset="0"/>
                <a:cs typeface="Times New Roman" panose="02020603050405020304" pitchFamily="18" charset="0"/>
              </a:rPr>
              <a:t> Minh </a:t>
            </a:r>
            <a:r>
              <a:rPr lang="en-US" sz="2000" dirty="0" err="1">
                <a:latin typeface="Times New Roman" panose="02020603050405020304" pitchFamily="18" charset="0"/>
                <a:cs typeface="Times New Roman" panose="02020603050405020304" pitchFamily="18" charset="0"/>
              </a:rPr>
              <a:t>Duc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Trang</a:t>
            </a:r>
            <a:r>
              <a:rPr lang="en-US" sz="2000" dirty="0">
                <a:latin typeface="Times New Roman" panose="02020603050405020304" pitchFamily="18" charset="0"/>
                <a:cs typeface="Times New Roman" panose="02020603050405020304" pitchFamily="18" charset="0"/>
              </a:rPr>
              <a:t> Nguyen, and </a:t>
            </a:r>
            <a:r>
              <a:rPr lang="en-US" sz="2000" dirty="0" err="1">
                <a:latin typeface="Times New Roman" panose="02020603050405020304" pitchFamily="18" charset="0"/>
                <a:cs typeface="Times New Roman" panose="02020603050405020304" pitchFamily="18" charset="0"/>
              </a:rPr>
              <a:t>Yeong</a:t>
            </a:r>
            <a:r>
              <a:rPr lang="en-US" sz="2000" dirty="0">
                <a:latin typeface="Times New Roman" panose="02020603050405020304" pitchFamily="18" charset="0"/>
                <a:cs typeface="Times New Roman" panose="02020603050405020304" pitchFamily="18" charset="0"/>
              </a:rPr>
              <a:t> Min Jang, “Rolling OFDM for Image Sensor Based Optical Wireless Communication,” IEEE Photonics Journal, Volume 11, Issue 4.</a:t>
            </a:r>
          </a:p>
        </p:txBody>
      </p:sp>
      <p:sp>
        <p:nvSpPr>
          <p:cNvPr id="5" name="Title 1"/>
          <p:cNvSpPr txBox="1">
            <a:spLocks/>
          </p:cNvSpPr>
          <p:nvPr/>
        </p:nvSpPr>
        <p:spPr>
          <a:xfrm>
            <a:off x="444500" y="4572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a:latin typeface="Times New Roman" panose="02020603050405020304" pitchFamily="18" charset="0"/>
                <a:cs typeface="Times New Roman" panose="02020603050405020304" pitchFamily="18" charset="0"/>
              </a:rPr>
              <a:t>References</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0783442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16066</TotalTime>
  <Words>472</Words>
  <Application>Microsoft Office PowerPoint</Application>
  <PresentationFormat>On-screen Show (4:3)</PresentationFormat>
  <Paragraphs>37</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맑은 고딕</vt:lpstr>
      <vt:lpstr>Arial</vt:lpstr>
      <vt:lpstr>Calibri</vt:lpstr>
      <vt:lpstr>Times New Roman</vt:lpstr>
      <vt:lpstr>Wingdings</vt:lpstr>
      <vt:lpstr>Office Theme</vt:lpstr>
      <vt:lpstr>PowerPoint Presentation</vt:lpstr>
      <vt:lpstr>PowerPoint Presentation</vt:lpstr>
      <vt:lpstr>Introduction</vt:lpstr>
      <vt:lpstr>Advantages of using OFDM waveform in OCC system (1)</vt:lpstr>
      <vt:lpstr>Advantages of using OFDM waveform in OCC system (2)</vt:lpstr>
      <vt:lpstr>Rolling shutter OFDM scheme</vt:lpstr>
      <vt:lpstr>Data structure of Rolling Shutter OFDM scheme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HUY</cp:lastModifiedBy>
  <cp:revision>659</cp:revision>
  <cp:lastPrinted>2017-05-07T15:48:38Z</cp:lastPrinted>
  <dcterms:created xsi:type="dcterms:W3CDTF">2010-05-15T17:50:32Z</dcterms:created>
  <dcterms:modified xsi:type="dcterms:W3CDTF">2021-03-11T08:23:56Z</dcterms:modified>
</cp:coreProperties>
</file>