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608" r:id="rId5"/>
    <p:sldId id="708" r:id="rId6"/>
    <p:sldId id="386" r:id="rId7"/>
    <p:sldId id="754" r:id="rId8"/>
    <p:sldId id="560" r:id="rId9"/>
    <p:sldId id="846" r:id="rId10"/>
    <p:sldId id="835" r:id="rId11"/>
    <p:sldId id="828" r:id="rId12"/>
    <p:sldId id="851" r:id="rId13"/>
    <p:sldId id="852" r:id="rId14"/>
    <p:sldId id="853"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89" d="100"/>
          <a:sy n="89" d="100"/>
        </p:scale>
        <p:origin x="64" y="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-0159-03-0013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2021-03-11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0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March 15, 2020, 6-8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13553838"/>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a:t>
            </a:r>
            <a:r>
              <a:rPr lang="de-DE" dirty="0" smtClean="0"/>
              <a:t>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P802.15.13_D4+D5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a:t>
            </a:r>
            <a:endParaRPr lang="en-US" sz="1800" b="1" dirty="0" smtClean="0"/>
          </a:p>
          <a:p>
            <a:pPr marL="457200" lvl="1" indent="0">
              <a:buNone/>
            </a:pPr>
            <a:r>
              <a:rPr lang="en-US" sz="1800" b="1" dirty="0" smtClean="0"/>
              <a:t>Second</a:t>
            </a:r>
            <a:r>
              <a:rPr lang="en-US" sz="1800" b="1" dirty="0" smtClean="0"/>
              <a:t>:  Tero 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Wednesday, March 17, 2020, 6-8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06400302"/>
              </p:ext>
            </p:extLst>
          </p:nvPr>
        </p:nvGraphicFramePr>
        <p:xfrm>
          <a:off x="685800" y="2362200"/>
          <a:ext cx="8229600" cy="332254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confirm the January meeting and telco </a:t>
                      </a:r>
                      <a:r>
                        <a:rPr lang="en-US" altLang="en-US" sz="1800" baseline="0" dirty="0" smtClean="0"/>
                        <a:t>minutes in docs 15-21/0124r0 and 15-21/0123r2</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418295777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Organize CRG phone calls</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307111475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95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January</a:t>
            </a:r>
            <a:r>
              <a:rPr lang="en-GB" altLang="en-US" dirty="0" smtClean="0">
                <a:solidFill>
                  <a:srgbClr val="000000"/>
                </a:solidFill>
                <a:latin typeface="Times New Roman"/>
              </a:rPr>
              <a:t> </a:t>
            </a:r>
            <a:r>
              <a:rPr lang="en-GB" altLang="en-US" dirty="0">
                <a:solidFill>
                  <a:srgbClr val="000000"/>
                </a:solidFill>
                <a:latin typeface="Times New Roman"/>
              </a:rPr>
              <a:t>in doc. </a:t>
            </a:r>
            <a:r>
              <a:rPr lang="en-GB" altLang="en-US" dirty="0" smtClean="0">
                <a:solidFill>
                  <a:srgbClr val="000000"/>
                </a:solidFill>
                <a:latin typeface="Times New Roman"/>
              </a:rPr>
              <a:t>15-21/0124r1 </a:t>
            </a:r>
            <a:r>
              <a:rPr lang="en-GB" altLang="en-US" dirty="0">
                <a:solidFill>
                  <a:srgbClr val="000000"/>
                </a:solidFill>
                <a:latin typeface="Times New Roman"/>
              </a:rPr>
              <a:t>and </a:t>
            </a:r>
            <a:r>
              <a:rPr lang="en-GB" altLang="en-US" dirty="0" smtClean="0">
                <a:solidFill>
                  <a:srgbClr val="000000"/>
                </a:solidFill>
                <a:latin typeface="Times New Roman"/>
              </a:rPr>
              <a:t>for 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a:solidFill>
                  <a:srgbClr val="000000"/>
                </a:solidFill>
                <a:latin typeface="Times New Roman"/>
              </a:rPr>
              <a:t>in doc. </a:t>
            </a:r>
            <a:r>
              <a:rPr lang="en-GB" altLang="en-US" dirty="0" smtClean="0">
                <a:solidFill>
                  <a:srgbClr val="000000"/>
                </a:solidFill>
                <a:latin typeface="Times New Roman"/>
              </a:rPr>
              <a:t>15-21/0123r3</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Sang-Kyu Lim</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Tuncer Baykas</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dirty="0"/>
              <a:t>a</a:t>
            </a:r>
            <a:r>
              <a:rPr lang="de-DE" sz="2800" dirty="0" smtClean="0"/>
              <a:t>fter March</a:t>
            </a:r>
          </a:p>
          <a:p>
            <a:pPr lvl="1"/>
            <a:r>
              <a:rPr lang="de-DE" b="0" dirty="0" smtClean="0"/>
              <a:t>Work </a:t>
            </a:r>
            <a:r>
              <a:rPr lang="de-DE" b="0" dirty="0" err="1" smtClean="0"/>
              <a:t>comments</a:t>
            </a:r>
            <a:r>
              <a:rPr lang="de-DE" b="0" dirty="0" smtClean="0"/>
              <a:t> </a:t>
            </a:r>
            <a:r>
              <a:rPr lang="de-DE" b="0" dirty="0" err="1" smtClean="0"/>
              <a:t>into</a:t>
            </a:r>
            <a:r>
              <a:rPr lang="de-DE" b="0" dirty="0" smtClean="0"/>
              <a:t> D5.0</a:t>
            </a:r>
          </a:p>
          <a:p>
            <a:pPr lvl="1"/>
            <a:r>
              <a:rPr lang="de-DE" dirty="0" smtClean="0"/>
              <a:t>Start </a:t>
            </a:r>
            <a:r>
              <a:rPr lang="de-DE" dirty="0" err="1" smtClean="0"/>
              <a:t>recirculation</a:t>
            </a:r>
            <a:endParaRPr lang="de-DE" dirty="0" smtClean="0"/>
          </a:p>
          <a:p>
            <a:pPr lvl="1"/>
            <a:r>
              <a:rPr lang="de-DE" dirty="0" smtClean="0"/>
              <a:t>Start </a:t>
            </a:r>
            <a:r>
              <a:rPr lang="de-DE" dirty="0" err="1" smtClean="0"/>
              <a:t>comment</a:t>
            </a:r>
            <a:r>
              <a:rPr lang="de-DE" dirty="0" smtClean="0"/>
              <a:t> </a:t>
            </a:r>
            <a:r>
              <a:rPr lang="de-DE" dirty="0" err="1" smtClean="0"/>
              <a:t>resolution</a:t>
            </a:r>
            <a:r>
              <a:rPr lang="de-DE" dirty="0" smtClean="0"/>
              <a:t> </a:t>
            </a:r>
            <a:r>
              <a:rPr lang="de-DE" dirty="0" err="1" smtClean="0"/>
              <a:t>against</a:t>
            </a:r>
            <a:r>
              <a:rPr lang="de-DE" dirty="0" smtClean="0"/>
              <a:t> D5.0</a:t>
            </a:r>
            <a:endParaRPr lang="de-DE" dirty="0"/>
          </a:p>
          <a:p>
            <a:pPr marL="400050"/>
            <a:r>
              <a:rPr lang="de-DE" dirty="0"/>
              <a:t>T</a:t>
            </a:r>
            <a:r>
              <a:rPr lang="de-DE" dirty="0" smtClean="0"/>
              <a:t>G13 CRG </a:t>
            </a:r>
            <a:r>
              <a:rPr lang="de-DE" dirty="0" smtClean="0"/>
              <a:t>Telco </a:t>
            </a:r>
            <a:r>
              <a:rPr lang="de-DE" dirty="0" err="1" smtClean="0"/>
              <a:t>dates</a:t>
            </a:r>
            <a:endParaRPr lang="de-DE" dirty="0" smtClean="0"/>
          </a:p>
          <a:p>
            <a:pPr marL="800100" lvl="1"/>
            <a:r>
              <a:rPr lang="de-DE" b="0" dirty="0" smtClean="0"/>
              <a:t>29 Mar. </a:t>
            </a:r>
            <a:r>
              <a:rPr lang="de-DE" b="0" dirty="0" smtClean="0"/>
              <a:t>2021, 11-13 CET </a:t>
            </a:r>
            <a:r>
              <a:rPr lang="de-DE" b="0" dirty="0" smtClean="0"/>
              <a:t>(5-7 </a:t>
            </a:r>
            <a:r>
              <a:rPr lang="de-DE" b="0" dirty="0" smtClean="0"/>
              <a:t>ET, 19-21 KT)</a:t>
            </a:r>
          </a:p>
          <a:p>
            <a:pPr marL="800100" lvl="1"/>
            <a:r>
              <a:rPr lang="de-DE" dirty="0" smtClean="0"/>
              <a:t>05 Apr. </a:t>
            </a:r>
            <a:r>
              <a:rPr lang="de-DE" dirty="0"/>
              <a:t>2021, 11-13 CET (5-7 ET, 19-21 KT)</a:t>
            </a:r>
          </a:p>
          <a:p>
            <a:pPr marL="800100" lvl="1"/>
            <a:r>
              <a:rPr lang="de-DE" dirty="0" smtClean="0"/>
              <a:t>12 </a:t>
            </a:r>
            <a:r>
              <a:rPr lang="de-DE" dirty="0"/>
              <a:t>Apr.</a:t>
            </a:r>
            <a:r>
              <a:rPr lang="de-DE" dirty="0" smtClean="0"/>
              <a:t> </a:t>
            </a:r>
            <a:r>
              <a:rPr lang="de-DE" dirty="0"/>
              <a:t>2021, 11-13 CET (5-7 ET, 19-21 KT)</a:t>
            </a:r>
          </a:p>
          <a:p>
            <a:pPr marL="800100" lvl="1"/>
            <a:r>
              <a:rPr lang="de-DE" dirty="0" smtClean="0"/>
              <a:t>19 Apr. </a:t>
            </a:r>
            <a:r>
              <a:rPr lang="de-DE" dirty="0"/>
              <a:t>2021, 11-13 CET (5-7 ET, 19-21 KT)</a:t>
            </a:r>
          </a:p>
          <a:p>
            <a:pPr marL="800100" lvl="1"/>
            <a:r>
              <a:rPr lang="de-DE" dirty="0" smtClean="0"/>
              <a:t>26 </a:t>
            </a:r>
            <a:r>
              <a:rPr lang="de-DE" dirty="0"/>
              <a:t>Apr. 2021, 11-13 CET (5-7 ET, 19-21 KT)</a:t>
            </a:r>
          </a:p>
          <a:p>
            <a:pPr marL="800100" lvl="1"/>
            <a:r>
              <a:rPr lang="de-DE" dirty="0" smtClean="0"/>
              <a:t>02 May </a:t>
            </a:r>
            <a:r>
              <a:rPr lang="de-DE" dirty="0"/>
              <a:t>2021, 11-13 CET (5-7 ET, 19-21 KT)</a:t>
            </a:r>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March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March</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572882994"/>
              </p:ext>
            </p:extLst>
          </p:nvPr>
        </p:nvGraphicFramePr>
        <p:xfrm>
          <a:off x="2032000" y="2209800"/>
          <a:ext cx="5080000" cy="2253264"/>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smtClean="0"/>
                        <a:t>THUR</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5-7/6-8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smtClean="0"/>
                        <a:t>10-12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40622895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15-21/0159r1</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Thursday</a:t>
            </a:r>
            <a:endParaRPr lang="de-DE" sz="2000" dirty="0" smtClean="0"/>
          </a:p>
          <a:p>
            <a:pPr marL="1085850" lvl="1" indent="-342900" algn="just">
              <a:buFont typeface="Arial" panose="020B0604020202020204" pitchFamily="34" charset="0"/>
              <a:buChar char="•"/>
              <a:defRPr/>
            </a:pPr>
            <a:r>
              <a:rPr lang="de-DE" sz="1800" dirty="0" smtClean="0"/>
              <a:t>Motion on </a:t>
            </a:r>
            <a:r>
              <a:rPr lang="de-DE" sz="1800" dirty="0" err="1" smtClean="0"/>
              <a:t>agenda</a:t>
            </a:r>
            <a:endParaRPr lang="de-DE" sz="1800" dirty="0" smtClean="0"/>
          </a:p>
          <a:p>
            <a:pPr marL="1085850" lvl="1" indent="-342900" algn="just">
              <a:buFont typeface="Arial" panose="020B0604020202020204" pitchFamily="34" charset="0"/>
              <a:buChar char="•"/>
              <a:defRPr/>
            </a:pPr>
            <a:r>
              <a:rPr lang="de-DE" sz="1800" dirty="0" smtClean="0"/>
              <a:t>Comment </a:t>
            </a:r>
            <a:r>
              <a:rPr lang="de-DE" sz="1800" dirty="0" err="1" smtClean="0"/>
              <a:t>resolution</a:t>
            </a:r>
            <a:r>
              <a:rPr lang="de-DE" sz="1800" dirty="0" smtClean="0"/>
              <a:t> </a:t>
            </a:r>
            <a:r>
              <a:rPr lang="de-DE" sz="1800" dirty="0" err="1" smtClean="0"/>
              <a:t>against</a:t>
            </a:r>
            <a:r>
              <a:rPr lang="de-DE" sz="1800" dirty="0" smtClean="0"/>
              <a:t> D4.0</a:t>
            </a:r>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a:t>Comment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Motion </a:t>
            </a:r>
            <a:r>
              <a:rPr lang="de-DE" sz="1800" dirty="0" err="1" smtClean="0"/>
              <a:t>to</a:t>
            </a:r>
            <a:r>
              <a:rPr lang="de-DE" sz="1800" dirty="0" smtClean="0"/>
              <a:t> </a:t>
            </a:r>
            <a:r>
              <a:rPr lang="de-DE" sz="1800" dirty="0" err="1" smtClean="0"/>
              <a:t>reconfirm</a:t>
            </a:r>
            <a:r>
              <a:rPr lang="de-DE" sz="1800" dirty="0" smtClean="0"/>
              <a:t> </a:t>
            </a:r>
            <a:r>
              <a:rPr lang="de-DE" sz="1800" dirty="0" smtClean="0"/>
              <a:t>CRG</a:t>
            </a:r>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a:t>Motion </a:t>
            </a:r>
            <a:r>
              <a:rPr lang="de-DE" sz="1800" dirty="0" err="1"/>
              <a:t>minutes</a:t>
            </a:r>
            <a:r>
              <a:rPr lang="de-DE" sz="1800" dirty="0"/>
              <a:t> </a:t>
            </a:r>
            <a:r>
              <a:rPr lang="de-DE" sz="1800" dirty="0" err="1"/>
              <a:t>from</a:t>
            </a:r>
            <a:r>
              <a:rPr lang="de-DE" sz="1800" dirty="0"/>
              <a:t> </a:t>
            </a:r>
            <a:r>
              <a:rPr lang="de-DE" sz="1800" dirty="0" err="1"/>
              <a:t>January</a:t>
            </a:r>
            <a:r>
              <a:rPr lang="de-DE" sz="1800" dirty="0"/>
              <a:t> </a:t>
            </a:r>
            <a:r>
              <a:rPr lang="de-DE" sz="1800" dirty="0" err="1"/>
              <a:t>and</a:t>
            </a:r>
            <a:r>
              <a:rPr lang="de-DE" sz="1800" dirty="0"/>
              <a:t> CRG </a:t>
            </a:r>
            <a:r>
              <a:rPr lang="de-DE" sz="1800" dirty="0" err="1"/>
              <a:t>Telcos</a:t>
            </a:r>
            <a:endParaRPr lang="de-DE" sz="1800" dirty="0"/>
          </a:p>
          <a:p>
            <a:pPr marL="1085850" lvl="1" indent="-342900" algn="just">
              <a:buFont typeface="Arial" panose="020B0604020202020204" pitchFamily="34" charset="0"/>
              <a:buChar char="•"/>
              <a:defRPr/>
            </a:pPr>
            <a:r>
              <a:rPr lang="de-DE" sz="1800" dirty="0" smtClean="0"/>
              <a:t>Comment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Closing</a:t>
            </a: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Thursday, March 11, 2021, 5-7 ET</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374441081"/>
              </p:ext>
            </p:extLst>
          </p:nvPr>
        </p:nvGraphicFramePr>
        <p:xfrm>
          <a:off x="571500" y="2215189"/>
          <a:ext cx="8077200" cy="2560936"/>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15-21/0159r0</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a:t>
                      </a:r>
                      <a:r>
                        <a:rPr lang="en-GB" altLang="en-US" sz="1800" baseline="0" dirty="0" smtClean="0"/>
                        <a:t> against D4</a:t>
                      </a:r>
                      <a:endParaRPr lang="en-GB" altLang="en-US" sz="1800" dirty="0" smtClean="0"/>
                    </a:p>
                  </a:txBody>
                  <a:tcPr marT="45764" marB="45764"/>
                </a:tc>
                <a:tc>
                  <a:txBody>
                    <a:bodyPr/>
                    <a:lstStyle/>
                    <a:p>
                      <a:r>
                        <a:rPr lang="en-US" sz="1800" dirty="0" smtClean="0"/>
                        <a:t>100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15-21/0159r1.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Sang-Kyu Lim</a:t>
            </a:r>
          </a:p>
          <a:p>
            <a:pPr algn="just">
              <a:buFontTx/>
              <a:buNone/>
            </a:pPr>
            <a:r>
              <a:rPr lang="en-GB" altLang="en-US" dirty="0" smtClean="0">
                <a:sym typeface="Wingdings" panose="05000000000000000000" pitchFamily="2" charset="2"/>
              </a:rPr>
              <a:t>Seconded by	Tero Kivinen</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1040</Words>
  <Application>Microsoft Office PowerPoint</Application>
  <PresentationFormat>Bildschirmpräsentation (4:3)</PresentationFormat>
  <Paragraphs>232</Paragraphs>
  <Slides>14</Slides>
  <Notes>12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March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TG Motion to reconfirm CRG</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5646</cp:revision>
  <cp:lastPrinted>2014-11-04T15:04:57Z</cp:lastPrinted>
  <dcterms:created xsi:type="dcterms:W3CDTF">2007-04-17T18:10:23Z</dcterms:created>
  <dcterms:modified xsi:type="dcterms:W3CDTF">2021-03-17T10:27:52Z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