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424" r:id="rId3"/>
    <p:sldId id="423" r:id="rId4"/>
    <p:sldId id="608" r:id="rId5"/>
    <p:sldId id="708" r:id="rId6"/>
    <p:sldId id="386" r:id="rId7"/>
    <p:sldId id="754" r:id="rId8"/>
    <p:sldId id="560" r:id="rId9"/>
    <p:sldId id="846" r:id="rId10"/>
    <p:sldId id="835" r:id="rId11"/>
    <p:sldId id="828" r:id="rId12"/>
    <p:sldId id="851" r:id="rId13"/>
    <p:sldId id="852" r:id="rId14"/>
    <p:sldId id="853"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1" autoAdjust="0"/>
    <p:restoredTop sz="95409" autoAdjust="0"/>
  </p:normalViewPr>
  <p:slideViewPr>
    <p:cSldViewPr>
      <p:cViewPr varScale="1">
        <p:scale>
          <a:sx n="89" d="100"/>
          <a:sy n="89" d="100"/>
        </p:scale>
        <p:origin x="64" y="8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10</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4</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5</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8</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-0159-03-0013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March 2021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2021-03-11</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904"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10</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Monday, March 15, 2020, 6-8 ET</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913553838"/>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105</a:t>
                      </a:r>
                      <a:endParaRPr lang="en-US" sz="1800" baseline="0" dirty="0"/>
                    </a:p>
                  </a:txBody>
                  <a:tcPr marT="45764" marB="45764"/>
                </a:tc>
                <a:extLst>
                  <a:ext uri="{0D108BD9-81ED-4DB2-BD59-A6C34878D82A}">
                    <a16:rowId xmlns:a16="http://schemas.microsoft.com/office/drawing/2014/main" val="428268912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the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000805647"/>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a:t>
            </a:r>
            <a:r>
              <a:rPr lang="de-DE" dirty="0" smtClean="0"/>
              <a:t>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P802.15.13_D4+D5 </a:t>
            </a:r>
            <a:r>
              <a:rPr lang="en-US" sz="1800" b="0" i="1" dirty="0"/>
              <a:t>with the following membership: Volker Jungnickel as Chair, Nikola </a:t>
            </a:r>
            <a:r>
              <a:rPr lang="en-US" sz="1800" b="0" i="1" dirty="0" err="1"/>
              <a:t>Serafimovski</a:t>
            </a:r>
            <a:r>
              <a:rPr lang="en-US" sz="1800" b="0" i="1" dirty="0"/>
              <a:t>, 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Tuncer Baykas</a:t>
            </a:r>
            <a:endParaRPr lang="en-US" sz="1800" b="1" dirty="0" smtClean="0"/>
          </a:p>
          <a:p>
            <a:pPr marL="457200" lvl="1" indent="0">
              <a:buNone/>
            </a:pPr>
            <a:r>
              <a:rPr lang="en-US" sz="1800" b="1" dirty="0" smtClean="0"/>
              <a:t>Second</a:t>
            </a:r>
            <a:r>
              <a:rPr lang="en-US" sz="1800" b="1" dirty="0" smtClean="0"/>
              <a:t>:  Tero Kivinen</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Wednesday, March 17, 2020, 6-8 ET</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706400302"/>
              </p:ext>
            </p:extLst>
          </p:nvPr>
        </p:nvGraphicFramePr>
        <p:xfrm>
          <a:off x="685800" y="2362200"/>
          <a:ext cx="8229600" cy="332254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confirm the January meeting and telco </a:t>
                      </a:r>
                      <a:r>
                        <a:rPr lang="en-US" altLang="en-US" sz="1800" baseline="0" dirty="0" smtClean="0"/>
                        <a:t>minutes in docs 15-21/0124r0 and 15-21/0123r2</a:t>
                      </a:r>
                      <a:endParaRPr lang="en-US" altLang="en-US" sz="1800" baseline="0" dirty="0" smtClean="0"/>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418295777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Organize CRG phone calls</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307111475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95</a:t>
                      </a:r>
                      <a:endParaRPr lang="en-US" sz="1800" baseline="0" dirty="0"/>
                    </a:p>
                  </a:txBody>
                  <a:tcPr marT="45764" marB="45764"/>
                </a:tc>
                <a:extLst>
                  <a:ext uri="{0D108BD9-81ED-4DB2-BD59-A6C34878D82A}">
                    <a16:rowId xmlns:a16="http://schemas.microsoft.com/office/drawing/2014/main" val="401133369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Wrap up</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13249957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of the meeting minutes from January</a:t>
            </a:r>
            <a:r>
              <a:rPr lang="en-GB" altLang="en-US" dirty="0" smtClean="0">
                <a:solidFill>
                  <a:srgbClr val="000000"/>
                </a:solidFill>
                <a:latin typeface="Times New Roman"/>
              </a:rPr>
              <a:t> </a:t>
            </a:r>
            <a:r>
              <a:rPr lang="en-GB" altLang="en-US" dirty="0">
                <a:solidFill>
                  <a:srgbClr val="000000"/>
                </a:solidFill>
                <a:latin typeface="Times New Roman"/>
              </a:rPr>
              <a:t>in doc. </a:t>
            </a:r>
            <a:r>
              <a:rPr lang="en-GB" altLang="en-US" dirty="0" smtClean="0">
                <a:solidFill>
                  <a:srgbClr val="000000"/>
                </a:solidFill>
                <a:latin typeface="Times New Roman"/>
              </a:rPr>
              <a:t>15-21/0124r1 </a:t>
            </a:r>
            <a:r>
              <a:rPr lang="en-GB" altLang="en-US" dirty="0">
                <a:solidFill>
                  <a:srgbClr val="000000"/>
                </a:solidFill>
                <a:latin typeface="Times New Roman"/>
              </a:rPr>
              <a:t>and </a:t>
            </a:r>
            <a:r>
              <a:rPr lang="en-GB" altLang="en-US" dirty="0" smtClean="0">
                <a:solidFill>
                  <a:srgbClr val="000000"/>
                </a:solidFill>
                <a:latin typeface="Times New Roman"/>
              </a:rPr>
              <a:t>for 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a:solidFill>
                  <a:srgbClr val="000000"/>
                </a:solidFill>
                <a:latin typeface="Times New Roman"/>
              </a:rPr>
              <a:t>in doc. </a:t>
            </a:r>
            <a:r>
              <a:rPr lang="en-GB" altLang="en-US" dirty="0" smtClean="0">
                <a:solidFill>
                  <a:srgbClr val="000000"/>
                </a:solidFill>
                <a:latin typeface="Times New Roman"/>
              </a:rPr>
              <a:t>15-21/0123r3</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Sang-Kyu Lim</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Tuncer Baykas</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dirty="0"/>
              <a:t>a</a:t>
            </a:r>
            <a:r>
              <a:rPr lang="de-DE" sz="2800" dirty="0" smtClean="0"/>
              <a:t>fter March</a:t>
            </a:r>
          </a:p>
          <a:p>
            <a:pPr lvl="1"/>
            <a:r>
              <a:rPr lang="de-DE" b="0" dirty="0" smtClean="0"/>
              <a:t>Work </a:t>
            </a:r>
            <a:r>
              <a:rPr lang="de-DE" b="0" dirty="0" err="1" smtClean="0"/>
              <a:t>comments</a:t>
            </a:r>
            <a:r>
              <a:rPr lang="de-DE" b="0" dirty="0" smtClean="0"/>
              <a:t> </a:t>
            </a:r>
            <a:r>
              <a:rPr lang="de-DE" b="0" dirty="0" err="1" smtClean="0"/>
              <a:t>into</a:t>
            </a:r>
            <a:r>
              <a:rPr lang="de-DE" b="0" dirty="0" smtClean="0"/>
              <a:t> D5.0</a:t>
            </a:r>
          </a:p>
          <a:p>
            <a:pPr lvl="1"/>
            <a:r>
              <a:rPr lang="de-DE" dirty="0" smtClean="0"/>
              <a:t>Start </a:t>
            </a:r>
            <a:r>
              <a:rPr lang="de-DE" dirty="0" err="1" smtClean="0"/>
              <a:t>recirculation</a:t>
            </a:r>
            <a:endParaRPr lang="de-DE" dirty="0" smtClean="0"/>
          </a:p>
          <a:p>
            <a:pPr lvl="1"/>
            <a:r>
              <a:rPr lang="de-DE" dirty="0" smtClean="0"/>
              <a:t>Start </a:t>
            </a:r>
            <a:r>
              <a:rPr lang="de-DE" dirty="0" err="1" smtClean="0"/>
              <a:t>comment</a:t>
            </a:r>
            <a:r>
              <a:rPr lang="de-DE" dirty="0" smtClean="0"/>
              <a:t> </a:t>
            </a:r>
            <a:r>
              <a:rPr lang="de-DE" dirty="0" err="1" smtClean="0"/>
              <a:t>resolution</a:t>
            </a:r>
            <a:r>
              <a:rPr lang="de-DE" dirty="0" smtClean="0"/>
              <a:t> </a:t>
            </a:r>
            <a:r>
              <a:rPr lang="de-DE" dirty="0" err="1" smtClean="0"/>
              <a:t>against</a:t>
            </a:r>
            <a:r>
              <a:rPr lang="de-DE" dirty="0" smtClean="0"/>
              <a:t> D5.0</a:t>
            </a:r>
            <a:endParaRPr lang="de-DE" dirty="0"/>
          </a:p>
          <a:p>
            <a:pPr marL="400050"/>
            <a:r>
              <a:rPr lang="de-DE" dirty="0"/>
              <a:t>T</a:t>
            </a:r>
            <a:r>
              <a:rPr lang="de-DE" dirty="0" smtClean="0"/>
              <a:t>G13 CRG </a:t>
            </a:r>
            <a:r>
              <a:rPr lang="de-DE" dirty="0" smtClean="0"/>
              <a:t>Telco </a:t>
            </a:r>
            <a:r>
              <a:rPr lang="de-DE" dirty="0" err="1" smtClean="0"/>
              <a:t>dates</a:t>
            </a:r>
            <a:endParaRPr lang="de-DE" dirty="0" smtClean="0"/>
          </a:p>
          <a:p>
            <a:pPr marL="800100" lvl="1"/>
            <a:r>
              <a:rPr lang="de-DE" b="0" dirty="0" smtClean="0"/>
              <a:t>29 Mar. </a:t>
            </a:r>
            <a:r>
              <a:rPr lang="de-DE" b="0" dirty="0" smtClean="0"/>
              <a:t>2021, 11-13 CET </a:t>
            </a:r>
            <a:r>
              <a:rPr lang="de-DE" b="0" dirty="0" smtClean="0"/>
              <a:t>(5-7 </a:t>
            </a:r>
            <a:r>
              <a:rPr lang="de-DE" b="0" dirty="0" smtClean="0"/>
              <a:t>ET, 19-21 KT)</a:t>
            </a:r>
          </a:p>
          <a:p>
            <a:pPr marL="800100" lvl="1"/>
            <a:r>
              <a:rPr lang="de-DE" dirty="0" smtClean="0"/>
              <a:t>05 Apr. </a:t>
            </a:r>
            <a:r>
              <a:rPr lang="de-DE" dirty="0"/>
              <a:t>2021, 11-13 CET (5-7 ET, 19-21 KT)</a:t>
            </a:r>
          </a:p>
          <a:p>
            <a:pPr marL="800100" lvl="1"/>
            <a:r>
              <a:rPr lang="de-DE" dirty="0" smtClean="0"/>
              <a:t>12 </a:t>
            </a:r>
            <a:r>
              <a:rPr lang="de-DE" dirty="0"/>
              <a:t>Apr.</a:t>
            </a:r>
            <a:r>
              <a:rPr lang="de-DE" dirty="0" smtClean="0"/>
              <a:t> </a:t>
            </a:r>
            <a:r>
              <a:rPr lang="de-DE" dirty="0"/>
              <a:t>2021, 11-13 CET (5-7 ET, 19-21 KT)</a:t>
            </a:r>
          </a:p>
          <a:p>
            <a:pPr marL="800100" lvl="1"/>
            <a:r>
              <a:rPr lang="de-DE" dirty="0" smtClean="0"/>
              <a:t>19 Apr. </a:t>
            </a:r>
            <a:r>
              <a:rPr lang="de-DE" dirty="0"/>
              <a:t>2021, 11-13 CET (5-7 ET, 19-21 KT)</a:t>
            </a:r>
          </a:p>
          <a:p>
            <a:pPr marL="800100" lvl="1"/>
            <a:r>
              <a:rPr lang="de-DE" dirty="0" smtClean="0"/>
              <a:t>26 </a:t>
            </a:r>
            <a:r>
              <a:rPr lang="de-DE" dirty="0"/>
              <a:t>Apr. 2021, 11-13 CET (5-7 ET, 19-21 KT)</a:t>
            </a:r>
          </a:p>
          <a:p>
            <a:pPr marL="800100" lvl="1"/>
            <a:r>
              <a:rPr lang="de-DE" dirty="0" smtClean="0"/>
              <a:t>02 May </a:t>
            </a:r>
            <a:r>
              <a:rPr lang="de-DE" dirty="0"/>
              <a:t>2021, 11-13 CET (5-7 ET, 19-21 KT)</a:t>
            </a:r>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March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4</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5</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6</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March</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572882994"/>
              </p:ext>
            </p:extLst>
          </p:nvPr>
        </p:nvGraphicFramePr>
        <p:xfrm>
          <a:off x="2032000" y="2209800"/>
          <a:ext cx="5080000" cy="2253264"/>
        </p:xfrm>
        <a:graphic>
          <a:graphicData uri="http://schemas.openxmlformats.org/drawingml/2006/table">
            <a:tbl>
              <a:tblPr firstRow="1" bandRow="1">
                <a:tableStyleId>{21E4AEA4-8DFA-4A89-87EB-49C32662AFE0}</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smtClean="0"/>
                        <a:t>THUR</a:t>
                      </a:r>
                      <a:endParaRPr lang="en-US" sz="1800" dirty="0"/>
                    </a:p>
                  </a:txBody>
                  <a:tcPr marT="45744" marB="45744"/>
                </a:tc>
                <a:tc>
                  <a:txBody>
                    <a:bodyPr/>
                    <a:lstStyle/>
                    <a:p>
                      <a:pPr algn="ctr"/>
                      <a:r>
                        <a:rPr lang="en-US" sz="1800" dirty="0" smtClean="0"/>
                        <a:t>MON</a:t>
                      </a:r>
                      <a:endParaRPr lang="en-US" sz="1800" dirty="0"/>
                    </a:p>
                  </a:txBody>
                  <a:tcPr marT="45744" marB="45744"/>
                </a:tc>
                <a:tc>
                  <a:txBody>
                    <a:bodyPr/>
                    <a:lstStyle/>
                    <a:p>
                      <a:pPr algn="ctr"/>
                      <a:r>
                        <a:rPr lang="en-US" sz="1800" dirty="0" smtClean="0"/>
                        <a:t>TUES</a:t>
                      </a:r>
                      <a:endParaRPr lang="en-US" sz="1800" dirty="0"/>
                    </a:p>
                  </a:txBody>
                  <a:tcPr marT="45744" marB="45744"/>
                </a:tc>
                <a:tc>
                  <a:txBody>
                    <a:bodyPr/>
                    <a:lstStyle/>
                    <a:p>
                      <a:pPr algn="ctr"/>
                      <a:r>
                        <a:rPr lang="en-US" sz="1800" dirty="0" smtClean="0"/>
                        <a:t>WED</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smtClean="0"/>
                        <a:t>5-7/6-8 EDT</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TG13#2</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TG13#3</a:t>
                      </a:r>
                      <a:endParaRPr lang="en-US" sz="1400" b="0"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smtClean="0"/>
                        <a:t>10-12 EDT</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Closing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extLst>
                  <a:ext uri="{0D108BD9-81ED-4DB2-BD59-A6C34878D82A}">
                    <a16:rowId xmlns:a16="http://schemas.microsoft.com/office/drawing/2014/main" val="1406228956"/>
                  </a:ext>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15-21/0159r1</a:t>
            </a:r>
            <a:endParaRPr lang="de-DE" sz="2000" dirty="0" smtClean="0"/>
          </a:p>
          <a:p>
            <a:pPr marL="342900" indent="-342900" algn="just">
              <a:buFont typeface="Arial" panose="020B0604020202020204" pitchFamily="34" charset="0"/>
              <a:buChar char="•"/>
              <a:defRPr/>
            </a:pPr>
            <a:r>
              <a:rPr lang="de-DE" sz="2000" dirty="0" smtClean="0"/>
              <a:t>3 </a:t>
            </a:r>
            <a:r>
              <a:rPr lang="de-DE" sz="2000" dirty="0" err="1" smtClean="0"/>
              <a:t>slots</a:t>
            </a:r>
            <a:endParaRPr lang="de-DE" sz="2000" dirty="0" smtClean="0"/>
          </a:p>
          <a:p>
            <a:pPr marL="342900" indent="-342900" algn="just">
              <a:buFont typeface="Arial" panose="020B0604020202020204" pitchFamily="34" charset="0"/>
              <a:buChar char="•"/>
              <a:defRPr/>
            </a:pPr>
            <a:r>
              <a:rPr lang="de-DE" sz="2000" dirty="0" err="1" smtClean="0"/>
              <a:t>Thursday</a:t>
            </a:r>
            <a:endParaRPr lang="de-DE" sz="2000" dirty="0" smtClean="0"/>
          </a:p>
          <a:p>
            <a:pPr marL="1085850" lvl="1" indent="-342900" algn="just">
              <a:buFont typeface="Arial" panose="020B0604020202020204" pitchFamily="34" charset="0"/>
              <a:buChar char="•"/>
              <a:defRPr/>
            </a:pPr>
            <a:r>
              <a:rPr lang="de-DE" sz="1800" dirty="0" smtClean="0"/>
              <a:t>Motion on </a:t>
            </a:r>
            <a:r>
              <a:rPr lang="de-DE" sz="1800" dirty="0" err="1" smtClean="0"/>
              <a:t>agenda</a:t>
            </a:r>
            <a:endParaRPr lang="de-DE" sz="1800" dirty="0" smtClean="0"/>
          </a:p>
          <a:p>
            <a:pPr marL="1085850" lvl="1" indent="-342900" algn="just">
              <a:buFont typeface="Arial" panose="020B0604020202020204" pitchFamily="34" charset="0"/>
              <a:buChar char="•"/>
              <a:defRPr/>
            </a:pPr>
            <a:r>
              <a:rPr lang="de-DE" sz="1800" dirty="0" smtClean="0"/>
              <a:t>Comment </a:t>
            </a:r>
            <a:r>
              <a:rPr lang="de-DE" sz="1800" dirty="0" err="1" smtClean="0"/>
              <a:t>resolution</a:t>
            </a:r>
            <a:r>
              <a:rPr lang="de-DE" sz="1800" dirty="0" smtClean="0"/>
              <a:t> </a:t>
            </a:r>
            <a:r>
              <a:rPr lang="de-DE" sz="1800" dirty="0" err="1" smtClean="0"/>
              <a:t>against</a:t>
            </a:r>
            <a:r>
              <a:rPr lang="de-DE" sz="1800" dirty="0" smtClean="0"/>
              <a:t> D4.0</a:t>
            </a:r>
          </a:p>
          <a:p>
            <a:pPr marL="342900" indent="-342900" algn="just">
              <a:buFont typeface="Arial" panose="020B0604020202020204" pitchFamily="34" charset="0"/>
              <a:buChar char="•"/>
              <a:defRPr/>
            </a:pPr>
            <a:r>
              <a:rPr lang="de-DE" sz="2000" dirty="0" err="1" smtClean="0"/>
              <a:t>Monday</a:t>
            </a:r>
            <a:endParaRPr lang="de-DE" sz="2000" dirty="0" smtClean="0"/>
          </a:p>
          <a:p>
            <a:pPr marL="1085850" lvl="1" indent="-342900" algn="just">
              <a:buFont typeface="Arial" panose="020B0604020202020204" pitchFamily="34" charset="0"/>
              <a:buChar char="•"/>
              <a:defRPr/>
            </a:pPr>
            <a:r>
              <a:rPr lang="de-DE" sz="1800" dirty="0"/>
              <a:t>Comment </a:t>
            </a:r>
            <a:r>
              <a:rPr lang="de-DE" sz="1800" dirty="0" err="1"/>
              <a:t>resolution</a:t>
            </a:r>
            <a:r>
              <a:rPr lang="de-DE" sz="1800" dirty="0"/>
              <a:t> </a:t>
            </a:r>
            <a:r>
              <a:rPr lang="de-DE" sz="1800" dirty="0" err="1"/>
              <a:t>against</a:t>
            </a:r>
            <a:r>
              <a:rPr lang="de-DE" sz="1800" dirty="0"/>
              <a:t> </a:t>
            </a:r>
            <a:r>
              <a:rPr lang="de-DE" sz="1800" dirty="0" smtClean="0"/>
              <a:t>D4.0</a:t>
            </a:r>
          </a:p>
          <a:p>
            <a:pPr marL="1085850" lvl="1" indent="-342900" algn="just">
              <a:buFont typeface="Arial" panose="020B0604020202020204" pitchFamily="34" charset="0"/>
              <a:buChar char="•"/>
              <a:defRPr/>
            </a:pPr>
            <a:r>
              <a:rPr lang="de-DE" sz="1800" dirty="0" smtClean="0"/>
              <a:t>Motion </a:t>
            </a:r>
            <a:r>
              <a:rPr lang="de-DE" sz="1800" dirty="0" err="1" smtClean="0"/>
              <a:t>to</a:t>
            </a:r>
            <a:r>
              <a:rPr lang="de-DE" sz="1800" dirty="0" smtClean="0"/>
              <a:t> </a:t>
            </a:r>
            <a:r>
              <a:rPr lang="de-DE" sz="1800" dirty="0" err="1" smtClean="0"/>
              <a:t>reconfirm</a:t>
            </a:r>
            <a:r>
              <a:rPr lang="de-DE" sz="1800" dirty="0" smtClean="0"/>
              <a:t> </a:t>
            </a:r>
            <a:r>
              <a:rPr lang="de-DE" sz="1800" dirty="0" smtClean="0"/>
              <a:t>CRG</a:t>
            </a:r>
          </a:p>
          <a:p>
            <a:pPr marL="342900" indent="-342900" algn="just">
              <a:buFont typeface="Arial" panose="020B0604020202020204" pitchFamily="34" charset="0"/>
              <a:buChar char="•"/>
              <a:defRPr/>
            </a:pPr>
            <a:r>
              <a:rPr lang="de-DE" sz="2200" dirty="0" err="1" smtClean="0"/>
              <a:t>Wednesday</a:t>
            </a:r>
            <a:endParaRPr lang="de-DE" sz="2200" dirty="0" smtClean="0"/>
          </a:p>
          <a:p>
            <a:pPr marL="1085850" lvl="1" indent="-342900" algn="just">
              <a:buFont typeface="Arial" panose="020B0604020202020204" pitchFamily="34" charset="0"/>
              <a:buChar char="•"/>
              <a:defRPr/>
            </a:pPr>
            <a:r>
              <a:rPr lang="de-DE" sz="1800" dirty="0"/>
              <a:t>Motion </a:t>
            </a:r>
            <a:r>
              <a:rPr lang="de-DE" sz="1800" dirty="0" err="1"/>
              <a:t>minutes</a:t>
            </a:r>
            <a:r>
              <a:rPr lang="de-DE" sz="1800" dirty="0"/>
              <a:t> </a:t>
            </a:r>
            <a:r>
              <a:rPr lang="de-DE" sz="1800" dirty="0" err="1"/>
              <a:t>from</a:t>
            </a:r>
            <a:r>
              <a:rPr lang="de-DE" sz="1800" dirty="0"/>
              <a:t> </a:t>
            </a:r>
            <a:r>
              <a:rPr lang="de-DE" sz="1800" dirty="0" err="1"/>
              <a:t>January</a:t>
            </a:r>
            <a:r>
              <a:rPr lang="de-DE" sz="1800" dirty="0"/>
              <a:t> </a:t>
            </a:r>
            <a:r>
              <a:rPr lang="de-DE" sz="1800" dirty="0" err="1"/>
              <a:t>and</a:t>
            </a:r>
            <a:r>
              <a:rPr lang="de-DE" sz="1800" dirty="0"/>
              <a:t> CRG </a:t>
            </a:r>
            <a:r>
              <a:rPr lang="de-DE" sz="1800" dirty="0" err="1"/>
              <a:t>Telcos</a:t>
            </a:r>
            <a:endParaRPr lang="de-DE" sz="1800" dirty="0"/>
          </a:p>
          <a:p>
            <a:pPr marL="1085850" lvl="1" indent="-342900" algn="just">
              <a:buFont typeface="Arial" panose="020B0604020202020204" pitchFamily="34" charset="0"/>
              <a:buChar char="•"/>
              <a:defRPr/>
            </a:pPr>
            <a:r>
              <a:rPr lang="de-DE" sz="1800" dirty="0" smtClean="0"/>
              <a:t>Comment </a:t>
            </a:r>
            <a:r>
              <a:rPr lang="de-DE" sz="1800" dirty="0" err="1"/>
              <a:t>resolution</a:t>
            </a:r>
            <a:r>
              <a:rPr lang="de-DE" sz="1800" dirty="0"/>
              <a:t> </a:t>
            </a:r>
            <a:r>
              <a:rPr lang="de-DE" sz="1800" dirty="0" err="1"/>
              <a:t>against</a:t>
            </a:r>
            <a:r>
              <a:rPr lang="de-DE" sz="1800" dirty="0"/>
              <a:t> </a:t>
            </a:r>
            <a:r>
              <a:rPr lang="de-DE" sz="1800" dirty="0" smtClean="0"/>
              <a:t>D4.0</a:t>
            </a:r>
          </a:p>
          <a:p>
            <a:pPr marL="1085850" lvl="1" indent="-342900" algn="just">
              <a:buFont typeface="Arial" panose="020B0604020202020204" pitchFamily="34" charset="0"/>
              <a:buChar char="•"/>
              <a:defRPr/>
            </a:pPr>
            <a:r>
              <a:rPr lang="de-DE" sz="1800" dirty="0" err="1" smtClean="0"/>
              <a:t>Closing</a:t>
            </a:r>
            <a:endParaRPr lang="de-DE" sz="1800" dirty="0"/>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7</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8</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Thursday, March 11, 2021, 5-7 ET</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374441081"/>
              </p:ext>
            </p:extLst>
          </p:nvPr>
        </p:nvGraphicFramePr>
        <p:xfrm>
          <a:off x="571500" y="2215189"/>
          <a:ext cx="8077200" cy="2560936"/>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Meeting Agenda in doc. 15-21/0159r0</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a:t>
                      </a:r>
                      <a:r>
                        <a:rPr lang="en-GB" altLang="en-US" sz="1800" baseline="0" dirty="0" smtClean="0"/>
                        <a:t> against D4</a:t>
                      </a:r>
                      <a:endParaRPr lang="en-GB" altLang="en-US" sz="1800" dirty="0" smtClean="0"/>
                    </a:p>
                  </a:txBody>
                  <a:tcPr marT="45764" marB="45764"/>
                </a:tc>
                <a:tc>
                  <a:txBody>
                    <a:bodyPr/>
                    <a:lstStyle/>
                    <a:p>
                      <a:r>
                        <a:rPr lang="en-US" sz="1800" dirty="0" smtClean="0"/>
                        <a:t>100</a:t>
                      </a:r>
                      <a:endParaRPr lang="en-US" sz="1800" dirty="0"/>
                    </a:p>
                  </a:txBody>
                  <a:tcPr marT="45764" marB="45764"/>
                </a:tc>
                <a:extLst>
                  <a:ext uri="{0D108BD9-81ED-4DB2-BD59-A6C34878D82A}">
                    <a16:rowId xmlns:a16="http://schemas.microsoft.com/office/drawing/2014/main" val="3719672053"/>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doc. 15-21/0159r1.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Sang-Kyu Lim</a:t>
            </a:r>
          </a:p>
          <a:p>
            <a:pPr algn="just">
              <a:buFontTx/>
              <a:buNone/>
            </a:pPr>
            <a:r>
              <a:rPr lang="en-GB" altLang="en-US" dirty="0" smtClean="0">
                <a:sym typeface="Wingdings" panose="05000000000000000000" pitchFamily="2" charset="2"/>
              </a:rPr>
              <a:t>Seconded by	Tero Kivinen</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1040</Words>
  <Application>Microsoft Office PowerPoint</Application>
  <PresentationFormat>Bildschirmpräsentation (4:3)</PresentationFormat>
  <Paragraphs>232</Paragraphs>
  <Slides>14</Slides>
  <Notes>12</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14</vt:i4>
      </vt:variant>
    </vt:vector>
  </HeadingPairs>
  <TitlesOfParts>
    <vt:vector size="21"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March 2021 Meeting Agenda</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TG Motion to reconfirm CRG</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5646</cp:revision>
  <cp:lastPrinted>2014-11-04T15:04:57Z</cp:lastPrinted>
  <dcterms:created xsi:type="dcterms:W3CDTF">2007-04-17T18:10:23Z</dcterms:created>
  <dcterms:modified xsi:type="dcterms:W3CDTF">2021-03-17T10:27:52Z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