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423" r:id="rId4"/>
    <p:sldId id="608" r:id="rId5"/>
    <p:sldId id="708" r:id="rId6"/>
    <p:sldId id="386" r:id="rId7"/>
    <p:sldId id="754" r:id="rId8"/>
    <p:sldId id="560" r:id="rId9"/>
    <p:sldId id="846" r:id="rId10"/>
    <p:sldId id="847" r:id="rId11"/>
    <p:sldId id="852" r:id="rId12"/>
    <p:sldId id="835" r:id="rId13"/>
    <p:sldId id="828" r:id="rId14"/>
    <p:sldId id="851" r:id="rId15"/>
    <p:sldId id="85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89" d="100"/>
          <a:sy n="89" d="100"/>
        </p:scale>
        <p:origin x="60" y="8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8</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-0159-01-0013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a:t>
            </a:r>
            <a:r>
              <a:rPr lang="en-US" altLang="en-US" sz="1600" dirty="0" smtClean="0"/>
              <a:t>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a:t>
            </a:r>
            <a:r>
              <a:rPr lang="en-US" altLang="en-US" sz="3000" dirty="0" smtClean="0"/>
              <a:t>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2021-03-11</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8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Outcome of TG13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buAutoNum type="arabicParenR"/>
            </a:pPr>
            <a:r>
              <a:rPr lang="de-DE" sz="1800" dirty="0" err="1" smtClean="0"/>
              <a:t>Draft</a:t>
            </a:r>
            <a:r>
              <a:rPr lang="de-DE" sz="1800" dirty="0" smtClean="0"/>
              <a:t> D4.0 </a:t>
            </a:r>
            <a:r>
              <a:rPr lang="de-DE" sz="1800" dirty="0" err="1" smtClean="0"/>
              <a:t>passed</a:t>
            </a:r>
            <a:r>
              <a:rPr lang="de-DE" sz="1800" dirty="0" smtClean="0"/>
              <a:t> </a:t>
            </a:r>
            <a:r>
              <a:rPr lang="de-DE" sz="1800" dirty="0" err="1" smtClean="0"/>
              <a:t>already</a:t>
            </a:r>
            <a:r>
              <a:rPr lang="de-DE" sz="1800" dirty="0" smtClean="0"/>
              <a:t> in </a:t>
            </a:r>
            <a:r>
              <a:rPr lang="de-DE" sz="1800" dirty="0" err="1" smtClean="0"/>
              <a:t>the</a:t>
            </a:r>
            <a:r>
              <a:rPr lang="de-DE" sz="1800" dirty="0" smtClean="0"/>
              <a:t> </a:t>
            </a:r>
            <a:r>
              <a:rPr lang="de-DE" sz="1800" dirty="0" err="1" smtClean="0"/>
              <a:t>first</a:t>
            </a:r>
            <a:r>
              <a:rPr lang="de-DE" sz="1800" dirty="0" smtClean="0"/>
              <a:t> </a:t>
            </a:r>
            <a:r>
              <a:rPr lang="de-DE" sz="1800" dirty="0" err="1" smtClean="0"/>
              <a:t>round</a:t>
            </a:r>
            <a:r>
              <a:rPr lang="de-DE" sz="1800" dirty="0" smtClean="0"/>
              <a:t> </a:t>
            </a:r>
            <a:r>
              <a:rPr lang="de-DE" sz="1800" dirty="0" err="1" smtClean="0"/>
              <a:t>of</a:t>
            </a:r>
            <a:r>
              <a:rPr lang="de-DE" sz="1800" dirty="0" smtClean="0"/>
              <a:t> SA </a:t>
            </a:r>
            <a:r>
              <a:rPr lang="de-DE" sz="1800" dirty="0" err="1" smtClean="0"/>
              <a:t>ballot</a:t>
            </a:r>
            <a:endParaRPr lang="de-DE" sz="1800" dirty="0" smtClean="0"/>
          </a:p>
          <a:p>
            <a:pPr marL="342900" indent="-342900">
              <a:buAutoNum type="arabicParenR"/>
            </a:pPr>
            <a:endParaRPr lang="de-DE" sz="1800" dirty="0"/>
          </a:p>
          <a:p>
            <a:pPr marL="1085850" lvl="1" indent="-342900">
              <a:buAutoNum type="arabicParenR"/>
            </a:pPr>
            <a:r>
              <a:rPr lang="de-DE" sz="1400" dirty="0" smtClean="0"/>
              <a:t>82% </a:t>
            </a:r>
            <a:r>
              <a:rPr lang="de-DE" sz="1400" dirty="0" err="1" smtClean="0"/>
              <a:t>participation</a:t>
            </a:r>
            <a:r>
              <a:rPr lang="de-DE" sz="1400" dirty="0" smtClean="0"/>
              <a:t> (75/91)</a:t>
            </a:r>
          </a:p>
          <a:p>
            <a:pPr marL="1085850" lvl="1" indent="-342900">
              <a:buAutoNum type="arabicParenR"/>
            </a:pPr>
            <a:r>
              <a:rPr lang="de-DE" sz="1400" dirty="0" smtClean="0"/>
              <a:t>95% </a:t>
            </a:r>
            <a:r>
              <a:rPr lang="de-DE" sz="1400" dirty="0" err="1" smtClean="0"/>
              <a:t>approval</a:t>
            </a:r>
            <a:r>
              <a:rPr lang="de-DE" sz="1400" dirty="0" smtClean="0"/>
              <a:t> rate, 3 NO </a:t>
            </a:r>
            <a:r>
              <a:rPr lang="de-DE" sz="1400" dirty="0" err="1" smtClean="0"/>
              <a:t>votes</a:t>
            </a:r>
            <a:r>
              <a:rPr lang="de-DE" sz="1400" dirty="0" smtClean="0"/>
              <a:t> </a:t>
            </a:r>
            <a:r>
              <a:rPr lang="de-DE" sz="1400" dirty="0" err="1" smtClean="0"/>
              <a:t>with</a:t>
            </a:r>
            <a:r>
              <a:rPr lang="de-DE" sz="1400" dirty="0" smtClean="0"/>
              <a:t> MBS </a:t>
            </a:r>
            <a:r>
              <a:rPr lang="de-DE" sz="1400" dirty="0" err="1" smtClean="0"/>
              <a:t>comments</a:t>
            </a:r>
            <a:endParaRPr lang="de-DE" sz="1400" dirty="0" smtClean="0"/>
          </a:p>
          <a:p>
            <a:pPr marL="1085850" lvl="1" indent="-342900">
              <a:buAutoNum type="arabicParenR"/>
            </a:pPr>
            <a:r>
              <a:rPr lang="de-DE" sz="1400" dirty="0" smtClean="0"/>
              <a:t>314 </a:t>
            </a:r>
            <a:r>
              <a:rPr lang="de-DE" sz="1400" dirty="0" err="1" smtClean="0"/>
              <a:t>comments</a:t>
            </a:r>
            <a:endParaRPr lang="de-DE" sz="1400" dirty="0"/>
          </a:p>
          <a:p>
            <a:pPr>
              <a:buNone/>
            </a:pPr>
            <a:endParaRPr lang="de-DE" sz="18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a:t>
            </a:r>
            <a:r>
              <a:rPr lang="en-GB" altLang="en-US" dirty="0" smtClean="0">
                <a:sym typeface="Wingdings" panose="05000000000000000000" pitchFamily="2" charset="2"/>
              </a:rPr>
              <a:t>January</a:t>
            </a:r>
            <a:r>
              <a:rPr lang="en-GB" altLang="en-US" dirty="0" smtClean="0">
                <a:solidFill>
                  <a:srgbClr val="000000"/>
                </a:solidFill>
                <a:latin typeface="Times New Roman"/>
              </a:rPr>
              <a:t> </a:t>
            </a:r>
            <a:r>
              <a:rPr lang="en-GB" altLang="en-US" dirty="0">
                <a:solidFill>
                  <a:srgbClr val="000000"/>
                </a:solidFill>
                <a:latin typeface="Times New Roman"/>
              </a:rPr>
              <a:t>in doc. </a:t>
            </a:r>
            <a:r>
              <a:rPr lang="en-GB" altLang="en-US" dirty="0" smtClean="0">
                <a:solidFill>
                  <a:srgbClr val="000000"/>
                </a:solidFill>
                <a:latin typeface="Times New Roman"/>
              </a:rPr>
              <a:t>15-21/0124r0 </a:t>
            </a:r>
            <a:r>
              <a:rPr lang="en-GB" altLang="en-US" dirty="0">
                <a:solidFill>
                  <a:srgbClr val="000000"/>
                </a:solidFill>
                <a:latin typeface="Times New Roman"/>
              </a:rPr>
              <a:t>and CRG telco in doc. </a:t>
            </a:r>
            <a:r>
              <a:rPr lang="en-GB" altLang="en-US" dirty="0" smtClean="0">
                <a:solidFill>
                  <a:srgbClr val="000000"/>
                </a:solidFill>
                <a:latin typeface="Times New Roman"/>
              </a:rPr>
              <a:t>15-20/0xxxr0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January 18, 2020, 9-11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9285156"/>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00080564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Motion </a:t>
            </a:r>
            <a:r>
              <a:rPr lang="de-DE" dirty="0" err="1" smtClean="0"/>
              <a:t>to</a:t>
            </a:r>
            <a:r>
              <a:rPr lang="de-DE" dirty="0" smtClean="0"/>
              <a:t> </a:t>
            </a:r>
            <a:r>
              <a:rPr lang="de-DE" dirty="0" err="1" smtClean="0"/>
              <a:t>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P802.15.13_D4 with the following membership: Volker Jungnickel as Chair, Nikola </a:t>
            </a:r>
            <a:r>
              <a:rPr lang="en-US" sz="1800" b="0" i="1" dirty="0" err="1"/>
              <a:t>Serafimovski</a:t>
            </a:r>
            <a:r>
              <a:rPr lang="en-US" sz="1800" b="0" i="1" dirty="0"/>
              <a:t>, Tuncer Baykas, Sang-Kyu Lim, </a:t>
            </a:r>
            <a:r>
              <a:rPr lang="en-US" sz="1800" b="0" i="1" dirty="0">
                <a:solidFill>
                  <a:srgbClr val="FF0000"/>
                </a:solidFill>
              </a:rPr>
              <a:t>Jörg Robert</a:t>
            </a:r>
            <a:r>
              <a:rPr lang="en-US" sz="1800" b="0" i="1" dirty="0"/>
              <a: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a:t>
            </a:r>
            <a:endParaRPr lang="en-US" sz="1800" b="1" dirty="0" smtClean="0"/>
          </a:p>
          <a:p>
            <a:pPr marL="457200" lvl="1" indent="0">
              <a:buNone/>
            </a:pPr>
            <a:r>
              <a:rPr lang="en-US" sz="1800" b="1" dirty="0" smtClean="0"/>
              <a:t>Second</a:t>
            </a:r>
            <a:r>
              <a:rPr lang="en-US" sz="1800" b="1" dirty="0" smtClean="0"/>
              <a:t>:</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Wednesday, January 20, 2020, 9-11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2796269"/>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95</a:t>
                      </a:r>
                      <a:endParaRPr lang="en-US" sz="1800" baseline="0" dirty="0"/>
                    </a:p>
                  </a:txBody>
                  <a:tcPr marT="45764" marB="45764"/>
                </a:tc>
                <a:extLst>
                  <a:ext uri="{0D108BD9-81ED-4DB2-BD59-A6C34878D82A}">
                    <a16:rowId xmlns:a16="http://schemas.microsoft.com/office/drawing/2014/main" val="401536283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Organize CRG phone calls</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99168616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dirty="0"/>
              <a:t>a</a:t>
            </a:r>
            <a:r>
              <a:rPr lang="de-DE" sz="2800" dirty="0" smtClean="0"/>
              <a:t>fter </a:t>
            </a:r>
            <a:r>
              <a:rPr lang="de-DE" sz="2800" dirty="0" smtClean="0"/>
              <a:t>March</a:t>
            </a:r>
            <a:endParaRPr lang="de-DE" sz="2800" dirty="0" smtClean="0"/>
          </a:p>
          <a:p>
            <a:pPr lvl="1"/>
            <a:r>
              <a:rPr lang="de-DE" b="0" dirty="0" smtClean="0"/>
              <a:t>Work </a:t>
            </a:r>
            <a:r>
              <a:rPr lang="de-DE" b="0" dirty="0" err="1" smtClean="0"/>
              <a:t>comments</a:t>
            </a:r>
            <a:r>
              <a:rPr lang="de-DE" b="0" dirty="0" smtClean="0"/>
              <a:t> </a:t>
            </a:r>
            <a:r>
              <a:rPr lang="de-DE" b="0" dirty="0" err="1" smtClean="0"/>
              <a:t>into</a:t>
            </a:r>
            <a:r>
              <a:rPr lang="de-DE" b="0" dirty="0" smtClean="0"/>
              <a:t> </a:t>
            </a:r>
            <a:r>
              <a:rPr lang="de-DE" b="0" dirty="0" smtClean="0"/>
              <a:t>D5.0</a:t>
            </a:r>
          </a:p>
          <a:p>
            <a:pPr lvl="1"/>
            <a:r>
              <a:rPr lang="de-DE" dirty="0" smtClean="0"/>
              <a:t>Start </a:t>
            </a:r>
            <a:r>
              <a:rPr lang="de-DE" dirty="0" err="1" smtClean="0"/>
              <a:t>recirculation</a:t>
            </a:r>
            <a:endParaRPr lang="de-DE" dirty="0" smtClean="0"/>
          </a:p>
          <a:p>
            <a:pPr lvl="1"/>
            <a:r>
              <a:rPr lang="de-DE" dirty="0" smtClean="0"/>
              <a:t>Start </a:t>
            </a:r>
            <a:r>
              <a:rPr lang="de-DE" dirty="0" err="1" smtClean="0"/>
              <a:t>comment</a:t>
            </a:r>
            <a:r>
              <a:rPr lang="de-DE" dirty="0" smtClean="0"/>
              <a:t> </a:t>
            </a:r>
            <a:r>
              <a:rPr lang="de-DE" dirty="0" err="1" smtClean="0"/>
              <a:t>resolution</a:t>
            </a:r>
            <a:endParaRPr lang="de-DE" dirty="0"/>
          </a:p>
          <a:p>
            <a:pPr marL="400050"/>
            <a:r>
              <a:rPr lang="de-DE" dirty="0" smtClean="0"/>
              <a:t>CRG Telco </a:t>
            </a:r>
            <a:r>
              <a:rPr lang="de-DE" dirty="0" err="1" smtClean="0"/>
              <a:t>dates</a:t>
            </a:r>
            <a:endParaRPr lang="de-DE" dirty="0" smtClean="0"/>
          </a:p>
          <a:p>
            <a:pPr marL="800100" lvl="1"/>
            <a:r>
              <a:rPr lang="de-DE" b="0" dirty="0" smtClean="0"/>
              <a:t>TBD</a:t>
            </a:r>
          </a:p>
          <a:p>
            <a:pPr marL="800100" lvl="1"/>
            <a:r>
              <a:rPr lang="de-DE" b="0" dirty="0" smtClean="0"/>
              <a:t>1 </a:t>
            </a:r>
            <a:r>
              <a:rPr lang="de-DE" b="0" dirty="0" smtClean="0"/>
              <a:t>Feb. 2021, 11-13 CET (5-7 ET, 19-21 KT)</a:t>
            </a:r>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March 2021 </a:t>
            </a:r>
            <a:r>
              <a:rPr lang="en-US" altLang="en-US" dirty="0" smtClean="0"/>
              <a:t>virtual </a:t>
            </a:r>
            <a:r>
              <a:rPr lang="en-US" altLang="en-US" dirty="0" smtClean="0"/>
              <a:t>meeting</a:t>
            </a:r>
            <a:r>
              <a:rPr lang="en-US" altLang="en-US" dirty="0" smtClean="0"/>
              <a:t>.</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6</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March</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572882994"/>
              </p:ext>
            </p:extLst>
          </p:nvPr>
        </p:nvGraphicFramePr>
        <p:xfrm>
          <a:off x="2032000" y="2209800"/>
          <a:ext cx="5080000" cy="2253264"/>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smtClean="0"/>
                        <a:t>THUR</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5-7/6-8 </a:t>
                      </a:r>
                      <a:r>
                        <a:rPr lang="en-US" sz="1800" dirty="0" smtClean="0"/>
                        <a:t>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smtClean="0"/>
                        <a:t>10-12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406228956"/>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15-21/0159r0</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Thursday</a:t>
            </a:r>
            <a:endParaRPr lang="de-DE" sz="2000" dirty="0" smtClean="0"/>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a:t>
            </a:r>
            <a:r>
              <a:rPr lang="de-DE" sz="1800" dirty="0" err="1" smtClean="0"/>
              <a:t>and</a:t>
            </a:r>
            <a:r>
              <a:rPr lang="de-DE" sz="1800" dirty="0" smtClean="0"/>
              <a:t> </a:t>
            </a:r>
            <a:r>
              <a:rPr lang="de-DE" sz="1800" dirty="0" err="1" smtClean="0"/>
              <a:t>minutes</a:t>
            </a:r>
            <a:endParaRPr lang="de-DE" sz="1800" dirty="0" smtClean="0"/>
          </a:p>
          <a:p>
            <a:pPr marL="1085850" lvl="1" indent="-342900" algn="just">
              <a:buFont typeface="Arial" panose="020B0604020202020204" pitchFamily="34" charset="0"/>
              <a:buChar char="•"/>
              <a:defRPr/>
            </a:pPr>
            <a:r>
              <a:rPr lang="de-DE" sz="1800" dirty="0" smtClean="0"/>
              <a:t>Comment </a:t>
            </a:r>
            <a:r>
              <a:rPr lang="de-DE" sz="1800" dirty="0" err="1" smtClean="0"/>
              <a:t>resolution</a:t>
            </a:r>
            <a:r>
              <a:rPr lang="de-DE" sz="1800" dirty="0" smtClean="0"/>
              <a:t> </a:t>
            </a:r>
            <a:r>
              <a:rPr lang="de-DE" sz="1800" dirty="0" err="1" smtClean="0"/>
              <a:t>against</a:t>
            </a:r>
            <a:r>
              <a:rPr lang="de-DE" sz="1800" dirty="0" smtClean="0"/>
              <a:t> D4.0</a:t>
            </a:r>
            <a:endParaRPr lang="de-DE" sz="1800" dirty="0" smtClean="0"/>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a:t>Comment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smtClean="0"/>
              <a:t>Motion </a:t>
            </a:r>
            <a:r>
              <a:rPr lang="de-DE" sz="1800" dirty="0" err="1" smtClean="0"/>
              <a:t>to</a:t>
            </a:r>
            <a:r>
              <a:rPr lang="de-DE" sz="1800" dirty="0" smtClean="0"/>
              <a:t> </a:t>
            </a:r>
            <a:r>
              <a:rPr lang="de-DE" sz="1800" dirty="0" err="1" smtClean="0"/>
              <a:t>reconfirm</a:t>
            </a:r>
            <a:r>
              <a:rPr lang="de-DE" sz="1800" dirty="0" smtClean="0"/>
              <a:t> CRG</a:t>
            </a:r>
            <a:endParaRPr lang="de-DE" sz="1800" dirty="0"/>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a:t>Comment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err="1" smtClean="0"/>
              <a:t>Closing</a:t>
            </a: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8</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Thursday, March 11, </a:t>
            </a:r>
            <a:r>
              <a:rPr lang="en-US" altLang="en-US" sz="3600" dirty="0" smtClean="0"/>
              <a:t>2021, </a:t>
            </a:r>
            <a:r>
              <a:rPr lang="en-US" altLang="en-US" sz="3600" dirty="0" smtClean="0"/>
              <a:t>5-7 </a:t>
            </a:r>
            <a:r>
              <a:rPr lang="en-US" altLang="en-US" sz="3600" dirty="0" smtClean="0"/>
              <a:t>ET</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710640872"/>
              </p:ext>
            </p:extLst>
          </p:nvPr>
        </p:nvGraphicFramePr>
        <p:xfrm>
          <a:off x="571500" y="2215189"/>
          <a:ext cx="8077200" cy="292678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a:t>
                      </a:r>
                      <a:r>
                        <a:rPr lang="en-GB" altLang="en-US" sz="1800" dirty="0" smtClean="0"/>
                        <a:t>/ Who </a:t>
                      </a:r>
                      <a:r>
                        <a:rPr lang="en-GB" altLang="en-US" sz="1800" dirty="0" smtClean="0"/>
                        <a:t>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a:t>
                      </a:r>
                      <a:r>
                        <a:rPr lang="en-GB" altLang="en-US" sz="1800" dirty="0" smtClean="0"/>
                        <a:t>15-21/0159r0</a:t>
                      </a:r>
                      <a:endParaRPr lang="en-GB" altLang="en-US" sz="1800" dirty="0" smtClean="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Motions to approve the minutes of Jan.</a:t>
                      </a:r>
                      <a:r>
                        <a:rPr lang="en-GB" altLang="en-US" sz="1800" baseline="0" dirty="0" smtClean="0"/>
                        <a:t> </a:t>
                      </a:r>
                      <a:r>
                        <a:rPr lang="en-GB" altLang="en-US" sz="1800" dirty="0" smtClean="0"/>
                        <a:t>and CRG </a:t>
                      </a:r>
                      <a:r>
                        <a:rPr lang="en-GB" altLang="en-US" sz="1800" dirty="0" err="1" smtClean="0"/>
                        <a:t>telcos</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8944817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a:t>
                      </a:r>
                      <a:r>
                        <a:rPr lang="en-GB" altLang="en-US" sz="1800" baseline="0" dirty="0" smtClean="0"/>
                        <a:t> against D4</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doc. 15-21/0159r1.</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1015</Words>
  <Application>Microsoft Office PowerPoint</Application>
  <PresentationFormat>Bildschirmpräsentation (4:3)</PresentationFormat>
  <Paragraphs>239</Paragraphs>
  <Slides>15</Slides>
  <Notes>13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MS PGothic</vt:lpstr>
      <vt:lpstr>MS PGothic</vt:lpstr>
      <vt:lpstr>Arial</vt:lpstr>
      <vt:lpstr>Times New Roman</vt:lpstr>
      <vt:lpstr>Wingdings</vt:lpstr>
      <vt:lpstr>802-11-Submission</vt:lpstr>
      <vt:lpstr>Document</vt:lpstr>
      <vt:lpstr>IEEE 802.15 TG13  Multi-Gbit/s Optical Wireless Communication  March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Motion to confirm CRG</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5628</cp:revision>
  <cp:lastPrinted>2014-11-04T15:04:57Z</cp:lastPrinted>
  <dcterms:created xsi:type="dcterms:W3CDTF">2007-04-17T18:10:23Z</dcterms:created>
  <dcterms:modified xsi:type="dcterms:W3CDTF">2021-03-11T10:37:47Z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