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354" r:id="rId3"/>
    <p:sldId id="355" r:id="rId4"/>
    <p:sldId id="356" r:id="rId5"/>
    <p:sldId id="357" r:id="rId6"/>
    <p:sldId id="358" r:id="rId7"/>
    <p:sldId id="378" r:id="rId8"/>
    <p:sldId id="379" r:id="rId9"/>
    <p:sldId id="264" r:id="rId10"/>
    <p:sldId id="375" r:id="rId11"/>
    <p:sldId id="342" r:id="rId12"/>
    <p:sldId id="380" r:id="rId13"/>
    <p:sldId id="36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378"/>
            <p14:sldId id="379"/>
            <p14:sldId id="264"/>
          </p14:sldIdLst>
        </p14:section>
        <p14:section name="Maintenance Slides" id="{D507A924-5AC0-334B-9748-422B382A8527}">
          <p14:sldIdLst>
            <p14:sldId id="375"/>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 id="380"/>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42" autoAdjust="0"/>
  </p:normalViewPr>
  <p:slideViewPr>
    <p:cSldViewPr>
      <p:cViewPr varScale="1">
        <p:scale>
          <a:sx n="117" d="100"/>
          <a:sy n="117" d="100"/>
        </p:scale>
        <p:origin x="228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3263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04581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083260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&lt;March 2021&gt;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&lt;March 2021&gt;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15-21-0156-00-0mag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2020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March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March 2021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March 2021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2021&gt;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2021&gt;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66700" y="1447800"/>
            <a:ext cx="8610600" cy="2362200"/>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(15-10-0235-26</a:t>
            </a:r>
            <a:r>
              <a:rPr lang="en-US" sz="2400" dirty="0"/>
              <a:t>)</a:t>
            </a:r>
          </a:p>
          <a:p>
            <a:endParaRPr lang="en-US" dirty="0"/>
          </a:p>
          <a:p>
            <a:pPr marL="742950" lvl="1" indent="-285750">
              <a:buFont typeface="Arial" panose="020B0604020202020204" pitchFamily="34" charset="0"/>
              <a:buChar char="•"/>
            </a:pPr>
            <a:r>
              <a:rPr lang="en-US" sz="2400" dirty="0"/>
              <a:t>Add MAC Commands to ANA list </a:t>
            </a:r>
          </a:p>
          <a:p>
            <a:pPr marL="742950" lvl="1" indent="-285750">
              <a:buFont typeface="Arial" panose="020B0604020202020204" pitchFamily="34" charset="0"/>
              <a:buChar char="•"/>
            </a:pPr>
            <a:r>
              <a:rPr lang="en-US" sz="2400" dirty="0"/>
              <a:t>Change officer runoff elections from “shall” to “may”  </a:t>
            </a:r>
          </a:p>
          <a:p>
            <a:pPr marL="742950" lvl="1" indent="-285750">
              <a:buFont typeface="Arial" panose="020B0604020202020204" pitchFamily="34" charset="0"/>
              <a:buChar char="•"/>
            </a:pPr>
            <a:r>
              <a:rPr lang="en-US" sz="2400" dirty="0"/>
              <a:t>Miscellaneous Corrigenda</a:t>
            </a:r>
          </a:p>
        </p:txBody>
      </p:sp>
    </p:spTree>
    <p:extLst>
      <p:ext uri="{BB962C8B-B14F-4D97-AF65-F5344CB8AC3E}">
        <p14:creationId xmlns:p14="http://schemas.microsoft.com/office/powerpoint/2010/main" val="86130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2021&gt;</a:t>
            </a:r>
            <a:endParaRPr lang="en-US" sz="1400" dirty="0"/>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863280" y="1447800"/>
            <a:ext cx="7371051"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Operations Manual was corrected and revised to 15-10-0235-27 with all corrections.</a:t>
            </a:r>
          </a:p>
          <a:p>
            <a:pPr marL="342900" indent="-342900">
              <a:buClr>
                <a:srgbClr val="FF0000"/>
              </a:buClr>
              <a:buFont typeface="Wingdings" charset="2"/>
              <a:buChar char="q"/>
            </a:pPr>
            <a:r>
              <a:rPr lang="en-US" sz="2000" b="1" dirty="0"/>
              <a:t>It was agreed to convert the posted version to a .pdf file and place the word version in a protected area of 802.15, R Alfvin to assist with this effort.</a:t>
            </a:r>
          </a:p>
          <a:p>
            <a:pPr marL="342900" indent="-342900">
              <a:buClr>
                <a:srgbClr val="FF0000"/>
              </a:buClr>
              <a:buFont typeface="Wingdings" charset="2"/>
              <a:buChar char="q"/>
            </a:pPr>
            <a:r>
              <a:rPr lang="en-US" sz="2000" b="1" dirty="0"/>
              <a:t>Motion: </a:t>
            </a:r>
            <a:r>
              <a:rPr lang="en-US" sz="2000" b="1" i="1" dirty="0"/>
              <a:t>that the SC maintenance approves the submission of the 802.15 operation manual document 15-10-0235-27 to the 802.15 WG for its approval as its operations manual following the conclusion of this March 2021 Plenary session.</a:t>
            </a:r>
          </a:p>
          <a:p>
            <a:pPr marL="800100" lvl="1" indent="-342900">
              <a:buClr>
                <a:srgbClr val="FF0000"/>
              </a:buClr>
              <a:buFont typeface="Wingdings" charset="2"/>
              <a:buChar char="q"/>
            </a:pPr>
            <a:r>
              <a:rPr lang="en-US" sz="2000" b="1" dirty="0"/>
              <a:t>Moved by Phil Beecher, seconded by Clint Powell.  Upon neither discussion nor objection the motion was approved by unanimous consent.</a:t>
            </a:r>
          </a:p>
          <a:p>
            <a:pPr marL="342900" indent="-342900">
              <a:buClr>
                <a:srgbClr val="FF0000"/>
              </a:buClr>
              <a:buFont typeface="Wingdings" charset="2"/>
              <a:buChar char="q"/>
            </a:pPr>
            <a:endParaRPr lang="en-US" sz="2000" b="1" dirty="0"/>
          </a:p>
        </p:txBody>
      </p:sp>
    </p:spTree>
    <p:extLst>
      <p:ext uri="{BB962C8B-B14F-4D97-AF65-F5344CB8AC3E}">
        <p14:creationId xmlns:p14="http://schemas.microsoft.com/office/powerpoint/2010/main" val="371664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2021&gt;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Maintenance WG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07840" y="1295400"/>
            <a:ext cx="8128320" cy="312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3200" b="1" dirty="0"/>
              <a:t>Motion: </a:t>
            </a:r>
            <a:r>
              <a:rPr lang="en-US" sz="3200" b="1" i="1" dirty="0"/>
              <a:t>that the IEEE 802.15 WG approves the IEEE 802.15 operation manual document 15-10-0235-27 as its Operations Manual following the conclusion of this March 2021 Plenary session.</a:t>
            </a:r>
          </a:p>
          <a:p>
            <a:pPr marL="800100" lvl="1" indent="-342900">
              <a:buClr>
                <a:srgbClr val="FF0000"/>
              </a:buClr>
              <a:buFont typeface="Wingdings" charset="2"/>
              <a:buChar char="q"/>
            </a:pPr>
            <a:r>
              <a:rPr lang="en-US" sz="2800" b="1" dirty="0"/>
              <a:t>Moved by Pat Kinney, Chair of SC main</a:t>
            </a:r>
          </a:p>
        </p:txBody>
      </p:sp>
    </p:spTree>
    <p:extLst>
      <p:ext uri="{BB962C8B-B14F-4D97-AF65-F5344CB8AC3E}">
        <p14:creationId xmlns:p14="http://schemas.microsoft.com/office/powerpoint/2010/main" val="2346899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2021&gt;</a:t>
            </a:r>
            <a:endParaRPr lang="en-US" sz="1400" dirty="0"/>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24669" y="1499734"/>
            <a:ext cx="8314531" cy="2111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May interim session</a:t>
            </a:r>
          </a:p>
          <a:p>
            <a:pPr marL="342900" indent="-342900">
              <a:buClr>
                <a:srgbClr val="FF0000"/>
              </a:buClr>
              <a:buFont typeface="Wingdings" charset="2"/>
              <a:buChar char="q"/>
            </a:pPr>
            <a:r>
              <a:rPr lang="en-US" sz="2400" b="1" dirty="0"/>
              <a:t>SC 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known issues with the Operations Manual</a:t>
            </a:r>
          </a:p>
        </p:txBody>
      </p:sp>
    </p:spTree>
    <p:extLst>
      <p:ext uri="{BB962C8B-B14F-4D97-AF65-F5344CB8AC3E}">
        <p14:creationId xmlns:p14="http://schemas.microsoft.com/office/powerpoint/2010/main" val="242751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&lt;March 2021&gt;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&lt;March 2021&gt;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&lt;March 2021&gt;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&lt;March 2021&gt;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&lt;March 2021&gt;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6B938-1015-6745-BB70-DAF7F41EEAFF}"/>
              </a:ext>
            </a:extLst>
          </p:cNvPr>
          <p:cNvSpPr>
            <a:spLocks noGrp="1"/>
          </p:cNvSpPr>
          <p:nvPr>
            <p:ph type="title"/>
          </p:nvPr>
        </p:nvSpPr>
        <p:spPr/>
        <p:txBody>
          <a:bodyPr/>
          <a:lstStyle/>
          <a:p>
            <a:r>
              <a:rPr lang="en-US" dirty="0"/>
              <a:t>IEEE SA Copyright Policy</a:t>
            </a:r>
          </a:p>
        </p:txBody>
      </p:sp>
      <p:sp>
        <p:nvSpPr>
          <p:cNvPr id="4" name="Date Placeholder 3">
            <a:extLst>
              <a:ext uri="{FF2B5EF4-FFF2-40B4-BE49-F238E27FC236}">
                <a16:creationId xmlns:a16="http://schemas.microsoft.com/office/drawing/2014/main" id="{135AC180-D11F-7D4D-A7FF-36D66721F812}"/>
              </a:ext>
            </a:extLst>
          </p:cNvPr>
          <p:cNvSpPr>
            <a:spLocks noGrp="1"/>
          </p:cNvSpPr>
          <p:nvPr>
            <p:ph type="dt" sz="half" idx="10"/>
          </p:nvPr>
        </p:nvSpPr>
        <p:spPr/>
        <p:txBody>
          <a:bodyPr/>
          <a:lstStyle/>
          <a:p>
            <a:pPr>
              <a:defRPr/>
            </a:pPr>
            <a:r>
              <a:rPr lang="en-US"/>
              <a:t>&lt;March 2021&gt;</a:t>
            </a:r>
            <a:endParaRPr lang="en-US" dirty="0"/>
          </a:p>
        </p:txBody>
      </p:sp>
      <p:sp>
        <p:nvSpPr>
          <p:cNvPr id="5" name="Footer Placeholder 4">
            <a:extLst>
              <a:ext uri="{FF2B5EF4-FFF2-40B4-BE49-F238E27FC236}">
                <a16:creationId xmlns:a16="http://schemas.microsoft.com/office/drawing/2014/main" id="{8E850A26-E76A-D74C-9965-624254DDC6E2}"/>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F1E98483-03AA-754D-AEB0-6D9F42DC786C}"/>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graphicFrame>
        <p:nvGraphicFramePr>
          <p:cNvPr id="7" name="Object 6">
            <a:extLst>
              <a:ext uri="{FF2B5EF4-FFF2-40B4-BE49-F238E27FC236}">
                <a16:creationId xmlns:a16="http://schemas.microsoft.com/office/drawing/2014/main" id="{CC4C70F2-5183-3544-AB50-8F0715B8E1F4}"/>
              </a:ext>
            </a:extLst>
          </p:cNvPr>
          <p:cNvGraphicFramePr>
            <a:graphicFrameLocks noChangeAspect="1"/>
          </p:cNvGraphicFramePr>
          <p:nvPr>
            <p:extLst>
              <p:ext uri="{D42A27DB-BD31-4B8C-83A1-F6EECF244321}">
                <p14:modId xmlns:p14="http://schemas.microsoft.com/office/powerpoint/2010/main" val="1644522676"/>
              </p:ext>
            </p:extLst>
          </p:nvPr>
        </p:nvGraphicFramePr>
        <p:xfrm>
          <a:off x="990600" y="1600200"/>
          <a:ext cx="6858000" cy="3860800"/>
        </p:xfrm>
        <a:graphic>
          <a:graphicData uri="http://schemas.openxmlformats.org/presentationml/2006/ole">
            <mc:AlternateContent xmlns:mc="http://schemas.openxmlformats.org/markup-compatibility/2006">
              <mc:Choice xmlns:v="urn:schemas-microsoft-com:vml" Requires="v">
                <p:oleObj spid="_x0000_s3085" name="Document" r:id="rId3" imgW="6858000" imgH="3860800" progId="Word.Document.12">
                  <p:embed/>
                </p:oleObj>
              </mc:Choice>
              <mc:Fallback>
                <p:oleObj name="Document" r:id="rId3" imgW="6858000" imgH="3860800" progId="Word.Document.12">
                  <p:embed/>
                  <p:pic>
                    <p:nvPicPr>
                      <p:cNvPr id="0" name=""/>
                      <p:cNvPicPr/>
                      <p:nvPr/>
                    </p:nvPicPr>
                    <p:blipFill>
                      <a:blip r:embed="rId4"/>
                      <a:stretch>
                        <a:fillRect/>
                      </a:stretch>
                    </p:blipFill>
                    <p:spPr>
                      <a:xfrm>
                        <a:off x="990600" y="1600200"/>
                        <a:ext cx="6858000" cy="3860800"/>
                      </a:xfrm>
                      <a:prstGeom prst="rect">
                        <a:avLst/>
                      </a:prstGeom>
                    </p:spPr>
                  </p:pic>
                </p:oleObj>
              </mc:Fallback>
            </mc:AlternateContent>
          </a:graphicData>
        </a:graphic>
      </p:graphicFrame>
    </p:spTree>
    <p:extLst>
      <p:ext uri="{BB962C8B-B14F-4D97-AF65-F5344CB8AC3E}">
        <p14:creationId xmlns:p14="http://schemas.microsoft.com/office/powerpoint/2010/main" val="139179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12875-8594-244E-AC5A-EF6D00A34943}"/>
              </a:ext>
            </a:extLst>
          </p:cNvPr>
          <p:cNvSpPr>
            <a:spLocks noGrp="1"/>
          </p:cNvSpPr>
          <p:nvPr>
            <p:ph type="title"/>
          </p:nvPr>
        </p:nvSpPr>
        <p:spPr>
          <a:xfrm>
            <a:off x="685800" y="462643"/>
            <a:ext cx="7772400" cy="1066800"/>
          </a:xfrm>
        </p:spPr>
        <p:txBody>
          <a:bodyPr/>
          <a:lstStyle/>
          <a:p>
            <a:r>
              <a:rPr lang="en-US" dirty="0"/>
              <a:t>IEEE SA Copyright Policy</a:t>
            </a:r>
          </a:p>
        </p:txBody>
      </p:sp>
      <p:sp>
        <p:nvSpPr>
          <p:cNvPr id="4" name="Date Placeholder 3">
            <a:extLst>
              <a:ext uri="{FF2B5EF4-FFF2-40B4-BE49-F238E27FC236}">
                <a16:creationId xmlns:a16="http://schemas.microsoft.com/office/drawing/2014/main" id="{057EE50E-28D6-BD4A-9E5F-9254975AD3DE}"/>
              </a:ext>
            </a:extLst>
          </p:cNvPr>
          <p:cNvSpPr>
            <a:spLocks noGrp="1"/>
          </p:cNvSpPr>
          <p:nvPr>
            <p:ph type="dt" sz="half" idx="10"/>
          </p:nvPr>
        </p:nvSpPr>
        <p:spPr/>
        <p:txBody>
          <a:bodyPr/>
          <a:lstStyle/>
          <a:p>
            <a:pPr>
              <a:defRPr/>
            </a:pPr>
            <a:r>
              <a:rPr lang="en-US"/>
              <a:t>&lt;March 2021&gt;</a:t>
            </a:r>
            <a:endParaRPr lang="en-US" dirty="0"/>
          </a:p>
        </p:txBody>
      </p:sp>
      <p:sp>
        <p:nvSpPr>
          <p:cNvPr id="5" name="Footer Placeholder 4">
            <a:extLst>
              <a:ext uri="{FF2B5EF4-FFF2-40B4-BE49-F238E27FC236}">
                <a16:creationId xmlns:a16="http://schemas.microsoft.com/office/drawing/2014/main" id="{9B1DD007-852C-CB44-A614-65F2DD358A7C}"/>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07443DDD-C5F2-2145-BB44-A897FE08641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8</a:t>
            </a:fld>
            <a:endParaRPr lang="en-US"/>
          </a:p>
        </p:txBody>
      </p:sp>
      <p:graphicFrame>
        <p:nvGraphicFramePr>
          <p:cNvPr id="7" name="Object 6">
            <a:extLst>
              <a:ext uri="{FF2B5EF4-FFF2-40B4-BE49-F238E27FC236}">
                <a16:creationId xmlns:a16="http://schemas.microsoft.com/office/drawing/2014/main" id="{FB9EAE88-F25A-774D-B5B4-7DB0BA8171E3}"/>
              </a:ext>
            </a:extLst>
          </p:cNvPr>
          <p:cNvGraphicFramePr>
            <a:graphicFrameLocks noChangeAspect="1"/>
          </p:cNvGraphicFramePr>
          <p:nvPr>
            <p:extLst>
              <p:ext uri="{D42A27DB-BD31-4B8C-83A1-F6EECF244321}">
                <p14:modId xmlns:p14="http://schemas.microsoft.com/office/powerpoint/2010/main" val="1610735226"/>
              </p:ext>
            </p:extLst>
          </p:nvPr>
        </p:nvGraphicFramePr>
        <p:xfrm>
          <a:off x="400050" y="1371600"/>
          <a:ext cx="8058150" cy="4826000"/>
        </p:xfrm>
        <a:graphic>
          <a:graphicData uri="http://schemas.openxmlformats.org/presentationml/2006/ole">
            <mc:AlternateContent xmlns:mc="http://schemas.openxmlformats.org/markup-compatibility/2006">
              <mc:Choice xmlns:v="urn:schemas-microsoft-com:vml" Requires="v">
                <p:oleObj spid="_x0000_s4111" name="Document" r:id="rId3" imgW="8343900" imgH="4826000" progId="Word.Document.12">
                  <p:embed/>
                </p:oleObj>
              </mc:Choice>
              <mc:Fallback>
                <p:oleObj name="Document" r:id="rId3" imgW="8343900" imgH="4826000" progId="Word.Document.12">
                  <p:embed/>
                  <p:pic>
                    <p:nvPicPr>
                      <p:cNvPr id="0" name=""/>
                      <p:cNvPicPr/>
                      <p:nvPr/>
                    </p:nvPicPr>
                    <p:blipFill>
                      <a:blip r:embed="rId4"/>
                      <a:stretch>
                        <a:fillRect/>
                      </a:stretch>
                    </p:blipFill>
                    <p:spPr>
                      <a:xfrm>
                        <a:off x="400050" y="1371600"/>
                        <a:ext cx="8058150" cy="4826000"/>
                      </a:xfrm>
                      <a:prstGeom prst="rect">
                        <a:avLst/>
                      </a:prstGeom>
                    </p:spPr>
                  </p:pic>
                </p:oleObj>
              </mc:Fallback>
            </mc:AlternateContent>
          </a:graphicData>
        </a:graphic>
      </p:graphicFrame>
    </p:spTree>
    <p:extLst>
      <p:ext uri="{BB962C8B-B14F-4D97-AF65-F5344CB8AC3E}">
        <p14:creationId xmlns:p14="http://schemas.microsoft.com/office/powerpoint/2010/main" val="1706044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&lt;March 2021&gt;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25755" y="1524000"/>
            <a:ext cx="8568690" cy="30325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Wednesday 10 March, 11:00 am ET </a:t>
            </a:r>
          </a:p>
          <a:p>
            <a:pPr marL="800100" lvl="1" indent="-342900">
              <a:buClr>
                <a:srgbClr val="FF0000"/>
              </a:buClr>
              <a:buFont typeface="Wingdings" charset="2"/>
              <a:buChar char="q"/>
            </a:pPr>
            <a:r>
              <a:rPr lang="en-US" sz="2400" b="1" dirty="0"/>
              <a:t>Discuss necessary changes with Operations Manual</a:t>
            </a:r>
          </a:p>
          <a:p>
            <a:pPr marL="1371600" lvl="2" indent="-457200" eaLnBrk="0" fontAlgn="b" hangingPunct="0">
              <a:buClr>
                <a:srgbClr val="FF0000"/>
              </a:buClr>
              <a:buFont typeface="Wingdings" charset="0"/>
              <a:buChar char="q"/>
            </a:pPr>
            <a:r>
              <a:rPr lang="en-US" sz="2400" dirty="0"/>
              <a:t>Discussion on rules and procedures contrary to common sense</a:t>
            </a:r>
          </a:p>
          <a:p>
            <a:pPr marL="1371600" lvl="2" indent="-457200" eaLnBrk="0" fontAlgn="b" hangingPunct="0">
              <a:buClr>
                <a:srgbClr val="FF0000"/>
              </a:buClr>
              <a:buFont typeface="Wingdings" charset="0"/>
              <a:buChar char="q"/>
            </a:pPr>
            <a:r>
              <a:rPr lang="en-US" sz="2400" dirty="0"/>
              <a:t>Simple changes that will make 802.15 virtual meetings easier and more functional </a:t>
            </a:r>
          </a:p>
          <a:p>
            <a:pPr marL="1371600" lvl="2" indent="-457200" eaLnBrk="0" fontAlgn="b" hangingPunct="0">
              <a:buClr>
                <a:srgbClr val="FF0000"/>
              </a:buClr>
              <a:buFont typeface="Wingdings" charset="0"/>
              <a:buChar char="q"/>
            </a:pPr>
            <a:r>
              <a:rPr lang="en-US" sz="2400" dirty="0"/>
              <a:t>Discussion on issues that hinder effective use of our time</a:t>
            </a:r>
            <a:endParaRPr lang="en-US" sz="2400" b="1" dirty="0"/>
          </a:p>
          <a:p>
            <a:pPr lvl="1">
              <a:buClr>
                <a:srgbClr val="FF0000"/>
              </a:buClr>
            </a:pPr>
            <a:endParaRPr lang="en-US" sz="2400" b="1"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57215</TotalTime>
  <Words>1659</Words>
  <Application>Microsoft Macintosh PowerPoint</Application>
  <PresentationFormat>On-screen Show (4:3)</PresentationFormat>
  <Paragraphs>168</Paragraphs>
  <Slides>13</Slides>
  <Notes>8</Notes>
  <HiddenSlides>6</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Helvetica</vt:lpstr>
      <vt:lpstr>Monotype Sorts</vt:lpstr>
      <vt:lpstr>Times New Roman</vt:lpstr>
      <vt:lpstr>Wingdings</vt:lpstr>
      <vt:lpstr>Default Design</vt:lpstr>
      <vt:lpstr>Document</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IEEE SA Copyright Policy</vt:lpstr>
      <vt:lpstr>IEEE SA Copyright Policy</vt:lpstr>
      <vt:lpstr>SC Meeting Goals</vt:lpstr>
      <vt:lpstr>SC Maintenance</vt:lpstr>
      <vt:lpstr>SC Accomplishments</vt:lpstr>
      <vt:lpstr>SC Maintenance WG Motion</vt:lpstr>
      <vt:lpstr>Future Efforts</vt:lpstr>
    </vt:vector>
  </TitlesOfParts>
  <Manager/>
  <Company>Kinney Consulting LLC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Opening/Closing</dc:title>
  <dc:subject>IEEE 802.15 &lt;SC Report&gt;</dc:subject>
  <dc:creator>Pat Kinney</dc:creator>
  <cp:keywords/>
  <dc:description>&lt;15-20-0025-00-0mag&gt;</dc:description>
  <cp:lastModifiedBy>Pat Kinney</cp:lastModifiedBy>
  <cp:revision>1103</cp:revision>
  <cp:lastPrinted>2016-07-25T16:00:41Z</cp:lastPrinted>
  <dcterms:created xsi:type="dcterms:W3CDTF">2009-07-12T16:25:16Z</dcterms:created>
  <dcterms:modified xsi:type="dcterms:W3CDTF">2021-03-11T03:18:29Z</dcterms:modified>
  <cp:category/>
</cp:coreProperties>
</file>