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0"/>
  </p:notesMasterIdLst>
  <p:handoutMasterIdLst>
    <p:handoutMasterId r:id="rId11"/>
  </p:handoutMasterIdLst>
  <p:sldIdLst>
    <p:sldId id="319" r:id="rId5"/>
    <p:sldId id="2364" r:id="rId6"/>
    <p:sldId id="2365" r:id="rId7"/>
    <p:sldId id="2366" r:id="rId8"/>
    <p:sldId id="2367"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59" autoAdjust="0"/>
    <p:restoredTop sz="94660"/>
  </p:normalViewPr>
  <p:slideViewPr>
    <p:cSldViewPr>
      <p:cViewPr varScale="1">
        <p:scale>
          <a:sx n="118" d="100"/>
          <a:sy n="118" d="100"/>
        </p:scale>
        <p:origin x="12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17-Mar-21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doc.: 15-13/0083r0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sz="quarter" idx="12"/>
          </p:nvPr>
        </p:nvSpPr>
        <p:spPr/>
        <p:txBody>
          <a:bodyPr/>
          <a:lstStyle/>
          <a:p>
            <a:pPr lvl="4"/>
            <a:r>
              <a:rPr lang="en-US" dirty="0"/>
              <a:t>John Doe, Some Company</a:t>
            </a:r>
          </a:p>
        </p:txBody>
      </p:sp>
      <p:sp>
        <p:nvSpPr>
          <p:cNvPr id="7" name="Slide Number Placeholder 6"/>
          <p:cNvSpPr>
            <a:spLocks noGrp="1"/>
          </p:cNvSpPr>
          <p:nvPr>
            <p:ph type="sldNum" sz="quarter" idx="13"/>
          </p:nvPr>
        </p:nvSpPr>
        <p:spPr/>
        <p:txBody>
          <a:bodyPr/>
          <a:lstStyle/>
          <a:p>
            <a:r>
              <a:rPr lang="en-US" dirty="0"/>
              <a:t>Page </a:t>
            </a:r>
            <a:fld id="{2474B621-0683-2C49-85C4-D962E663A1EC}" type="slidenum">
              <a:rPr lang="en-US" smtClean="0"/>
              <a:pPr/>
              <a:t>1</a:t>
            </a:fld>
            <a:endParaRPr lang="en-US" dirty="0"/>
          </a:p>
        </p:txBody>
      </p:sp>
    </p:spTree>
    <p:extLst>
      <p:ext uri="{BB962C8B-B14F-4D97-AF65-F5344CB8AC3E}">
        <p14:creationId xmlns:p14="http://schemas.microsoft.com/office/powerpoint/2010/main" val="163963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62267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80257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83950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Jay Holcomb (Itron)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873097" y="6494441"/>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802.15-21/0155r00</a:t>
            </a:r>
          </a:p>
        </p:txBody>
      </p:sp>
      <p:sp>
        <p:nvSpPr>
          <p:cNvPr id="13" name="Footer Placeholder 4">
            <a:extLst>
              <a:ext uri="{FF2B5EF4-FFF2-40B4-BE49-F238E27FC236}">
                <a16:creationId xmlns:a16="http://schemas.microsoft.com/office/drawing/2014/main" id="{9BC34302-A97D-43C8-8013-FF4E8B176864}"/>
              </a:ext>
            </a:extLst>
          </p:cNvPr>
          <p:cNvSpPr>
            <a:spLocks noGrp="1"/>
          </p:cNvSpPr>
          <p:nvPr>
            <p:ph type="ftr" sz="quarter" idx="3"/>
          </p:nvPr>
        </p:nvSpPr>
        <p:spPr bwMode="auto">
          <a:xfrm>
            <a:off x="10133543" y="6475413"/>
            <a:ext cx="12583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a:t>Jay Holcomb (Itron)</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hyperlink" Target="https://innovationatwork.ieee.org/events/techtalk-panel-802/"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1/15-21-0122-03-0thz-liaison-statement-to-itu-r-wp5a.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8/dcn/16/18-16-0038-17-0000-teleconference-call-in-info.ppt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ieee802.org/802tele_calendar.html" TargetMode="External"/><Relationship Id="rId4" Type="http://schemas.openxmlformats.org/officeDocument/2006/relationships/hyperlink" Target="https://ieeesa.webex.com/ieeesa/j.php?MTID=mac8a92e41db417f3b4a55e5686090488"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bwMode="auto">
          <a:xfrm>
            <a:off x="929218"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a:t>March 2021</a:t>
            </a:r>
            <a:endParaRPr lang="en-US" dirty="0"/>
          </a:p>
        </p:txBody>
      </p:sp>
      <p:sp>
        <p:nvSpPr>
          <p:cNvPr id="5" name="Footer Placeholder 4"/>
          <p:cNvSpPr>
            <a:spLocks noGrp="1"/>
          </p:cNvSpPr>
          <p:nvPr>
            <p:ph type="ftr" sz="quarter" idx="4294967295"/>
          </p:nvPr>
        </p:nvSpPr>
        <p:spPr bwMode="auto">
          <a:xfrm>
            <a:off x="10133543" y="6475413"/>
            <a:ext cx="12583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a:t>Jay Holcomb (Itron)</a:t>
            </a:r>
          </a:p>
        </p:txBody>
      </p:sp>
      <p:sp>
        <p:nvSpPr>
          <p:cNvPr id="6" name="Slide Number Placeholder 5"/>
          <p:cNvSpPr>
            <a:spLocks noGrp="1"/>
          </p:cNvSpPr>
          <p:nvPr>
            <p:ph type="sldNum" sz="quarter" idx="12"/>
          </p:nvPr>
        </p:nvSpPr>
        <p:spPr>
          <a:xfrm>
            <a:off x="5930396" y="6475413"/>
            <a:ext cx="432811" cy="184666"/>
          </a:xfrm>
        </p:spPr>
        <p:txBody>
          <a:bodyPr/>
          <a:lstStyle/>
          <a:p>
            <a:r>
              <a:rPr lang="en-US" dirty="0"/>
              <a:t>Slide </a:t>
            </a:r>
            <a:fld id="{AA8A01DF-F7FD-444B-8432-819BBAFADCAE}" type="slidenum">
              <a:rPr lang="en-US" smtClean="0"/>
              <a:pPr/>
              <a:t>1</a:t>
            </a:fld>
            <a:endParaRPr lang="en-US" dirty="0"/>
          </a:p>
        </p:txBody>
      </p:sp>
      <p:sp>
        <p:nvSpPr>
          <p:cNvPr id="10" name="Rectangle 1">
            <a:extLst>
              <a:ext uri="{FF2B5EF4-FFF2-40B4-BE49-F238E27FC236}">
                <a16:creationId xmlns:a16="http://schemas.microsoft.com/office/drawing/2014/main" id="{2473E782-B72C-4428-B60E-2195EFA1034A}"/>
              </a:ext>
            </a:extLst>
          </p:cNvPr>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t>IEEE 802.18 RR-TAG</a:t>
            </a:r>
            <a:br>
              <a:rPr lang="en-US" sz="2400" dirty="0"/>
            </a:br>
            <a:r>
              <a:rPr lang="en-US" sz="2400" dirty="0"/>
              <a:t>Electronic Wireless Interim</a:t>
            </a:r>
            <a:br>
              <a:rPr lang="en-US" sz="2400" dirty="0"/>
            </a:br>
            <a:r>
              <a:rPr lang="en-GB" sz="2400" dirty="0"/>
              <a:t>Liaison  from 802.18 to 802.15</a:t>
            </a:r>
            <a:endParaRPr lang="en-GB" dirty="0"/>
          </a:p>
        </p:txBody>
      </p:sp>
      <p:sp>
        <p:nvSpPr>
          <p:cNvPr id="11" name="Rectangle 2">
            <a:extLst>
              <a:ext uri="{FF2B5EF4-FFF2-40B4-BE49-F238E27FC236}">
                <a16:creationId xmlns:a16="http://schemas.microsoft.com/office/drawing/2014/main" id="{922D0B4D-6157-453D-B582-E968662E5130}"/>
              </a:ext>
            </a:extLst>
          </p:cNvPr>
          <p:cNvSpPr txBox="1">
            <a:spLocks noChangeArrowheads="1"/>
          </p:cNvSpPr>
          <p:nvPr/>
        </p:nvSpPr>
        <p:spPr bwMode="auto">
          <a:xfrm>
            <a:off x="1982788" y="1793082"/>
            <a:ext cx="7999412" cy="77152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lgn="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Dates:</a:t>
            </a:r>
            <a:r>
              <a:rPr lang="en-GB" sz="2000" b="0" kern="0" dirty="0"/>
              <a:t> 17 March 21</a:t>
            </a:r>
          </a:p>
        </p:txBody>
      </p:sp>
      <p:graphicFrame>
        <p:nvGraphicFramePr>
          <p:cNvPr id="12" name="Object 3">
            <a:extLst>
              <a:ext uri="{FF2B5EF4-FFF2-40B4-BE49-F238E27FC236}">
                <a16:creationId xmlns:a16="http://schemas.microsoft.com/office/drawing/2014/main" id="{CBF8EF22-59AA-407B-9065-E5F02544E75B}"/>
              </a:ext>
            </a:extLst>
          </p:cNvPr>
          <p:cNvGraphicFramePr>
            <a:graphicFrameLocks noChangeAspect="1"/>
          </p:cNvGraphicFramePr>
          <p:nvPr>
            <p:extLst>
              <p:ext uri="{D42A27DB-BD31-4B8C-83A1-F6EECF244321}">
                <p14:modId xmlns:p14="http://schemas.microsoft.com/office/powerpoint/2010/main" val="3099297329"/>
              </p:ext>
            </p:extLst>
          </p:nvPr>
        </p:nvGraphicFramePr>
        <p:xfrm>
          <a:off x="2066925" y="3597275"/>
          <a:ext cx="7275513" cy="2554288"/>
        </p:xfrm>
        <a:graphic>
          <a:graphicData uri="http://schemas.openxmlformats.org/presentationml/2006/ole">
            <mc:AlternateContent xmlns:mc="http://schemas.openxmlformats.org/markup-compatibility/2006">
              <mc:Choice xmlns:v="urn:schemas-microsoft-com:vml" Requires="v">
                <p:oleObj name="Document" r:id="rId3" imgW="7500366" imgH="2643304" progId="Word.Document.8">
                  <p:embed/>
                </p:oleObj>
              </mc:Choice>
              <mc:Fallback>
                <p:oleObj name="Document" r:id="rId3" imgW="7500366" imgH="2643304" progId="Word.Document.8">
                  <p:embed/>
                  <p:pic>
                    <p:nvPicPr>
                      <p:cNvPr id="12" name="Object 3">
                        <a:extLst>
                          <a:ext uri="{FF2B5EF4-FFF2-40B4-BE49-F238E27FC236}">
                            <a16:creationId xmlns:a16="http://schemas.microsoft.com/office/drawing/2014/main" id="{CBF8EF22-59AA-407B-9065-E5F02544E75B}"/>
                          </a:ext>
                        </a:extLst>
                      </p:cNvPr>
                      <p:cNvPicPr>
                        <a:picLocks noChangeAspect="1" noChangeArrowheads="1"/>
                      </p:cNvPicPr>
                      <p:nvPr/>
                    </p:nvPicPr>
                    <p:blipFill>
                      <a:blip r:embed="rId4"/>
                      <a:srcRect/>
                      <a:stretch>
                        <a:fillRect/>
                      </a:stretch>
                    </p:blipFill>
                    <p:spPr bwMode="auto">
                      <a:xfrm>
                        <a:off x="2066925" y="3597275"/>
                        <a:ext cx="7275513" cy="25542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3" name="Rectangle 4">
            <a:extLst>
              <a:ext uri="{FF2B5EF4-FFF2-40B4-BE49-F238E27FC236}">
                <a16:creationId xmlns:a16="http://schemas.microsoft.com/office/drawing/2014/main" id="{6035F870-CB2C-47E7-AA77-80949CEE64F7}"/>
              </a:ext>
            </a:extLst>
          </p:cNvPr>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4158764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802.18 Liaison to 802.15 – March 2021</a:t>
            </a:r>
            <a:endParaRPr lang="en-GB" dirty="0"/>
          </a:p>
        </p:txBody>
      </p:sp>
      <p:sp>
        <p:nvSpPr>
          <p:cNvPr id="5122" name="Rectangle 2"/>
          <p:cNvSpPr>
            <a:spLocks noGrp="1" noChangeArrowheads="1"/>
          </p:cNvSpPr>
          <p:nvPr>
            <p:ph idx="1"/>
          </p:nvPr>
        </p:nvSpPr>
        <p:spPr>
          <a:xfrm>
            <a:off x="533400" y="1143000"/>
            <a:ext cx="11506200" cy="5332414"/>
          </a:xfrm>
          <a:ln/>
        </p:spPr>
        <p:txBody>
          <a:bodyPr/>
          <a:lstStyle/>
          <a:p>
            <a:pPr marL="342900" lvl="1" indent="-342900">
              <a:spcBef>
                <a:spcPts val="600"/>
              </a:spcBef>
              <a:buFont typeface="Arial" panose="020B0604020202020204" pitchFamily="34" charset="0"/>
              <a:buChar char="•"/>
              <a:defRPr/>
            </a:pPr>
            <a:r>
              <a:rPr lang="en-US" b="1" dirty="0">
                <a:cs typeface="+mn-cs"/>
              </a:rPr>
              <a:t>Schedule this plenary </a:t>
            </a:r>
          </a:p>
          <a:p>
            <a:pPr marL="742950" lvl="2" indent="-342900">
              <a:spcBef>
                <a:spcPts val="0"/>
              </a:spcBef>
              <a:buFont typeface="Arial" panose="020B0604020202020204" pitchFamily="34" charset="0"/>
              <a:buChar char="•"/>
              <a:defRPr/>
            </a:pPr>
            <a:r>
              <a:rPr lang="en-US" dirty="0">
                <a:solidFill>
                  <a:schemeClr val="tx1">
                    <a:lumMod val="50000"/>
                    <a:lumOff val="50000"/>
                  </a:schemeClr>
                </a:solidFill>
                <a:cs typeface="+mn-cs"/>
              </a:rPr>
              <a:t>Thursday 11</a:t>
            </a:r>
            <a:r>
              <a:rPr lang="en-US" baseline="30000" dirty="0">
                <a:solidFill>
                  <a:schemeClr val="tx1">
                    <a:lumMod val="50000"/>
                    <a:lumOff val="50000"/>
                  </a:schemeClr>
                </a:solidFill>
                <a:cs typeface="+mn-cs"/>
              </a:rPr>
              <a:t>th</a:t>
            </a:r>
            <a:r>
              <a:rPr lang="en-US" dirty="0">
                <a:solidFill>
                  <a:schemeClr val="tx1">
                    <a:lumMod val="50000"/>
                    <a:lumOff val="50000"/>
                  </a:schemeClr>
                </a:solidFill>
                <a:cs typeface="+mn-cs"/>
              </a:rPr>
              <a:t>  15:00et, 1hr, opening – using RR-TAG’s normal weekly call-in which is on .18 web site, etc.</a:t>
            </a:r>
          </a:p>
          <a:p>
            <a:pPr marL="742950" lvl="2" indent="-342900">
              <a:spcBef>
                <a:spcPts val="600"/>
              </a:spcBef>
              <a:buFont typeface="Arial" panose="020B0604020202020204" pitchFamily="34" charset="0"/>
              <a:buChar char="•"/>
              <a:defRPr/>
            </a:pPr>
            <a:r>
              <a:rPr lang="en-US" dirty="0">
                <a:cs typeface="+mn-cs"/>
              </a:rPr>
              <a:t>Wednesday 17</a:t>
            </a:r>
            <a:r>
              <a:rPr lang="en-US" baseline="30000" dirty="0">
                <a:cs typeface="+mn-cs"/>
              </a:rPr>
              <a:t>th</a:t>
            </a:r>
            <a:r>
              <a:rPr lang="en-US" dirty="0">
                <a:cs typeface="+mn-cs"/>
              </a:rPr>
              <a:t>  15:00et, 1hr, closing – a specific call-in, which is in the IEEE 802 calendar, .18 web site, etc. </a:t>
            </a:r>
          </a:p>
          <a:p>
            <a:pPr marL="0" lvl="2" indent="0">
              <a:spcBef>
                <a:spcPts val="300"/>
              </a:spcBef>
              <a:spcAft>
                <a:spcPts val="0"/>
              </a:spcAft>
              <a:defRPr/>
            </a:pPr>
            <a:endParaRPr lang="en-US" b="1" dirty="0">
              <a:solidFill>
                <a:schemeClr val="tx1"/>
              </a:solidFill>
            </a:endParaRPr>
          </a:p>
          <a:p>
            <a:pPr marL="342900" lvl="1" indent="-342900">
              <a:spcBef>
                <a:spcPts val="600"/>
              </a:spcBef>
              <a:buFont typeface="Arial" panose="020B0604020202020204" pitchFamily="34" charset="0"/>
              <a:buChar char="•"/>
              <a:defRPr/>
            </a:pPr>
            <a:r>
              <a:rPr lang="en-US" b="1" dirty="0">
                <a:cs typeface="+mn-cs"/>
              </a:rPr>
              <a:t>Tech Talks</a:t>
            </a:r>
          </a:p>
          <a:p>
            <a:pPr marL="742950" lvl="2" indent="-342900">
              <a:spcBef>
                <a:spcPts val="0"/>
              </a:spcBef>
              <a:buFont typeface="Arial" panose="020B0604020202020204" pitchFamily="34" charset="0"/>
              <a:buChar char="•"/>
              <a:defRPr/>
            </a:pPr>
            <a:r>
              <a:rPr lang="en-US" dirty="0">
                <a:cs typeface="+mn-cs"/>
              </a:rPr>
              <a:t>IEEE 802 is doing a series of open Tech Talks for anyone globally to learn about IEEE 802, its WGs and TAGs, and what we do.  Here is the link for the IEEE site that has them. </a:t>
            </a:r>
          </a:p>
          <a:p>
            <a:pPr marL="2114550" lvl="5" indent="-342900">
              <a:spcBef>
                <a:spcPts val="0"/>
              </a:spcBef>
              <a:buFont typeface="Arial" panose="020B0604020202020204" pitchFamily="34" charset="0"/>
              <a:buChar char="•"/>
              <a:defRPr/>
            </a:pPr>
            <a:endParaRPr lang="en-US" sz="800" dirty="0">
              <a:cs typeface="+mn-cs"/>
              <a:hlinkClick r:id="rId3"/>
            </a:endParaRPr>
          </a:p>
          <a:p>
            <a:pPr marL="1200150" lvl="3" indent="-342900">
              <a:spcBef>
                <a:spcPts val="0"/>
              </a:spcBef>
              <a:buFont typeface="Arial" panose="020B0604020202020204" pitchFamily="34" charset="0"/>
              <a:buChar char="•"/>
              <a:defRPr/>
            </a:pPr>
            <a:r>
              <a:rPr lang="en-US" sz="2000" dirty="0">
                <a:cs typeface="+mn-cs"/>
                <a:hlinkClick r:id="rId3"/>
              </a:rPr>
              <a:t>https://innovationatwork.ieee.org/events/techtalk-panel-802/</a:t>
            </a:r>
            <a:r>
              <a:rPr lang="en-US" sz="2000" dirty="0">
                <a:cs typeface="+mn-cs"/>
              </a:rPr>
              <a:t> </a:t>
            </a:r>
          </a:p>
          <a:p>
            <a:pPr marL="742950" lvl="2" indent="-342900">
              <a:spcBef>
                <a:spcPts val="0"/>
              </a:spcBef>
              <a:buFont typeface="Arial" panose="020B0604020202020204" pitchFamily="34" charset="0"/>
              <a:buChar char="•"/>
              <a:defRPr/>
            </a:pPr>
            <a:endParaRPr lang="en-US" sz="800" dirty="0">
              <a:cs typeface="+mn-cs"/>
            </a:endParaRPr>
          </a:p>
          <a:p>
            <a:pPr marL="742950" lvl="2" indent="-342900">
              <a:spcBef>
                <a:spcPts val="0"/>
              </a:spcBef>
              <a:buFont typeface="Arial" panose="020B0604020202020204" pitchFamily="34" charset="0"/>
              <a:buChar char="•"/>
              <a:defRPr/>
            </a:pPr>
            <a:r>
              <a:rPr lang="en-US" dirty="0">
                <a:cs typeface="+mn-cs"/>
              </a:rPr>
              <a:t>On this site there are links to past Tech Talks, e.g., RR-TAG had their Tech Talk earlier and other WGs have either done theirs or will be coming up. </a:t>
            </a:r>
          </a:p>
          <a:p>
            <a:pPr marL="1200150" lvl="3" indent="-342900">
              <a:spcBef>
                <a:spcPts val="0"/>
              </a:spcBef>
              <a:buFont typeface="Arial" panose="020B0604020202020204" pitchFamily="34" charset="0"/>
              <a:buChar char="•"/>
              <a:defRPr/>
            </a:pPr>
            <a:endParaRPr lang="en-US" dirty="0">
              <a:cs typeface="+mn-cs"/>
            </a:endParaRPr>
          </a:p>
          <a:p>
            <a:pPr marL="0" marR="0">
              <a:spcBef>
                <a:spcPts val="0"/>
              </a:spcBef>
              <a:spcAft>
                <a:spcPts val="0"/>
              </a:spcAft>
              <a:buFont typeface="Arial" panose="020B0604020202020204" pitchFamily="34" charset="0"/>
              <a:buChar char="•"/>
            </a:pPr>
            <a:endParaRPr lang="en-US" sz="200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2000" dirty="0">
                <a:effectLst/>
                <a:ea typeface="Calibri" panose="020F0502020204030204" pitchFamily="34" charset="0"/>
              </a:rPr>
              <a:t>802.18 March 2021 </a:t>
            </a:r>
            <a:r>
              <a:rPr lang="en-US" sz="2000" dirty="0">
                <a:ea typeface="Calibri" panose="020F0502020204030204" pitchFamily="34" charset="0"/>
              </a:rPr>
              <a:t>plenary calls are</a:t>
            </a:r>
            <a:r>
              <a:rPr lang="en-US" sz="2000" dirty="0">
                <a:effectLst/>
                <a:ea typeface="Calibri" panose="020F0502020204030204" pitchFamily="34" charset="0"/>
              </a:rPr>
              <a:t> much like our normal weekly calls including the agenda, </a:t>
            </a:r>
          </a:p>
          <a:p>
            <a:pPr marL="1714500" lvl="4">
              <a:spcBef>
                <a:spcPts val="0"/>
              </a:spcBef>
              <a:spcAft>
                <a:spcPts val="0"/>
              </a:spcAft>
              <a:buFont typeface="Arial" panose="020B0604020202020204" pitchFamily="34" charset="0"/>
              <a:buChar char="•"/>
            </a:pPr>
            <a:endParaRPr lang="en-US" sz="1200" b="1"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2000" dirty="0">
                <a:ea typeface="Calibri" panose="020F0502020204030204" pitchFamily="34" charset="0"/>
              </a:rPr>
              <a:t>with an </a:t>
            </a:r>
            <a:r>
              <a:rPr lang="en-US" sz="2000" dirty="0">
                <a:effectLst/>
                <a:ea typeface="Calibri" panose="020F0502020204030204" pitchFamily="34" charset="0"/>
              </a:rPr>
              <a:t>exception</a:t>
            </a:r>
            <a:r>
              <a:rPr lang="en-US" sz="2000" dirty="0">
                <a:ea typeface="Calibri" panose="020F0502020204030204" pitchFamily="34" charset="0"/>
              </a:rPr>
              <a:t> this plenary of  </a:t>
            </a:r>
            <a:r>
              <a:rPr lang="en-US" sz="2000" dirty="0">
                <a:effectLst/>
                <a:ea typeface="Calibri" panose="020F0502020204030204" pitchFamily="34" charset="0"/>
              </a:rPr>
              <a:t>approval for 2 - 802.18 Vice-Chair openings, for  Stuart Kerry and Al </a:t>
            </a:r>
            <a:r>
              <a:rPr lang="en-US" sz="2000" dirty="0" err="1">
                <a:effectLst/>
                <a:ea typeface="Calibri" panose="020F0502020204030204" pitchFamily="34" charset="0"/>
              </a:rPr>
              <a:t>Petrick</a:t>
            </a:r>
            <a:r>
              <a:rPr lang="en-US" sz="2000" dirty="0">
                <a:effectLst/>
                <a:ea typeface="Calibri" panose="020F0502020204030204" pitchFamily="34" charset="0"/>
              </a:rPr>
              <a:t>, still need  confirmation by the EC. </a:t>
            </a:r>
            <a:endParaRPr lang="en-US" dirty="0">
              <a:cs typeface="+mn-cs"/>
            </a:endParaRPr>
          </a:p>
          <a:p>
            <a:pPr marL="0" lvl="2" indent="0">
              <a:spcBef>
                <a:spcPts val="300"/>
              </a:spcBef>
              <a:spcAft>
                <a:spcPts val="0"/>
              </a:spcAft>
              <a:defRPr/>
            </a:pPr>
            <a:endParaRPr lang="en-US" b="1" dirty="0">
              <a:solidFill>
                <a:schemeClr val="tx1"/>
              </a:solidFill>
            </a:endParaRPr>
          </a:p>
          <a:p>
            <a:pPr marL="342900" lvl="3" indent="0">
              <a:spcBef>
                <a:spcPts val="300"/>
              </a:spcBef>
              <a:spcAft>
                <a:spcPts val="0"/>
              </a:spcAft>
              <a:defRPr/>
            </a:pPr>
            <a:endParaRPr lang="en-US" dirty="0"/>
          </a:p>
        </p:txBody>
      </p:sp>
      <p:sp>
        <p:nvSpPr>
          <p:cNvPr id="5" name="Slide Number Placeholder 4">
            <a:extLst>
              <a:ext uri="{FF2B5EF4-FFF2-40B4-BE49-F238E27FC236}">
                <a16:creationId xmlns:a16="http://schemas.microsoft.com/office/drawing/2014/main" id="{B65263C9-F828-4539-896D-227955B9D764}"/>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4603060B-5570-4835-9296-8A10A821E02D}"/>
              </a:ext>
            </a:extLst>
          </p:cNvPr>
          <p:cNvSpPr>
            <a:spLocks noGrp="1"/>
          </p:cNvSpPr>
          <p:nvPr>
            <p:ph type="dt" idx="15"/>
          </p:nvPr>
        </p:nvSpPr>
        <p:spPr/>
        <p:txBody>
          <a:bodyPr/>
          <a:lstStyle/>
          <a:p>
            <a:r>
              <a:rPr lang="en-US"/>
              <a:t>March 2021</a:t>
            </a:r>
            <a:endParaRPr lang="en-GB" dirty="0"/>
          </a:p>
        </p:txBody>
      </p:sp>
      <p:sp>
        <p:nvSpPr>
          <p:cNvPr id="7" name="Footer Placeholder 4">
            <a:extLst>
              <a:ext uri="{FF2B5EF4-FFF2-40B4-BE49-F238E27FC236}">
                <a16:creationId xmlns:a16="http://schemas.microsoft.com/office/drawing/2014/main" id="{23D2BF0C-2A49-458B-8AC1-5ECD341CFB8E}"/>
              </a:ext>
            </a:extLst>
          </p:cNvPr>
          <p:cNvSpPr txBox="1">
            <a:spLocks/>
          </p:cNvSpPr>
          <p:nvPr/>
        </p:nvSpPr>
        <p:spPr bwMode="auto">
          <a:xfrm>
            <a:off x="10133543" y="6475413"/>
            <a:ext cx="12583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a:t>Jay Holcomb (Itron)</a:t>
            </a:r>
            <a:endParaRPr lang="en-US" dirty="0"/>
          </a:p>
        </p:txBody>
      </p:sp>
      <p:sp>
        <p:nvSpPr>
          <p:cNvPr id="2" name="Footer Placeholder 1">
            <a:extLst>
              <a:ext uri="{FF2B5EF4-FFF2-40B4-BE49-F238E27FC236}">
                <a16:creationId xmlns:a16="http://schemas.microsoft.com/office/drawing/2014/main" id="{C38E1BF4-3A08-4629-90E2-7A2D1ED897D5}"/>
              </a:ext>
            </a:extLst>
          </p:cNvPr>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36813648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802.18 Liaison – March 2021 – highlights </a:t>
            </a:r>
            <a:endParaRPr lang="en-GB" dirty="0"/>
          </a:p>
        </p:txBody>
      </p:sp>
      <p:sp>
        <p:nvSpPr>
          <p:cNvPr id="5122" name="Rectangle 2"/>
          <p:cNvSpPr>
            <a:spLocks noGrp="1" noChangeArrowheads="1"/>
          </p:cNvSpPr>
          <p:nvPr>
            <p:ph idx="1"/>
          </p:nvPr>
        </p:nvSpPr>
        <p:spPr>
          <a:xfrm>
            <a:off x="901699" y="1143000"/>
            <a:ext cx="10488086" cy="5332414"/>
          </a:xfrm>
          <a:ln/>
        </p:spPr>
        <p:txBody>
          <a:bodyPr/>
          <a:lstStyle/>
          <a:p>
            <a:pPr marL="0" marR="0">
              <a:spcBef>
                <a:spcPts val="0"/>
              </a:spcBef>
              <a:spcAft>
                <a:spcPts val="0"/>
              </a:spcAft>
              <a:buFont typeface="Arial" panose="020B0604020202020204" pitchFamily="34" charset="0"/>
              <a:buChar char="•"/>
            </a:pPr>
            <a:r>
              <a:rPr lang="en-US" sz="1800" dirty="0">
                <a:effectLst/>
                <a:ea typeface="Calibri" panose="020F0502020204030204" pitchFamily="34" charset="0"/>
              </a:rPr>
              <a:t>We are having </a:t>
            </a:r>
            <a:r>
              <a:rPr lang="en-US" sz="1800" dirty="0">
                <a:ea typeface="Calibri" panose="020F0502020204030204" pitchFamily="34" charset="0"/>
              </a:rPr>
              <a:t>the </a:t>
            </a:r>
            <a:r>
              <a:rPr lang="en-US" sz="1800" dirty="0">
                <a:effectLst/>
                <a:ea typeface="Calibri" panose="020F0502020204030204" pitchFamily="34" charset="0"/>
              </a:rPr>
              <a:t>normal EU updates what is going in ETSI and CEPT,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It has been focused on  </a:t>
            </a:r>
            <a:r>
              <a:rPr lang="en-US" sz="1800" dirty="0">
                <a:effectLst/>
                <a:ea typeface="Calibri" panose="020F0502020204030204" pitchFamily="34" charset="0"/>
              </a:rPr>
              <a:t>6 GHz and 5 GHz standards are still active in the different EU processes.</a:t>
            </a:r>
          </a:p>
          <a:p>
            <a:pPr marL="800100" lvl="2">
              <a:spcBef>
                <a:spcPts val="0"/>
              </a:spcBef>
              <a:spcAft>
                <a:spcPts val="0"/>
              </a:spcAft>
              <a:buFont typeface="Arial" panose="020B0604020202020204" pitchFamily="34" charset="0"/>
              <a:buChar char="•"/>
            </a:pPr>
            <a:endParaRPr lang="en-US" sz="120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dirty="0">
                <a:ea typeface="Calibri" panose="020F0502020204030204" pitchFamily="34" charset="0"/>
              </a:rPr>
              <a:t>I</a:t>
            </a:r>
            <a:r>
              <a:rPr lang="en-US" sz="1800" dirty="0">
                <a:effectLst/>
                <a:ea typeface="Calibri" panose="020F0502020204030204" pitchFamily="34" charset="0"/>
              </a:rPr>
              <a:t>n other regions, </a:t>
            </a:r>
            <a:r>
              <a:rPr lang="en-US" sz="1800" dirty="0">
                <a:ea typeface="Calibri" panose="020F0502020204030204" pitchFamily="34" charset="0"/>
              </a:rPr>
              <a:t>which does c</a:t>
            </a:r>
            <a:r>
              <a:rPr lang="en-US" sz="1800" dirty="0">
                <a:effectLst/>
                <a:ea typeface="Calibri" panose="020F0502020204030204" pitchFamily="34" charset="0"/>
              </a:rPr>
              <a:t>hange most any day.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There are Canadian consultations on White Spaces and more coming up on bands of IEEE 802 interest. </a:t>
            </a: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And Saudi Arabi has </a:t>
            </a:r>
            <a:r>
              <a:rPr lang="en-US" sz="1800" dirty="0">
                <a:ea typeface="Calibri" panose="020F0502020204030204" pitchFamily="34" charset="0"/>
              </a:rPr>
              <a:t>c</a:t>
            </a:r>
            <a:r>
              <a:rPr lang="en-US" sz="1800" dirty="0">
                <a:effectLst/>
                <a:ea typeface="Calibri" panose="020F0502020204030204" pitchFamily="34" charset="0"/>
              </a:rPr>
              <a:t>onsultations on modernizing </a:t>
            </a:r>
            <a:r>
              <a:rPr lang="en-US" sz="1800" dirty="0">
                <a:ea typeface="Calibri" panose="020F0502020204030204" pitchFamily="34" charset="0"/>
              </a:rPr>
              <a:t>many </a:t>
            </a:r>
            <a:r>
              <a:rPr lang="en-US" sz="1800" dirty="0">
                <a:effectLst/>
                <a:ea typeface="Calibri" panose="020F0502020204030204" pitchFamily="34" charset="0"/>
              </a:rPr>
              <a:t>technical specifications</a:t>
            </a:r>
            <a:r>
              <a:rPr lang="en-US" sz="1800" dirty="0">
                <a:ea typeface="Calibri" panose="020F0502020204030204" pitchFamily="34" charset="0"/>
              </a:rPr>
              <a:t>, including SRDs &amp; UWB. </a:t>
            </a:r>
            <a:r>
              <a:rPr lang="en-US" sz="1800" dirty="0">
                <a:effectLst/>
                <a:ea typeface="Calibri" panose="020F0502020204030204" pitchFamily="34" charset="0"/>
              </a:rPr>
              <a:t>  </a:t>
            </a:r>
          </a:p>
          <a:p>
            <a:pPr marL="800100" lvl="2">
              <a:spcBef>
                <a:spcPts val="0"/>
              </a:spcBef>
              <a:spcAft>
                <a:spcPts val="0"/>
              </a:spcAft>
              <a:buFont typeface="Arial" panose="020B0604020202020204" pitchFamily="34" charset="0"/>
              <a:buChar char="•"/>
            </a:pPr>
            <a:endParaRPr lang="en-US" sz="120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dirty="0">
                <a:effectLst/>
                <a:ea typeface="Calibri" panose="020F0502020204030204" pitchFamily="34" charset="0"/>
              </a:rPr>
              <a:t>802.15 THz SC has an ITU-R WP 5A submission that will be reviewed and voted </a:t>
            </a:r>
            <a:r>
              <a:rPr lang="en-US" sz="1800" dirty="0">
                <a:ea typeface="Calibri" panose="020F0502020204030204" pitchFamily="34" charset="0"/>
              </a:rPr>
              <a:t>on the 17</a:t>
            </a:r>
            <a:r>
              <a:rPr lang="en-US" sz="1800" baseline="30000" dirty="0">
                <a:ea typeface="Calibri" panose="020F0502020204030204" pitchFamily="34" charset="0"/>
              </a:rPr>
              <a:t>th</a:t>
            </a:r>
            <a:r>
              <a:rPr lang="en-US" sz="1800" dirty="0">
                <a:ea typeface="Calibri" panose="020F0502020204030204" pitchFamily="34" charset="0"/>
              </a:rPr>
              <a:t> (today) 	then to the EC on the 18</a:t>
            </a:r>
            <a:r>
              <a:rPr lang="en-US" sz="1800" baseline="30000" dirty="0">
                <a:ea typeface="Calibri" panose="020F0502020204030204" pitchFamily="34" charset="0"/>
              </a:rPr>
              <a:t>th</a:t>
            </a:r>
            <a:r>
              <a:rPr lang="en-US" sz="1800" dirty="0">
                <a:ea typeface="Calibri" panose="020F0502020204030204" pitchFamily="34" charset="0"/>
              </a:rPr>
              <a:t> (tomorrow).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The 802.15 version, </a:t>
            </a:r>
            <a:r>
              <a:rPr lang="en-US" sz="1600" dirty="0">
                <a:ea typeface="Calibri" panose="020F0502020204030204" pitchFamily="34" charset="0"/>
                <a:hlinkClick r:id="rId3"/>
              </a:rPr>
              <a:t>https://mentor.ieee.org/802.15/dcn/21/15-21-0122-03-0thz-liaison-statement-to-itu-r-wp5a.docx</a:t>
            </a:r>
            <a:r>
              <a:rPr lang="en-US" sz="1600" dirty="0">
                <a:ea typeface="Calibri" panose="020F0502020204030204" pitchFamily="34" charset="0"/>
              </a:rPr>
              <a:t> </a:t>
            </a:r>
            <a:endParaRPr lang="en-US" sz="14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200" b="1" dirty="0">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ea typeface="Calibri" panose="020F0502020204030204" pitchFamily="34" charset="0"/>
              </a:rPr>
              <a:t>Ongoing: All are welcomed to help out on each.</a:t>
            </a:r>
            <a:endParaRPr lang="en-US" sz="1800" b="1"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1" dirty="0">
                <a:ea typeface="Calibri" panose="020F0502020204030204" pitchFamily="34" charset="0"/>
              </a:rPr>
              <a:t>A</a:t>
            </a:r>
            <a:r>
              <a:rPr lang="en-US" sz="1600" b="1" dirty="0">
                <a:effectLst/>
                <a:ea typeface="Calibri" panose="020F0502020204030204" pitchFamily="34" charset="0"/>
              </a:rPr>
              <a:t>sking for more ad hoc volunteers to help craft IEEE 802 viewpoints </a:t>
            </a:r>
            <a:r>
              <a:rPr lang="en-US" sz="1600" b="1" dirty="0">
                <a:ea typeface="Calibri" panose="020F0502020204030204" pitchFamily="34" charset="0"/>
              </a:rPr>
              <a:t>on</a:t>
            </a:r>
            <a:r>
              <a:rPr lang="en-US" sz="1600" b="1" dirty="0">
                <a:effectLst/>
                <a:ea typeface="Calibri" panose="020F0502020204030204" pitchFamily="34" charset="0"/>
              </a:rPr>
              <a:t> WRC-23 agenda items of 802 interest.   </a:t>
            </a:r>
          </a:p>
          <a:p>
            <a:pPr marL="800100" lvl="2">
              <a:spcBef>
                <a:spcPts val="0"/>
              </a:spcBef>
              <a:spcAft>
                <a:spcPts val="0"/>
              </a:spcAft>
              <a:buFont typeface="Arial" panose="020B0604020202020204" pitchFamily="34" charset="0"/>
              <a:buChar char="•"/>
            </a:pPr>
            <a:r>
              <a:rPr lang="en-US" dirty="0">
                <a:effectLst/>
                <a:ea typeface="SimSun" panose="02010600030101010101" pitchFamily="2" charset="-122"/>
              </a:rPr>
              <a:t>These Agenda Item might be of interest, though need a volunteer to look at it closer, anyone? </a:t>
            </a:r>
          </a:p>
          <a:p>
            <a:pPr marL="1257300" lvl="3">
              <a:spcBef>
                <a:spcPts val="0"/>
              </a:spcBef>
              <a:spcAft>
                <a:spcPts val="0"/>
              </a:spcAft>
              <a:buFont typeface="Arial" panose="020B0604020202020204" pitchFamily="34" charset="0"/>
              <a:buChar char="•"/>
            </a:pPr>
            <a:r>
              <a:rPr lang="en-US" sz="1800" dirty="0">
                <a:effectLst/>
                <a:ea typeface="SimSun" panose="02010600030101010101" pitchFamily="2" charset="-122"/>
              </a:rPr>
              <a:t>1.5  -4</a:t>
            </a:r>
            <a:r>
              <a:rPr lang="en-GB" sz="1800" dirty="0">
                <a:effectLst/>
                <a:ea typeface="Times New Roman" panose="02020603050405020304" pitchFamily="18" charset="0"/>
              </a:rPr>
              <a:t>70-960 MHz in Region 1-consider possible regulatory actions, Resolution</a:t>
            </a:r>
            <a:r>
              <a:rPr lang="en-GB" sz="1800" b="1" dirty="0">
                <a:effectLst/>
                <a:ea typeface="Times New Roman" panose="02020603050405020304" pitchFamily="18" charset="0"/>
              </a:rPr>
              <a:t> 235.</a:t>
            </a:r>
            <a:endParaRPr lang="en-US" sz="1800" dirty="0">
              <a:effectLst/>
              <a:ea typeface="SimSun" panose="02010600030101010101" pitchFamily="2" charset="-122"/>
            </a:endParaRPr>
          </a:p>
          <a:p>
            <a:pPr marL="1257300" lvl="3">
              <a:spcBef>
                <a:spcPts val="0"/>
              </a:spcBef>
              <a:spcAft>
                <a:spcPts val="0"/>
              </a:spcAft>
              <a:buFont typeface="Arial" panose="020B0604020202020204" pitchFamily="34" charset="0"/>
              <a:buChar char="•"/>
            </a:pPr>
            <a:r>
              <a:rPr lang="en-GB" sz="1800" dirty="0">
                <a:effectLst/>
                <a:ea typeface="Times New Roman" panose="02020603050405020304" pitchFamily="18" charset="0"/>
              </a:rPr>
              <a:t>10</a:t>
            </a:r>
            <a:r>
              <a:rPr lang="en-GB" sz="1800" b="1" dirty="0">
                <a:ea typeface="Times New Roman" panose="02020603050405020304" pitchFamily="18" charset="0"/>
              </a:rPr>
              <a:t>   -</a:t>
            </a:r>
            <a:r>
              <a:rPr lang="en-GB" sz="1800" dirty="0">
                <a:solidFill>
                  <a:srgbClr val="444444"/>
                </a:solidFill>
                <a:effectLst/>
                <a:ea typeface="Times New Roman" panose="02020603050405020304" pitchFamily="18" charset="0"/>
              </a:rPr>
              <a:t>recommend to the Council items for inclusion in the agenda for the next WRC</a:t>
            </a:r>
          </a:p>
          <a:p>
            <a:pPr marL="1257300" lvl="3">
              <a:spcBef>
                <a:spcPts val="0"/>
              </a:spcBef>
              <a:spcAft>
                <a:spcPts val="0"/>
              </a:spcAft>
              <a:buFont typeface="Arial" panose="020B0604020202020204" pitchFamily="34" charset="0"/>
              <a:buChar char="•"/>
            </a:pPr>
            <a:endParaRPr lang="en-US" sz="1200" b="1"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ea typeface="Calibri" panose="020F0502020204030204" pitchFamily="34" charset="0"/>
              </a:rPr>
              <a:t>Status on the initial </a:t>
            </a:r>
            <a:r>
              <a:rPr lang="en-US" sz="1800" b="1" dirty="0">
                <a:effectLst/>
                <a:ea typeface="Calibri" panose="020F0502020204030204" pitchFamily="34" charset="0"/>
              </a:rPr>
              <a:t>Table for Freq. Bands of all IEEE 802 Stds is, an 802.19/.18 joint effort  </a:t>
            </a:r>
          </a:p>
          <a:p>
            <a:pPr marL="800100" lvl="2">
              <a:spcBef>
                <a:spcPts val="0"/>
              </a:spcBef>
              <a:spcAft>
                <a:spcPts val="0"/>
              </a:spcAft>
              <a:buFont typeface="Arial" panose="020B0604020202020204" pitchFamily="34" charset="0"/>
              <a:buChar char="•"/>
            </a:pPr>
            <a:r>
              <a:rPr lang="en-US" dirty="0">
                <a:effectLst/>
                <a:ea typeface="Calibri" panose="020F0502020204030204" pitchFamily="34" charset="0"/>
              </a:rPr>
              <a:t>An ad hoc team is in place and meets  the end of each month, the next call is 30March21 at 15:00et (cal</a:t>
            </a:r>
            <a:r>
              <a:rPr lang="en-US" dirty="0">
                <a:ea typeface="Calibri" panose="020F0502020204030204" pitchFamily="34" charset="0"/>
              </a:rPr>
              <a:t>l-in is in IEEE 802 calendar)</a:t>
            </a:r>
          </a:p>
          <a:p>
            <a:pPr marL="0" marR="0" indent="0">
              <a:spcBef>
                <a:spcPts val="0"/>
              </a:spcBef>
              <a:spcAft>
                <a:spcPts val="0"/>
              </a:spcAft>
            </a:pPr>
            <a:endParaRPr lang="en-US" sz="1800" dirty="0">
              <a:effectLst/>
              <a:ea typeface="Calibri" panose="020F0502020204030204" pitchFamily="34" charset="0"/>
            </a:endParaRPr>
          </a:p>
          <a:p>
            <a:pPr marL="0" lvl="2" indent="0">
              <a:spcBef>
                <a:spcPts val="300"/>
              </a:spcBef>
              <a:spcAft>
                <a:spcPts val="0"/>
              </a:spcAft>
              <a:defRPr/>
            </a:pPr>
            <a:endParaRPr lang="en-US" b="1" dirty="0">
              <a:solidFill>
                <a:schemeClr val="tx1"/>
              </a:solidFill>
            </a:endParaRPr>
          </a:p>
          <a:p>
            <a:pPr marL="342900" lvl="3" indent="0">
              <a:spcBef>
                <a:spcPts val="300"/>
              </a:spcBef>
              <a:spcAft>
                <a:spcPts val="0"/>
              </a:spcAft>
              <a:defRPr/>
            </a:pPr>
            <a:endParaRPr lang="en-US" dirty="0"/>
          </a:p>
        </p:txBody>
      </p:sp>
      <p:sp>
        <p:nvSpPr>
          <p:cNvPr id="5" name="Slide Number Placeholder 4">
            <a:extLst>
              <a:ext uri="{FF2B5EF4-FFF2-40B4-BE49-F238E27FC236}">
                <a16:creationId xmlns:a16="http://schemas.microsoft.com/office/drawing/2014/main" id="{B65263C9-F828-4539-896D-227955B9D764}"/>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4603060B-5570-4835-9296-8A10A821E02D}"/>
              </a:ext>
            </a:extLst>
          </p:cNvPr>
          <p:cNvSpPr>
            <a:spLocks noGrp="1"/>
          </p:cNvSpPr>
          <p:nvPr>
            <p:ph type="dt" idx="15"/>
          </p:nvPr>
        </p:nvSpPr>
        <p:spPr/>
        <p:txBody>
          <a:bodyPr/>
          <a:lstStyle/>
          <a:p>
            <a:r>
              <a:rPr lang="en-US"/>
              <a:t>March 2021</a:t>
            </a:r>
            <a:endParaRPr lang="en-GB" dirty="0"/>
          </a:p>
        </p:txBody>
      </p:sp>
      <p:sp>
        <p:nvSpPr>
          <p:cNvPr id="7" name="Footer Placeholder 4">
            <a:extLst>
              <a:ext uri="{FF2B5EF4-FFF2-40B4-BE49-F238E27FC236}">
                <a16:creationId xmlns:a16="http://schemas.microsoft.com/office/drawing/2014/main" id="{23D2BF0C-2A49-458B-8AC1-5ECD341CFB8E}"/>
              </a:ext>
            </a:extLst>
          </p:cNvPr>
          <p:cNvSpPr txBox="1">
            <a:spLocks/>
          </p:cNvSpPr>
          <p:nvPr/>
        </p:nvSpPr>
        <p:spPr bwMode="auto">
          <a:xfrm>
            <a:off x="10133543" y="6475413"/>
            <a:ext cx="12583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a:t>Jay Holcomb (Itron)</a:t>
            </a:r>
            <a:endParaRPr lang="en-US" dirty="0"/>
          </a:p>
        </p:txBody>
      </p:sp>
      <p:sp>
        <p:nvSpPr>
          <p:cNvPr id="2" name="Footer Placeholder 1">
            <a:extLst>
              <a:ext uri="{FF2B5EF4-FFF2-40B4-BE49-F238E27FC236}">
                <a16:creationId xmlns:a16="http://schemas.microsoft.com/office/drawing/2014/main" id="{C38E1BF4-3A08-4629-90E2-7A2D1ED897D5}"/>
              </a:ext>
            </a:extLst>
          </p:cNvPr>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42841013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802.18 Liaison – March 2021 - closing</a:t>
            </a:r>
            <a:endParaRPr lang="en-GB" dirty="0"/>
          </a:p>
        </p:txBody>
      </p:sp>
      <p:sp>
        <p:nvSpPr>
          <p:cNvPr id="5122" name="Rectangle 2"/>
          <p:cNvSpPr>
            <a:spLocks noGrp="1" noChangeArrowheads="1"/>
          </p:cNvSpPr>
          <p:nvPr>
            <p:ph idx="1"/>
          </p:nvPr>
        </p:nvSpPr>
        <p:spPr>
          <a:xfrm>
            <a:off x="901699" y="1143000"/>
            <a:ext cx="10488086" cy="5332414"/>
          </a:xfrm>
          <a:ln/>
        </p:spPr>
        <p:txBody>
          <a:bodyPr/>
          <a:lstStyle/>
          <a:p>
            <a:pPr marL="0" marR="0">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a:buFont typeface="Arial" panose="020B0604020202020204" pitchFamily="34" charset="0"/>
              <a:buChar char="•"/>
            </a:pPr>
            <a:r>
              <a:rPr lang="en-US" dirty="0">
                <a:effectLst/>
                <a:ea typeface="Calibri" panose="020F0502020204030204" pitchFamily="34" charset="0"/>
              </a:rPr>
              <a:t>RR-TAG meets weekl</a:t>
            </a:r>
            <a:r>
              <a:rPr lang="en-US" dirty="0">
                <a:ea typeface="Calibri" panose="020F0502020204030204" pitchFamily="34" charset="0"/>
              </a:rPr>
              <a:t>y on Thursdays, </a:t>
            </a:r>
            <a:r>
              <a:rPr lang="en-US" i="1" u="sng" dirty="0"/>
              <a:t>15:00 – &lt;15:55</a:t>
            </a:r>
            <a:r>
              <a:rPr lang="en-US" dirty="0"/>
              <a:t> et</a:t>
            </a:r>
          </a:p>
          <a:p>
            <a:pPr lvl="1">
              <a:buFont typeface="Arial" panose="020B0604020202020204" pitchFamily="34" charset="0"/>
              <a:buChar char="•"/>
            </a:pPr>
            <a:r>
              <a:rPr lang="en-US" dirty="0"/>
              <a:t>Approved thru 02 Sept 21</a:t>
            </a:r>
            <a:endParaRPr lang="en-US" dirty="0">
              <a:effectLst/>
              <a:ea typeface="Calibri" panose="020F0502020204030204" pitchFamily="34" charset="0"/>
            </a:endParaRPr>
          </a:p>
          <a:p>
            <a:pPr lvl="1">
              <a:spcBef>
                <a:spcPts val="0"/>
              </a:spcBef>
              <a:buFont typeface="Arial" panose="020B0604020202020204" pitchFamily="34" charset="0"/>
              <a:buChar char="•"/>
            </a:pPr>
            <a:r>
              <a:rPr lang="en-US" dirty="0"/>
              <a:t>Call in info: </a:t>
            </a:r>
            <a:r>
              <a:rPr lang="en-US" dirty="0">
                <a:hlinkClick r:id="rId3"/>
              </a:rPr>
              <a:t>https://mentor.ieee.org/802.18/dcn/16/18-16-0038-17-0000-teleconference-call-in-info.pptx</a:t>
            </a:r>
            <a:r>
              <a:rPr lang="en-US" dirty="0"/>
              <a:t>  </a:t>
            </a:r>
          </a:p>
          <a:p>
            <a:pPr lvl="1">
              <a:spcBef>
                <a:spcPts val="0"/>
              </a:spcBef>
              <a:buFont typeface="Arial" panose="020B0604020202020204" pitchFamily="34" charset="0"/>
              <a:buChar char="•"/>
            </a:pPr>
            <a:r>
              <a:rPr lang="en-US" dirty="0"/>
              <a:t>Or:   </a:t>
            </a:r>
            <a:r>
              <a:rPr lang="en-US" dirty="0">
                <a:ea typeface="Times New Roman" panose="02020603050405020304" pitchFamily="18" charset="0"/>
                <a:cs typeface="Times New Roman" panose="02020603050405020304" pitchFamily="18" charset="0"/>
                <a:hlinkClick r:id="rId4"/>
              </a:rPr>
              <a:t>https://ieeesa.webex.com/ieeesa/j.php?MTID=mac8a92e41db417f3b4a55e5686090488</a:t>
            </a:r>
            <a:endParaRPr lang="en-US" dirty="0"/>
          </a:p>
          <a:p>
            <a:pPr lvl="1">
              <a:buFont typeface="Arial" panose="020B0604020202020204" pitchFamily="34" charset="0"/>
              <a:buChar char="•"/>
            </a:pPr>
            <a:r>
              <a:rPr lang="en-US" dirty="0"/>
              <a:t>All late changes/cancellations will be sent out to the 802.18 list server. </a:t>
            </a:r>
          </a:p>
          <a:p>
            <a:pPr lvl="2">
              <a:buFont typeface="Arial" panose="020B0604020202020204" pitchFamily="34" charset="0"/>
              <a:buChar char="•"/>
            </a:pPr>
            <a:endParaRPr lang="en-US" dirty="0"/>
          </a:p>
          <a:p>
            <a:pPr>
              <a:buFont typeface="Arial" panose="020B0604020202020204" pitchFamily="34" charset="0"/>
              <a:buChar char="•"/>
            </a:pPr>
            <a:r>
              <a:rPr lang="en-US" dirty="0"/>
              <a:t>Next “weekly” teleconference, next week</a:t>
            </a:r>
            <a:r>
              <a:rPr lang="en-US" sz="1800" dirty="0"/>
              <a:t>:     </a:t>
            </a:r>
            <a:r>
              <a:rPr lang="en-US" dirty="0"/>
              <a:t>25Mar21</a:t>
            </a:r>
          </a:p>
          <a:p>
            <a:pPr lvl="2">
              <a:buFont typeface="Arial" panose="020B0604020202020204" pitchFamily="34" charset="0"/>
              <a:buChar char="•"/>
            </a:pPr>
            <a:endParaRPr lang="en-US" dirty="0"/>
          </a:p>
          <a:p>
            <a:pPr>
              <a:buFont typeface="Arial" panose="020B0604020202020204" pitchFamily="34" charset="0"/>
              <a:buChar char="•"/>
            </a:pPr>
            <a:r>
              <a:rPr lang="en-US" dirty="0"/>
              <a:t>Info on overall IEEE 802 schedule: </a:t>
            </a:r>
            <a:r>
              <a:rPr lang="en-US" dirty="0">
                <a:hlinkClick r:id="rId5"/>
              </a:rPr>
              <a:t>http://ieee802.org/802tele_calendar.html</a:t>
            </a:r>
            <a:r>
              <a:rPr lang="en-US" dirty="0">
                <a:effectLst/>
                <a:ea typeface="Calibri" panose="020F0502020204030204" pitchFamily="34" charset="0"/>
              </a:rPr>
              <a:t> </a:t>
            </a:r>
          </a:p>
          <a:p>
            <a:pPr lvl="2">
              <a:buFont typeface="Arial" panose="020B0604020202020204" pitchFamily="34" charset="0"/>
              <a:buChar char="•"/>
            </a:pPr>
            <a:endParaRPr lang="en-US" dirty="0"/>
          </a:p>
          <a:p>
            <a:pPr>
              <a:buFont typeface="Arial" panose="020B0604020202020204" pitchFamily="34" charset="0"/>
              <a:buChar char="•"/>
            </a:pPr>
            <a:r>
              <a:rPr lang="en-US" dirty="0"/>
              <a:t>Thank You</a:t>
            </a:r>
          </a:p>
        </p:txBody>
      </p:sp>
      <p:sp>
        <p:nvSpPr>
          <p:cNvPr id="5" name="Slide Number Placeholder 4">
            <a:extLst>
              <a:ext uri="{FF2B5EF4-FFF2-40B4-BE49-F238E27FC236}">
                <a16:creationId xmlns:a16="http://schemas.microsoft.com/office/drawing/2014/main" id="{B65263C9-F828-4539-896D-227955B9D764}"/>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4603060B-5570-4835-9296-8A10A821E02D}"/>
              </a:ext>
            </a:extLst>
          </p:cNvPr>
          <p:cNvSpPr>
            <a:spLocks noGrp="1"/>
          </p:cNvSpPr>
          <p:nvPr>
            <p:ph type="dt" idx="15"/>
          </p:nvPr>
        </p:nvSpPr>
        <p:spPr/>
        <p:txBody>
          <a:bodyPr/>
          <a:lstStyle/>
          <a:p>
            <a:r>
              <a:rPr lang="en-US"/>
              <a:t>March 2021</a:t>
            </a:r>
            <a:endParaRPr lang="en-GB" dirty="0"/>
          </a:p>
        </p:txBody>
      </p:sp>
      <p:sp>
        <p:nvSpPr>
          <p:cNvPr id="7" name="Footer Placeholder 4">
            <a:extLst>
              <a:ext uri="{FF2B5EF4-FFF2-40B4-BE49-F238E27FC236}">
                <a16:creationId xmlns:a16="http://schemas.microsoft.com/office/drawing/2014/main" id="{23D2BF0C-2A49-458B-8AC1-5ECD341CFB8E}"/>
              </a:ext>
            </a:extLst>
          </p:cNvPr>
          <p:cNvSpPr txBox="1">
            <a:spLocks/>
          </p:cNvSpPr>
          <p:nvPr/>
        </p:nvSpPr>
        <p:spPr bwMode="auto">
          <a:xfrm>
            <a:off x="10133543" y="6475413"/>
            <a:ext cx="12583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a:t>Jay Holcomb (Itron)</a:t>
            </a:r>
            <a:endParaRPr lang="en-US" dirty="0"/>
          </a:p>
        </p:txBody>
      </p:sp>
      <p:sp>
        <p:nvSpPr>
          <p:cNvPr id="2" name="Footer Placeholder 1">
            <a:extLst>
              <a:ext uri="{FF2B5EF4-FFF2-40B4-BE49-F238E27FC236}">
                <a16:creationId xmlns:a16="http://schemas.microsoft.com/office/drawing/2014/main" id="{C38E1BF4-3A08-4629-90E2-7A2D1ED897D5}"/>
              </a:ext>
            </a:extLst>
          </p:cNvPr>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31758336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61DFA-CB6A-4C0E-9B6F-ECD5C6C57215}"/>
              </a:ext>
            </a:extLst>
          </p:cNvPr>
          <p:cNvSpPr>
            <a:spLocks noGrp="1"/>
          </p:cNvSpPr>
          <p:nvPr>
            <p:ph type="title"/>
          </p:nvPr>
        </p:nvSpPr>
        <p:spPr/>
        <p:txBody>
          <a:bodyPr/>
          <a:lstStyle/>
          <a:p>
            <a:r>
              <a:rPr lang="en-US" dirty="0"/>
              <a:t>Backup	</a:t>
            </a:r>
          </a:p>
        </p:txBody>
      </p:sp>
      <p:sp>
        <p:nvSpPr>
          <p:cNvPr id="3" name="Content Placeholder 2">
            <a:extLst>
              <a:ext uri="{FF2B5EF4-FFF2-40B4-BE49-F238E27FC236}">
                <a16:creationId xmlns:a16="http://schemas.microsoft.com/office/drawing/2014/main" id="{6AA9704F-437D-4862-8597-FFF631148E93}"/>
              </a:ext>
            </a:extLst>
          </p:cNvPr>
          <p:cNvSpPr>
            <a:spLocks noGrp="1"/>
          </p:cNvSpPr>
          <p:nvPr>
            <p:ph idx="1"/>
          </p:nvPr>
        </p:nvSpPr>
        <p:spPr>
          <a:xfrm>
            <a:off x="914401" y="1447800"/>
            <a:ext cx="10361084" cy="5027613"/>
          </a:xfrm>
        </p:spPr>
        <p:txBody>
          <a:bodyPr/>
          <a:lstStyle/>
          <a:p>
            <a:r>
              <a:rPr lang="en-US" sz="2000" dirty="0"/>
              <a:t>All WRC-23 agenda items that ‘might’ have IEEE 802 interest.  Contact 802.18 chair if you could help with IEEE 802 viewpoints on any of these. </a:t>
            </a:r>
          </a:p>
          <a:p>
            <a:pPr lvl="1">
              <a:spcBef>
                <a:spcPts val="0"/>
              </a:spcBef>
              <a:spcAft>
                <a:spcPts val="0"/>
              </a:spcAft>
              <a:buFont typeface="+mj-lt"/>
              <a:buAutoNum type="arabicParenBoth"/>
            </a:pPr>
            <a:r>
              <a:rPr lang="en-US" dirty="0">
                <a:effectLst/>
                <a:ea typeface="SimSun" panose="02010600030101010101" pitchFamily="2" charset="-122"/>
              </a:rPr>
              <a:t>1.1  -</a:t>
            </a:r>
            <a:r>
              <a:rPr lang="en-GB" dirty="0">
                <a:effectLst/>
                <a:ea typeface="Times New Roman" panose="02020603050405020304" pitchFamily="18" charset="0"/>
              </a:rPr>
              <a:t>800-4 990 MHz and Resolution 223.  Connection w/ITS going there?</a:t>
            </a:r>
            <a:endParaRPr lang="en-US" dirty="0">
              <a:effectLst/>
              <a:ea typeface="SimSun" panose="02010600030101010101" pitchFamily="2" charset="-122"/>
            </a:endParaRPr>
          </a:p>
          <a:p>
            <a:pPr lvl="1">
              <a:spcBef>
                <a:spcPts val="0"/>
              </a:spcBef>
              <a:spcAft>
                <a:spcPts val="0"/>
              </a:spcAft>
              <a:buFont typeface="+mj-lt"/>
              <a:buAutoNum type="arabicParenBoth"/>
            </a:pPr>
            <a:endParaRPr lang="en-US" dirty="0">
              <a:effectLst/>
              <a:ea typeface="SimSun" panose="02010600030101010101" pitchFamily="2" charset="-122"/>
            </a:endParaRPr>
          </a:p>
          <a:p>
            <a:pPr lvl="1">
              <a:spcBef>
                <a:spcPts val="0"/>
              </a:spcBef>
              <a:spcAft>
                <a:spcPts val="0"/>
              </a:spcAft>
              <a:buFont typeface="+mj-lt"/>
              <a:buAutoNum type="arabicParenBoth"/>
            </a:pPr>
            <a:r>
              <a:rPr lang="en-US" dirty="0">
                <a:effectLst/>
                <a:ea typeface="SimSun" panose="02010600030101010101" pitchFamily="2" charset="-122"/>
              </a:rPr>
              <a:t>1.2</a:t>
            </a:r>
            <a:r>
              <a:rPr lang="en-GB" dirty="0">
                <a:ea typeface="SimSun" panose="02010600030101010101" pitchFamily="2" charset="-122"/>
              </a:rPr>
              <a:t>  -</a:t>
            </a:r>
            <a:r>
              <a:rPr lang="en-GB" dirty="0">
                <a:effectLst/>
                <a:ea typeface="Times New Roman" panose="02020603050405020304" pitchFamily="18" charset="0"/>
              </a:rPr>
              <a:t>300-3 400MHz, 3 600-3 800MHz, 6 425-7 025MHz, 7 025-7 125MHz and 10.0-10.5GHz for International Mobile Telecommunications (IMT) and resolution 245.</a:t>
            </a:r>
            <a:endParaRPr lang="en-US" dirty="0">
              <a:effectLst/>
              <a:ea typeface="SimSun" panose="02010600030101010101" pitchFamily="2" charset="-122"/>
            </a:endParaRPr>
          </a:p>
          <a:p>
            <a:pPr lvl="1">
              <a:spcBef>
                <a:spcPts val="0"/>
              </a:spcBef>
              <a:spcAft>
                <a:spcPts val="0"/>
              </a:spcAft>
              <a:buFont typeface="+mj-lt"/>
              <a:buAutoNum type="arabicParenBoth"/>
            </a:pPr>
            <a:endParaRPr lang="en-US" dirty="0">
              <a:effectLst/>
              <a:ea typeface="SimSun" panose="02010600030101010101" pitchFamily="2" charset="-122"/>
            </a:endParaRPr>
          </a:p>
          <a:p>
            <a:pPr lvl="1">
              <a:spcBef>
                <a:spcPts val="0"/>
              </a:spcBef>
              <a:spcAft>
                <a:spcPts val="0"/>
              </a:spcAft>
              <a:buFont typeface="+mj-lt"/>
              <a:buAutoNum type="arabicParenBoth"/>
            </a:pPr>
            <a:r>
              <a:rPr lang="en-US" dirty="0">
                <a:effectLst/>
                <a:ea typeface="SimSun" panose="02010600030101010101" pitchFamily="2" charset="-122"/>
              </a:rPr>
              <a:t>1.5  -4</a:t>
            </a:r>
            <a:r>
              <a:rPr lang="en-GB" dirty="0">
                <a:effectLst/>
                <a:ea typeface="Times New Roman" panose="02020603050405020304" pitchFamily="18" charset="0"/>
              </a:rPr>
              <a:t>70-960 MHz in Region 1-consider possible regulatory actions, Resolution</a:t>
            </a:r>
            <a:r>
              <a:rPr lang="en-GB" b="1" dirty="0">
                <a:effectLst/>
                <a:ea typeface="Times New Roman" panose="02020603050405020304" pitchFamily="18" charset="0"/>
              </a:rPr>
              <a:t> 235.</a:t>
            </a:r>
            <a:endParaRPr lang="en-US" dirty="0">
              <a:effectLst/>
              <a:ea typeface="SimSun" panose="02010600030101010101" pitchFamily="2" charset="-122"/>
            </a:endParaRPr>
          </a:p>
          <a:p>
            <a:pPr lvl="1">
              <a:spcBef>
                <a:spcPts val="0"/>
              </a:spcBef>
              <a:spcAft>
                <a:spcPts val="0"/>
              </a:spcAft>
              <a:buFont typeface="+mj-lt"/>
              <a:buAutoNum type="arabicParenBoth"/>
            </a:pPr>
            <a:endParaRPr lang="en-GB" dirty="0">
              <a:effectLst/>
              <a:ea typeface="Times New Roman" panose="02020603050405020304" pitchFamily="18" charset="0"/>
            </a:endParaRPr>
          </a:p>
          <a:p>
            <a:pPr lvl="1">
              <a:spcBef>
                <a:spcPts val="0"/>
              </a:spcBef>
              <a:spcAft>
                <a:spcPts val="0"/>
              </a:spcAft>
              <a:buFont typeface="+mj-lt"/>
              <a:buAutoNum type="arabicParenBoth"/>
            </a:pPr>
            <a:r>
              <a:rPr lang="en-GB" dirty="0">
                <a:effectLst/>
                <a:ea typeface="Times New Roman" panose="02020603050405020304" pitchFamily="18" charset="0"/>
              </a:rPr>
              <a:t>10</a:t>
            </a:r>
            <a:r>
              <a:rPr lang="en-GB" b="1" dirty="0">
                <a:ea typeface="Times New Roman" panose="02020603050405020304" pitchFamily="18" charset="0"/>
              </a:rPr>
              <a:t>   -</a:t>
            </a:r>
            <a:r>
              <a:rPr lang="en-GB" dirty="0">
                <a:solidFill>
                  <a:srgbClr val="444444"/>
                </a:solidFill>
                <a:effectLst/>
                <a:ea typeface="Times New Roman" panose="02020603050405020304" pitchFamily="18" charset="0"/>
              </a:rPr>
              <a:t>recommend to the Council items for inclusion in the agenda for the next WRC</a:t>
            </a:r>
          </a:p>
          <a:p>
            <a:endParaRPr lang="en-US" dirty="0"/>
          </a:p>
        </p:txBody>
      </p:sp>
      <p:sp>
        <p:nvSpPr>
          <p:cNvPr id="4" name="Slide Number Placeholder 3">
            <a:extLst>
              <a:ext uri="{FF2B5EF4-FFF2-40B4-BE49-F238E27FC236}">
                <a16:creationId xmlns:a16="http://schemas.microsoft.com/office/drawing/2014/main" id="{DBCE8888-7C81-4228-A87C-AC3613270EE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94A27CA-C5F4-4A29-A22F-0AC5D57184B9}"/>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7DBC33F5-5CEB-4291-BC06-A9DEB5CCF1A3}"/>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3409545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2.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804785E-67BB-4305-9B97-6021308D188E}">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5d48a4fd-b80d-4fe1-b239-a49a0c8fe0fd"/>
    <ds:schemaRef ds:uri="23347348-f209-4824-a23a-1433d5a4d5f5"/>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7786</TotalTime>
  <Words>815</Words>
  <Application>Microsoft Office PowerPoint</Application>
  <PresentationFormat>Widescreen</PresentationFormat>
  <Paragraphs>95</Paragraphs>
  <Slides>5</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9" baseType="lpstr">
      <vt:lpstr>Arial</vt:lpstr>
      <vt:lpstr>Times New Roman</vt:lpstr>
      <vt:lpstr>Office Theme</vt:lpstr>
      <vt:lpstr>Document</vt:lpstr>
      <vt:lpstr>IEEE 802.18 RR-TAG Electronic Wireless Interim Liaison  from 802.18 to 802.15</vt:lpstr>
      <vt:lpstr>802.18 Liaison to 802.15 – March 2021</vt:lpstr>
      <vt:lpstr>802.18 Liaison – March 2021 – highlights </vt:lpstr>
      <vt:lpstr>802.18 Liaison – March 2021 - closing</vt:lpstr>
      <vt:lpstr>Backup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
  <cp:lastModifiedBy>Holcomb, Jay</cp:lastModifiedBy>
  <cp:revision>214</cp:revision>
  <cp:lastPrinted>1601-01-01T00:00:00Z</cp:lastPrinted>
  <dcterms:created xsi:type="dcterms:W3CDTF">2018-05-02T19:26:26Z</dcterms:created>
  <dcterms:modified xsi:type="dcterms:W3CDTF">2021-03-17T14:17:20Z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