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7"/>
  </p:notesMasterIdLst>
  <p:sldIdLst>
    <p:sldId id="256" r:id="rId2"/>
    <p:sldId id="294" r:id="rId3"/>
    <p:sldId id="295" r:id="rId4"/>
    <p:sldId id="296" r:id="rId5"/>
    <p:sldId id="299" r:id="rId6"/>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1"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59" d="100"/>
          <a:sy n="59" d="100"/>
        </p:scale>
        <p:origin x="1428"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24" name="Google Shape;24;p2"/>
          <p:cNvSpPr txBox="1">
            <a:spLocks noGrp="1"/>
          </p:cNvSpPr>
          <p:nvPr>
            <p:ph type="ftr" idx="11"/>
          </p:nvPr>
        </p:nvSpPr>
        <p:spPr>
          <a:xfrm>
            <a:off x="5127171" y="6383337"/>
            <a:ext cx="3439886" cy="276225"/>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30" name="Google Shape;30;p3"/>
          <p:cNvSpPr txBox="1">
            <a:spLocks noGrp="1"/>
          </p:cNvSpPr>
          <p:nvPr>
            <p:ph type="ftr" idx="11"/>
          </p:nvPr>
        </p:nvSpPr>
        <p:spPr>
          <a:xfrm>
            <a:off x="4878388" y="6399211"/>
            <a:ext cx="3732212"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36" name="Google Shape;36;p4"/>
          <p:cNvSpPr txBox="1">
            <a:spLocks noGrp="1"/>
          </p:cNvSpPr>
          <p:nvPr>
            <p:ph type="ftr" idx="11"/>
          </p:nvPr>
        </p:nvSpPr>
        <p:spPr>
          <a:xfrm>
            <a:off x="5192486" y="6410097"/>
            <a:ext cx="3418114"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Marco Hernandez(YNU), Benjamin A. Rolfe(BCA), Ryuji Kohno(YNU CWC </a:t>
            </a:r>
            <a:r>
              <a:rPr lang="en-US" dirty="0" err="1"/>
              <a:t>UofOulu</a:t>
            </a:r>
            <a:r>
              <a:rPr lang="en-US" dirty="0"/>
              <a:t>)</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42" name="Google Shape;42;p5"/>
          <p:cNvSpPr txBox="1">
            <a:spLocks noGrp="1"/>
          </p:cNvSpPr>
          <p:nvPr>
            <p:ph type="ftr" idx="11"/>
          </p:nvPr>
        </p:nvSpPr>
        <p:spPr>
          <a:xfrm>
            <a:off x="5159829" y="6410096"/>
            <a:ext cx="3450771" cy="24447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March 2021</a:t>
            </a:r>
            <a:endParaRPr dirty="0"/>
          </a:p>
        </p:txBody>
      </p:sp>
      <p:sp>
        <p:nvSpPr>
          <p:cNvPr id="16" name="Google Shape;16;p1"/>
          <p:cNvSpPr txBox="1">
            <a:spLocks noGrp="1"/>
          </p:cNvSpPr>
          <p:nvPr>
            <p:ph type="ftr" idx="11"/>
          </p:nvPr>
        </p:nvSpPr>
        <p:spPr>
          <a:xfrm>
            <a:off x="4800600" y="6475413"/>
            <a:ext cx="3810000" cy="9955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Marco Hernandez(YNU), Benjamin A. Rolfe(BCA), Ryuji Kohno(YNU CWC UofOulu)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P802.15-21-0D153-00-000</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March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Marco Hernandez(YNU), Benjamin A. Rolfe(BCA), Ryuji Kohno(YNU CWC UofOulu)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802.15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 IG NG-UWB and IG DEP </a:t>
            </a:r>
            <a:r>
              <a:rPr lang="en-US" sz="1600" dirty="0">
                <a:solidFill>
                  <a:schemeClr val="dk2"/>
                </a:solidFill>
                <a:latin typeface="Times New Roman"/>
                <a:ea typeface="Times New Roman"/>
                <a:cs typeface="Times New Roman"/>
                <a:sym typeface="Times New Roman"/>
              </a:rPr>
              <a:t>Harmonization</a:t>
            </a:r>
            <a:r>
              <a:rPr lang="en-US" sz="1600" b="0" i="0" u="none" strike="noStrike" cap="none" dirty="0">
                <a:solidFill>
                  <a:schemeClr val="dk2"/>
                </a:solidFill>
                <a:latin typeface="Times New Roman"/>
                <a:ea typeface="Times New Roman"/>
                <a:cs typeface="Times New Roman"/>
                <a:sym typeface="Times New Roman"/>
              </a:rPr>
              <a:t> ]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March 11th</a:t>
            </a:r>
            <a:r>
              <a:rPr lang="en-US" sz="1600" b="0" i="0" u="none" strike="noStrike" cap="none" dirty="0">
                <a:solidFill>
                  <a:schemeClr val="dk2"/>
                </a:solidFill>
                <a:latin typeface="Times New Roman"/>
                <a:ea typeface="Times New Roman"/>
                <a:cs typeface="Times New Roman"/>
                <a:sym typeface="Times New Roman"/>
              </a:rPr>
              <a:t>,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 Benjamin A. Rolfe, </a:t>
            </a:r>
            <a:r>
              <a:rPr lang="en-US" sz="1600" b="0" i="0" u="none" strike="noStrike" cap="none" dirty="0">
                <a:solidFill>
                  <a:schemeClr val="dk2"/>
                </a:solidFill>
                <a:latin typeface="Times New Roman"/>
                <a:ea typeface="Times New Roman"/>
                <a:cs typeface="Times New Roman"/>
                <a:sym typeface="Times New Roman"/>
              </a:rPr>
              <a:t>Marco Hernandez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YNU, Blind Creek </a:t>
            </a:r>
            <a:r>
              <a:rPr lang="en-US" sz="1600" b="0" i="0" u="none" strike="noStrike" cap="none" dirty="0">
                <a:solidFill>
                  <a:schemeClr val="dk1"/>
                </a:solidFill>
                <a:latin typeface="Times New Roman"/>
                <a:ea typeface="Times New Roman"/>
                <a:cs typeface="Times New Roman"/>
                <a:sym typeface="Times New Roman"/>
              </a:rPr>
              <a:t>]</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2"/>
                </a:solidFill>
                <a:latin typeface="Times New Roman"/>
                <a:ea typeface="Times New Roman"/>
                <a:cs typeface="Times New Roman"/>
                <a:sym typeface="Times New Roman"/>
              </a:rPr>
              <a:t>[79-5 </a:t>
            </a:r>
            <a:r>
              <a:rPr lang="en-US" sz="1600" dirty="0" err="1">
                <a:solidFill>
                  <a:schemeClr val="dk2"/>
                </a:solidFill>
                <a:latin typeface="Times New Roman"/>
                <a:ea typeface="Times New Roman"/>
                <a:cs typeface="Times New Roman"/>
                <a:sym typeface="Times New Roman"/>
              </a:rPr>
              <a:t>Tokiwadai</a:t>
            </a:r>
            <a:r>
              <a:rPr lang="en-US" sz="1600" dirty="0">
                <a:solidFill>
                  <a:schemeClr val="dk2"/>
                </a:solidFill>
                <a:latin typeface="Times New Roman"/>
                <a:ea typeface="Times New Roman"/>
                <a:cs typeface="Times New Roman"/>
                <a:sym typeface="Times New Roman"/>
              </a:rPr>
              <a:t>, Hodogaya-</a:t>
            </a:r>
            <a:r>
              <a:rPr lang="en-US" sz="1600" dirty="0" err="1">
                <a:solidFill>
                  <a:schemeClr val="dk2"/>
                </a:solidFill>
                <a:latin typeface="Times New Roman"/>
                <a:ea typeface="Times New Roman"/>
                <a:cs typeface="Times New Roman"/>
                <a:sym typeface="Times New Roman"/>
              </a:rPr>
              <a:t>ku</a:t>
            </a:r>
            <a:r>
              <a:rPr lang="en-US" sz="1600" dirty="0">
                <a:solidFill>
                  <a:schemeClr val="dk2"/>
                </a:solidFill>
                <a:latin typeface="Times New Roman"/>
                <a:ea typeface="Times New Roman"/>
                <a:cs typeface="Times New Roman"/>
                <a:sym typeface="Times New Roman"/>
              </a:rPr>
              <a:t>, Yokohama, 240-8501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[+81-45-339-4115, +1-408-395-7207</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[kohno@ynu.ac.jp, </a:t>
            </a:r>
            <a:r>
              <a:rPr lang="en-US" altLang="en-US" sz="1600" dirty="0">
                <a:latin typeface="Times New Roman" panose="02020603050405020304" pitchFamily="18" charset="0"/>
              </a:rPr>
              <a:t>ben.rolfe@ieee.org</a:t>
            </a:r>
            <a:r>
              <a:rPr lang="en-US" sz="1600" dirty="0">
                <a:solidFill>
                  <a:schemeClr val="dk2"/>
                </a:solidFill>
                <a:latin typeface="Times New Roman"/>
                <a:ea typeface="Times New Roman"/>
                <a:cs typeface="Times New Roman"/>
                <a:sym typeface="Times New Roman"/>
              </a:rPr>
              <a:t>]</a:t>
            </a:r>
            <a:r>
              <a:rPr lang="en-US" sz="1600" b="0" i="0" u="none" strike="noStrike" cap="none" dirty="0">
                <a:solidFill>
                  <a:schemeClr val="dk2"/>
                </a:solidFill>
                <a:latin typeface="Times New Roman"/>
                <a:ea typeface="Times New Roman"/>
                <a:cs typeface="Times New Roman"/>
                <a:sym typeface="Times New Roman"/>
              </a:rPr>
              <a:t>	</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a:t>
            </a:r>
            <a:r>
              <a:rPr lang="en-US" sz="1600" dirty="0">
                <a:solidFill>
                  <a:schemeClr val="dk1"/>
                </a:solidFill>
                <a:latin typeface="Times New Roman"/>
                <a:ea typeface="Times New Roman"/>
                <a:cs typeface="Times New Roman"/>
                <a:sym typeface="Times New Roman"/>
              </a:rPr>
              <a:t>call </a:t>
            </a:r>
            <a:r>
              <a:rPr lang="en-US" sz="1600" b="0" i="0" u="none" strike="noStrike" cap="none" dirty="0">
                <a:solidFill>
                  <a:schemeClr val="dk1"/>
                </a:solidFill>
                <a:latin typeface="Times New Roman"/>
                <a:ea typeface="Times New Roman"/>
                <a:cs typeface="Times New Roman"/>
                <a:sym typeface="Times New Roman"/>
              </a:rPr>
              <a:t>for harmonization of UWB PHY proposals </a:t>
            </a:r>
            <a:r>
              <a:rPr lang="en-US" sz="1600" b="0" i="0" u="none" strike="noStrike" cap="none" dirty="0">
                <a:solidFill>
                  <a:schemeClr val="dk2"/>
                </a:solidFill>
                <a:latin typeface="Times New Roman"/>
                <a:ea typeface="Times New Roman"/>
                <a:cs typeface="Times New Roman"/>
                <a:sym typeface="Times New Roman"/>
              </a:rPr>
              <a:t>]</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a:t>
            </a:r>
            <a:r>
              <a:rPr lang="en-US" sz="1600" b="0" i="0" u="none" strike="noStrike" cap="none" dirty="0">
                <a:solidFill>
                  <a:schemeClr val="dk2"/>
                </a:solidFill>
                <a:latin typeface="Times New Roman"/>
                <a:ea typeface="Times New Roman"/>
                <a:cs typeface="Times New Roman"/>
                <a:sym typeface="Times New Roman"/>
              </a:rPr>
              <a:t>]</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2"/>
                </a:solidFill>
                <a:latin typeface="Times New Roman"/>
                <a:ea typeface="Times New Roman"/>
                <a:cs typeface="Times New Roman"/>
                <a:sym typeface="Times New Roman"/>
              </a:rPr>
              <a:t>IEEE 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IEEE 802.15.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sz="3400" dirty="0"/>
              <a:t>IG NG-UWB and IG-DEP harmonization</a:t>
            </a:r>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81200"/>
            <a:ext cx="7772400" cy="4114800"/>
          </a:xfrm>
        </p:spPr>
        <p:txBody>
          <a:bodyPr/>
          <a:lstStyle/>
          <a:p>
            <a:r>
              <a:rPr lang="en-US" sz="2400" dirty="0">
                <a:latin typeface="+mn-lt"/>
              </a:rPr>
              <a:t>IG-DEP is targeting an amendment to 802.15.6 BAN for dependable medical applications and automotive applications.</a:t>
            </a:r>
          </a:p>
          <a:p>
            <a:r>
              <a:rPr lang="en-US" sz="2400" dirty="0">
                <a:latin typeface="+mn-lt"/>
              </a:rPr>
              <a:t>In particular, the targeted amendments are on UWB PHY and MAC.</a:t>
            </a:r>
          </a:p>
          <a:p>
            <a:r>
              <a:rPr lang="en-US" sz="2400" dirty="0">
                <a:latin typeface="+mn-lt"/>
              </a:rPr>
              <a:t>UWB PHY enhancements are for interference mitigation mechanisms, higher throughput (around 60 Mbps), mainly.</a:t>
            </a:r>
          </a:p>
          <a:p>
            <a:pPr lvl="1"/>
            <a:r>
              <a:rPr lang="en-US" sz="2000" dirty="0">
                <a:latin typeface="+mn-lt"/>
              </a:rPr>
              <a:t>Ranging and positioning are a plus</a:t>
            </a: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March 2021</a:t>
            </a:r>
            <a:endParaRPr lang="en-US" dirty="0"/>
          </a:p>
        </p:txBody>
      </p:sp>
      <p:sp>
        <p:nvSpPr>
          <p:cNvPr id="5" name="Footer Placeholder 4">
            <a:extLst>
              <a:ext uri="{FF2B5EF4-FFF2-40B4-BE49-F238E27FC236}">
                <a16:creationId xmlns:a16="http://schemas.microsoft.com/office/drawing/2014/main" id="{C026A764-89DC-4036-BE0E-0E4C28EA8840}"/>
              </a:ext>
            </a:extLst>
          </p:cNvPr>
          <p:cNvSpPr>
            <a:spLocks noGrp="1"/>
          </p:cNvSpPr>
          <p:nvPr>
            <p:ph type="ftr" idx="11"/>
          </p:nvPr>
        </p:nvSpPr>
        <p:spPr/>
        <p:txBody>
          <a:bodyPr/>
          <a:lstStyle/>
          <a:p>
            <a:r>
              <a:rPr lang="en-US"/>
              <a:t>Marco Hernandez(YNU), Benjamin A. Rolfe(BCA), Ryuji Kohno(YNU CWC UofOulu)</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38703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B044B-634C-4434-9F18-7AD879897772}"/>
              </a:ext>
            </a:extLst>
          </p:cNvPr>
          <p:cNvSpPr>
            <a:spLocks noGrp="1"/>
          </p:cNvSpPr>
          <p:nvPr>
            <p:ph type="title"/>
          </p:nvPr>
        </p:nvSpPr>
        <p:spPr/>
        <p:txBody>
          <a:bodyPr/>
          <a:lstStyle/>
          <a:p>
            <a:r>
              <a:rPr lang="en-US" dirty="0"/>
              <a:t>MAC enhancements are for higher QoS</a:t>
            </a:r>
            <a:endParaRPr lang="en-US" sz="3400" dirty="0"/>
          </a:p>
        </p:txBody>
      </p:sp>
      <p:sp>
        <p:nvSpPr>
          <p:cNvPr id="3" name="Text Placeholder 2">
            <a:extLst>
              <a:ext uri="{FF2B5EF4-FFF2-40B4-BE49-F238E27FC236}">
                <a16:creationId xmlns:a16="http://schemas.microsoft.com/office/drawing/2014/main" id="{13E94288-D5F7-4083-86B4-72842952B640}"/>
              </a:ext>
            </a:extLst>
          </p:cNvPr>
          <p:cNvSpPr>
            <a:spLocks noGrp="1"/>
          </p:cNvSpPr>
          <p:nvPr>
            <p:ph type="body" idx="1"/>
          </p:nvPr>
        </p:nvSpPr>
        <p:spPr/>
        <p:txBody>
          <a:bodyPr/>
          <a:lstStyle/>
          <a:p>
            <a:r>
              <a:rPr lang="en-US" sz="2400" dirty="0">
                <a:latin typeface="+mn-lt"/>
              </a:rPr>
              <a:t>Evaluate contention-free access in unlicensed bands </a:t>
            </a:r>
          </a:p>
          <a:p>
            <a:r>
              <a:rPr lang="en-US" sz="2400" dirty="0">
                <a:latin typeface="+mn-lt"/>
              </a:rPr>
              <a:t>or hybrid like semi-persistent scheme </a:t>
            </a:r>
          </a:p>
          <a:p>
            <a:r>
              <a:rPr lang="en-US" sz="2400" dirty="0">
                <a:latin typeface="+mn-lt"/>
              </a:rPr>
              <a:t>Interference mitigation techniques for better coexistence &amp; QoS.</a:t>
            </a:r>
          </a:p>
          <a:p>
            <a:r>
              <a:rPr lang="en-US" sz="2400" dirty="0">
                <a:latin typeface="+mn-lt"/>
              </a:rPr>
              <a:t>Keeping the star topology: a coordinator scheduling control</a:t>
            </a:r>
          </a:p>
          <a:p>
            <a:r>
              <a:rPr lang="en-US" sz="2400" dirty="0">
                <a:latin typeface="+mn-lt"/>
              </a:rPr>
              <a:t>Peer-to-peer topologies are a plus </a:t>
            </a:r>
          </a:p>
          <a:p>
            <a:pPr lvl="1"/>
            <a:endParaRPr lang="en-US" sz="2000" dirty="0">
              <a:latin typeface="+mn-lt"/>
            </a:endParaRPr>
          </a:p>
        </p:txBody>
      </p:sp>
      <p:sp>
        <p:nvSpPr>
          <p:cNvPr id="4" name="Date Placeholder 3">
            <a:extLst>
              <a:ext uri="{FF2B5EF4-FFF2-40B4-BE49-F238E27FC236}">
                <a16:creationId xmlns:a16="http://schemas.microsoft.com/office/drawing/2014/main" id="{36CE9186-B4F9-4EE7-BCEA-A90E1EF22C97}"/>
              </a:ext>
            </a:extLst>
          </p:cNvPr>
          <p:cNvSpPr>
            <a:spLocks noGrp="1"/>
          </p:cNvSpPr>
          <p:nvPr>
            <p:ph type="dt" idx="10"/>
          </p:nvPr>
        </p:nvSpPr>
        <p:spPr/>
        <p:txBody>
          <a:bodyPr/>
          <a:lstStyle/>
          <a:p>
            <a:r>
              <a:rPr lang="en-US" altLang="ja-JP"/>
              <a:t>March 2021</a:t>
            </a:r>
            <a:endParaRPr lang="en-US" dirty="0"/>
          </a:p>
        </p:txBody>
      </p:sp>
      <p:sp>
        <p:nvSpPr>
          <p:cNvPr id="5" name="Footer Placeholder 4">
            <a:extLst>
              <a:ext uri="{FF2B5EF4-FFF2-40B4-BE49-F238E27FC236}">
                <a16:creationId xmlns:a16="http://schemas.microsoft.com/office/drawing/2014/main" id="{F8F97B5A-1FD3-4B96-8C65-EB82C186EAE5}"/>
              </a:ext>
            </a:extLst>
          </p:cNvPr>
          <p:cNvSpPr>
            <a:spLocks noGrp="1"/>
          </p:cNvSpPr>
          <p:nvPr>
            <p:ph type="ftr" idx="11"/>
          </p:nvPr>
        </p:nvSpPr>
        <p:spPr/>
        <p:txBody>
          <a:bodyPr/>
          <a:lstStyle/>
          <a:p>
            <a:r>
              <a:rPr lang="en-US"/>
              <a:t>Marco Hernandez(YNU), Benjamin A. Rolfe(BCA), Ryuji Kohno(YNU CWC UofOulu)</a:t>
            </a:r>
            <a:endParaRPr lang="en-US" dirty="0"/>
          </a:p>
        </p:txBody>
      </p:sp>
      <p:sp>
        <p:nvSpPr>
          <p:cNvPr id="6" name="Slide Number Placeholder 5">
            <a:extLst>
              <a:ext uri="{FF2B5EF4-FFF2-40B4-BE49-F238E27FC236}">
                <a16:creationId xmlns:a16="http://schemas.microsoft.com/office/drawing/2014/main" id="{50E94BE0-5077-49E4-82D8-21256488F7A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381077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D642A-D572-4DE5-950E-3BCF032C25F5}"/>
              </a:ext>
            </a:extLst>
          </p:cNvPr>
          <p:cNvSpPr>
            <a:spLocks noGrp="1"/>
          </p:cNvSpPr>
          <p:nvPr>
            <p:ph type="title"/>
          </p:nvPr>
        </p:nvSpPr>
        <p:spPr/>
        <p:txBody>
          <a:bodyPr/>
          <a:lstStyle/>
          <a:p>
            <a:r>
              <a:rPr lang="en-US" dirty="0"/>
              <a:t>Harmonization</a:t>
            </a:r>
          </a:p>
        </p:txBody>
      </p:sp>
      <p:sp>
        <p:nvSpPr>
          <p:cNvPr id="3" name="Text Placeholder 2">
            <a:extLst>
              <a:ext uri="{FF2B5EF4-FFF2-40B4-BE49-F238E27FC236}">
                <a16:creationId xmlns:a16="http://schemas.microsoft.com/office/drawing/2014/main" id="{1F738E47-CED4-4328-863F-407C3716A511}"/>
              </a:ext>
            </a:extLst>
          </p:cNvPr>
          <p:cNvSpPr>
            <a:spLocks noGrp="1"/>
          </p:cNvSpPr>
          <p:nvPr>
            <p:ph type="body" idx="1"/>
          </p:nvPr>
        </p:nvSpPr>
        <p:spPr>
          <a:xfrm>
            <a:off x="723900" y="1626093"/>
            <a:ext cx="7772400" cy="4114800"/>
          </a:xfrm>
        </p:spPr>
        <p:txBody>
          <a:bodyPr/>
          <a:lstStyle/>
          <a:p>
            <a:r>
              <a:rPr lang="en-US" sz="2400" dirty="0">
                <a:latin typeface="+mn-lt"/>
              </a:rPr>
              <a:t>There is an overlap of activities, UWB activities, between both IGs.</a:t>
            </a:r>
          </a:p>
          <a:p>
            <a:r>
              <a:rPr lang="en-US" sz="2400" dirty="0">
                <a:latin typeface="+mn-lt"/>
              </a:rPr>
              <a:t>The differentiator: targeted use cases, improved dependability in case of 15.6a.</a:t>
            </a:r>
          </a:p>
          <a:p>
            <a:r>
              <a:rPr lang="en-US" sz="2400" dirty="0">
                <a:latin typeface="+mn-lt"/>
              </a:rPr>
              <a:t>Improved dependability in terms of PER, low disconnection ratio in environments with several collocated UWB networks, etc.</a:t>
            </a:r>
          </a:p>
          <a:p>
            <a:r>
              <a:rPr lang="en-US" sz="2400" dirty="0">
                <a:latin typeface="+mn-lt"/>
              </a:rPr>
              <a:t>We do not want to compete, we want to complement both IGs, </a:t>
            </a:r>
          </a:p>
          <a:p>
            <a:endParaRPr lang="en-US" dirty="0"/>
          </a:p>
        </p:txBody>
      </p:sp>
      <p:sp>
        <p:nvSpPr>
          <p:cNvPr id="4" name="Date Placeholder 3">
            <a:extLst>
              <a:ext uri="{FF2B5EF4-FFF2-40B4-BE49-F238E27FC236}">
                <a16:creationId xmlns:a16="http://schemas.microsoft.com/office/drawing/2014/main" id="{2FD770B7-7390-4530-A442-19137ADE4998}"/>
              </a:ext>
            </a:extLst>
          </p:cNvPr>
          <p:cNvSpPr>
            <a:spLocks noGrp="1"/>
          </p:cNvSpPr>
          <p:nvPr>
            <p:ph type="dt" idx="10"/>
          </p:nvPr>
        </p:nvSpPr>
        <p:spPr/>
        <p:txBody>
          <a:bodyPr/>
          <a:lstStyle/>
          <a:p>
            <a:r>
              <a:rPr lang="en-US" altLang="ja-JP"/>
              <a:t>March 2021</a:t>
            </a:r>
            <a:endParaRPr lang="en-US" dirty="0"/>
          </a:p>
        </p:txBody>
      </p:sp>
      <p:sp>
        <p:nvSpPr>
          <p:cNvPr id="5" name="Footer Placeholder 4">
            <a:extLst>
              <a:ext uri="{FF2B5EF4-FFF2-40B4-BE49-F238E27FC236}">
                <a16:creationId xmlns:a16="http://schemas.microsoft.com/office/drawing/2014/main" id="{480D2B7C-D020-4821-AF7D-DCCEFC2A711C}"/>
              </a:ext>
            </a:extLst>
          </p:cNvPr>
          <p:cNvSpPr>
            <a:spLocks noGrp="1"/>
          </p:cNvSpPr>
          <p:nvPr>
            <p:ph type="ftr" idx="11"/>
          </p:nvPr>
        </p:nvSpPr>
        <p:spPr/>
        <p:txBody>
          <a:bodyPr/>
          <a:lstStyle/>
          <a:p>
            <a:r>
              <a:rPr lang="en-US"/>
              <a:t>Marco Hernandez(YNU), Benjamin A. Rolfe(BCA), Ryuji Kohno(YNU CWC UofOulu)</a:t>
            </a:r>
            <a:endParaRPr lang="en-US" dirty="0"/>
          </a:p>
        </p:txBody>
      </p:sp>
      <p:sp>
        <p:nvSpPr>
          <p:cNvPr id="6" name="Slide Number Placeholder 5">
            <a:extLst>
              <a:ext uri="{FF2B5EF4-FFF2-40B4-BE49-F238E27FC236}">
                <a16:creationId xmlns:a16="http://schemas.microsoft.com/office/drawing/2014/main" id="{2DE88EB7-4C7F-43D9-A259-461B366D608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222079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BAEC8-9E43-4D01-B671-FB7030FC59F6}"/>
              </a:ext>
            </a:extLst>
          </p:cNvPr>
          <p:cNvSpPr>
            <a:spLocks noGrp="1"/>
          </p:cNvSpPr>
          <p:nvPr>
            <p:ph type="title"/>
          </p:nvPr>
        </p:nvSpPr>
        <p:spPr/>
        <p:txBody>
          <a:bodyPr/>
          <a:lstStyle/>
          <a:p>
            <a:r>
              <a:rPr lang="en-US" dirty="0"/>
              <a:t> We present some scenarios</a:t>
            </a:r>
          </a:p>
        </p:txBody>
      </p:sp>
      <p:sp>
        <p:nvSpPr>
          <p:cNvPr id="3" name="Text Placeholder 2">
            <a:extLst>
              <a:ext uri="{FF2B5EF4-FFF2-40B4-BE49-F238E27FC236}">
                <a16:creationId xmlns:a16="http://schemas.microsoft.com/office/drawing/2014/main" id="{F2519942-5949-48EF-9617-CD12BDB64381}"/>
              </a:ext>
            </a:extLst>
          </p:cNvPr>
          <p:cNvSpPr>
            <a:spLocks noGrp="1"/>
          </p:cNvSpPr>
          <p:nvPr>
            <p:ph type="body" idx="1"/>
          </p:nvPr>
        </p:nvSpPr>
        <p:spPr/>
        <p:txBody>
          <a:bodyPr/>
          <a:lstStyle/>
          <a:p>
            <a:r>
              <a:rPr lang="en-US" sz="2400" b="1" dirty="0">
                <a:latin typeface="+mn-lt"/>
              </a:rPr>
              <a:t>1.</a:t>
            </a:r>
            <a:r>
              <a:rPr lang="en-US" sz="2400" dirty="0">
                <a:latin typeface="+mn-lt"/>
              </a:rPr>
              <a:t> You support our activities for enhancements of PHY and MAC for 15.6a, we support yours. </a:t>
            </a:r>
          </a:p>
          <a:p>
            <a:r>
              <a:rPr lang="en-US" sz="2400" b="1" dirty="0">
                <a:latin typeface="+mn-lt"/>
              </a:rPr>
              <a:t>2.</a:t>
            </a:r>
            <a:r>
              <a:rPr lang="en-US" sz="2400" dirty="0">
                <a:latin typeface="+mn-lt"/>
              </a:rPr>
              <a:t> The possibility to share some activities, like UWB PHY, common to both IGs (perhaps with some minor differences) </a:t>
            </a:r>
          </a:p>
          <a:p>
            <a:pPr lvl="1"/>
            <a:r>
              <a:rPr lang="en-US" sz="2000" dirty="0">
                <a:latin typeface="+mn-lt"/>
              </a:rPr>
              <a:t>It may be attractive to UWB chip manufacturers to cover both markets, 15.4 &amp; 15.6</a:t>
            </a:r>
            <a:endParaRPr lang="en-US" sz="2400" dirty="0">
              <a:latin typeface="+mn-lt"/>
            </a:endParaRPr>
          </a:p>
          <a:p>
            <a:r>
              <a:rPr lang="en-US" sz="2400" dirty="0">
                <a:latin typeface="+mn-lt"/>
              </a:rPr>
              <a:t>How to work together: share a session in meetings </a:t>
            </a:r>
          </a:p>
          <a:p>
            <a:pPr lvl="1"/>
            <a:r>
              <a:rPr lang="en-US" sz="2000" dirty="0">
                <a:latin typeface="+mn-lt"/>
              </a:rPr>
              <a:t>Drive by comments of attendees on each other proposals</a:t>
            </a:r>
          </a:p>
          <a:p>
            <a:r>
              <a:rPr lang="en-US" sz="2400" dirty="0">
                <a:latin typeface="+mn-lt"/>
              </a:rPr>
              <a:t>Other ideas are welcome</a:t>
            </a:r>
          </a:p>
          <a:p>
            <a:endParaRPr lang="en-US" dirty="0"/>
          </a:p>
        </p:txBody>
      </p:sp>
      <p:sp>
        <p:nvSpPr>
          <p:cNvPr id="4" name="Date Placeholder 3">
            <a:extLst>
              <a:ext uri="{FF2B5EF4-FFF2-40B4-BE49-F238E27FC236}">
                <a16:creationId xmlns:a16="http://schemas.microsoft.com/office/drawing/2014/main" id="{BD9ABF53-2AC5-4039-BF7D-7EDEC7571D11}"/>
              </a:ext>
            </a:extLst>
          </p:cNvPr>
          <p:cNvSpPr>
            <a:spLocks noGrp="1"/>
          </p:cNvSpPr>
          <p:nvPr>
            <p:ph type="dt" idx="10"/>
          </p:nvPr>
        </p:nvSpPr>
        <p:spPr/>
        <p:txBody>
          <a:bodyPr/>
          <a:lstStyle/>
          <a:p>
            <a:r>
              <a:rPr lang="en-US" altLang="ja-JP"/>
              <a:t>March 2021</a:t>
            </a:r>
            <a:endParaRPr lang="en-US" dirty="0"/>
          </a:p>
        </p:txBody>
      </p:sp>
      <p:sp>
        <p:nvSpPr>
          <p:cNvPr id="5" name="Footer Placeholder 4">
            <a:extLst>
              <a:ext uri="{FF2B5EF4-FFF2-40B4-BE49-F238E27FC236}">
                <a16:creationId xmlns:a16="http://schemas.microsoft.com/office/drawing/2014/main" id="{11B1B04C-C9D3-4AF0-B85A-15DA186F89CD}"/>
              </a:ext>
            </a:extLst>
          </p:cNvPr>
          <p:cNvSpPr>
            <a:spLocks noGrp="1"/>
          </p:cNvSpPr>
          <p:nvPr>
            <p:ph type="ftr" idx="11"/>
          </p:nvPr>
        </p:nvSpPr>
        <p:spPr/>
        <p:txBody>
          <a:bodyPr/>
          <a:lstStyle/>
          <a:p>
            <a:r>
              <a:rPr lang="en-US"/>
              <a:t>Marco Hernandez(YNU), Benjamin A. Rolfe(BCA), Ryuji Kohno(YNU CWC UofOulu)</a:t>
            </a:r>
            <a:endParaRPr lang="en-US" dirty="0"/>
          </a:p>
        </p:txBody>
      </p:sp>
      <p:sp>
        <p:nvSpPr>
          <p:cNvPr id="6" name="Slide Number Placeholder 5">
            <a:extLst>
              <a:ext uri="{FF2B5EF4-FFF2-40B4-BE49-F238E27FC236}">
                <a16:creationId xmlns:a16="http://schemas.microsoft.com/office/drawing/2014/main" id="{29FAE0F3-695E-4096-B08D-6FB44E0EB66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108012427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4519</TotalTime>
  <Words>602</Words>
  <Application>Microsoft Office PowerPoint</Application>
  <PresentationFormat>画面に合わせる (4:3)</PresentationFormat>
  <Paragraphs>56</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Default Design</vt:lpstr>
      <vt:lpstr>PowerPoint プレゼンテーション</vt:lpstr>
      <vt:lpstr>IG NG-UWB and IG-DEP harmonization</vt:lpstr>
      <vt:lpstr>MAC enhancements are for higher QoS</vt:lpstr>
      <vt:lpstr>Harmonization</vt:lpstr>
      <vt:lpstr> We present some scenarios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kohno-ryuji-ns@ynu.ac.jp</cp:lastModifiedBy>
  <cp:revision>260</cp:revision>
  <dcterms:modified xsi:type="dcterms:W3CDTF">2021-03-10T04:14:03Z</dcterms:modified>
</cp:coreProperties>
</file>