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9"/>
  </p:notesMasterIdLst>
  <p:handoutMasterIdLst>
    <p:handoutMasterId r:id="rId10"/>
  </p:handoutMasterIdLst>
  <p:sldIdLst>
    <p:sldId id="287" r:id="rId4"/>
    <p:sldId id="370" r:id="rId5"/>
    <p:sldId id="371" r:id="rId6"/>
    <p:sldId id="372" r:id="rId7"/>
    <p:sldId id="359" r:id="rId8"/>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72"/>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15" autoAdjust="0"/>
    <p:restoredTop sz="96215" autoAdjust="0"/>
  </p:normalViewPr>
  <p:slideViewPr>
    <p:cSldViewPr>
      <p:cViewPr varScale="1">
        <p:scale>
          <a:sx n="101" d="100"/>
          <a:sy n="101" d="100"/>
        </p:scale>
        <p:origin x="126" y="59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3300"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992018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904411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&lt;15-21-0152-00-0000&gt;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March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39428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802.15.4z - HRP UWB PHY - HPRF mode preamble sequence cross-correlation properties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9th March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[An omission from the published IEEE Std 802.15.4z™‐2020 standard]</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[This submission makes public some text relating to the preamble sequence’s cross-correlation properties, which was (accidentally) omitted from IEEE Std 802.15.4z and provides additional background information giving the cross-correlation results upon which the omitted paragraph was based.]</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Introduction</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4876799"/>
          </a:xfrm>
        </p:spPr>
        <p:txBody>
          <a:bodyPr/>
          <a:lstStyle/>
          <a:p>
            <a:r>
              <a:rPr lang="en-IE" sz="2400" dirty="0">
                <a:latin typeface="Arial" charset="0"/>
              </a:rPr>
              <a:t>It has been brought to our attention that an informative paragraph present in the final balloted draft P802.15.4z™/D08 was omitted from the published standard IEEE Std 802.15.4z™‐2020.</a:t>
            </a:r>
          </a:p>
          <a:p>
            <a:endParaRPr lang="en-IE" sz="2400" dirty="0">
              <a:latin typeface="Arial" charset="0"/>
            </a:endParaRPr>
          </a:p>
          <a:p>
            <a:pPr lvl="1"/>
            <a:r>
              <a:rPr lang="en-IE" sz="1900" dirty="0">
                <a:latin typeface="Arial" charset="0"/>
              </a:rPr>
              <a:t>The missing paragraph relates to the cross-correlation properties of the preamble sequences  </a:t>
            </a:r>
          </a:p>
          <a:p>
            <a:pPr marL="0" indent="0">
              <a:buNone/>
            </a:pPr>
            <a:r>
              <a:rPr lang="en-IE" sz="2400" dirty="0">
                <a:latin typeface="Arial" charset="0"/>
              </a:rPr>
              <a:t>    </a:t>
            </a:r>
          </a:p>
          <a:p>
            <a:r>
              <a:rPr lang="en-IE" sz="2400" dirty="0">
                <a:latin typeface="Arial" charset="0"/>
              </a:rPr>
              <a:t>This submission provides the omitted text, which we expect is not publicly available elsewhere given that the 4z drafts are private to the IEEE 802.15 working group.</a:t>
            </a:r>
          </a:p>
          <a:p>
            <a:endParaRPr lang="en-IE" sz="2400" dirty="0">
              <a:latin typeface="Arial" charset="0"/>
            </a:endParaRPr>
          </a:p>
          <a:p>
            <a:pPr lvl="1"/>
            <a:r>
              <a:rPr lang="en-IE" sz="1900" dirty="0">
                <a:latin typeface="Arial" charset="0"/>
              </a:rPr>
              <a:t>In addition, we provide </a:t>
            </a:r>
            <a:r>
              <a:rPr lang="en-US" sz="1900" dirty="0">
                <a:latin typeface="Arial" charset="0"/>
              </a:rPr>
              <a:t>results to further inform interested parties about the cross-correlation properties of the chosen preamble sequences.</a:t>
            </a:r>
            <a:r>
              <a:rPr lang="en-IE" sz="1900" dirty="0">
                <a:latin typeface="Arial" charset="0"/>
              </a:rPr>
              <a:t> </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latin typeface="Arial" charset="0"/>
              </a:rPr>
              <a:t>Omitted paragraph</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4876799"/>
          </a:xfrm>
        </p:spPr>
        <p:txBody>
          <a:bodyPr/>
          <a:lstStyle/>
          <a:p>
            <a:endParaRPr lang="en-IE" sz="2400" dirty="0">
              <a:latin typeface="Arial" charset="0"/>
            </a:endParaRPr>
          </a:p>
          <a:p>
            <a:r>
              <a:rPr lang="en-IE" sz="2400" dirty="0">
                <a:latin typeface="Arial" charset="0"/>
              </a:rPr>
              <a:t>The following paragraph should have appeared beneath </a:t>
            </a:r>
            <a:r>
              <a:rPr lang="en-US" sz="2400" dirty="0">
                <a:latin typeface="Arial" charset="0"/>
              </a:rPr>
              <a:t>Table 15-7a, </a:t>
            </a:r>
            <a:r>
              <a:rPr lang="en-US" sz="2400" i="1" dirty="0">
                <a:latin typeface="Arial" charset="0"/>
              </a:rPr>
              <a:t>Length 91 ternary codes for the HRP-ERDEV</a:t>
            </a:r>
            <a:r>
              <a:rPr lang="en-US" sz="2400" dirty="0">
                <a:latin typeface="Arial" charset="0"/>
              </a:rPr>
              <a:t> in </a:t>
            </a:r>
            <a:r>
              <a:rPr lang="en-IE" sz="2400" dirty="0">
                <a:latin typeface="Arial" charset="0"/>
              </a:rPr>
              <a:t>IEEE Std 802.15.4z™‐2020:</a:t>
            </a:r>
            <a:endParaRPr lang="en-US" sz="2400" dirty="0">
              <a:latin typeface="Arial" charset="0"/>
            </a:endParaRPr>
          </a:p>
          <a:p>
            <a:endParaRPr lang="en-US" sz="2400" dirty="0">
              <a:latin typeface="Arial" charset="0"/>
            </a:endParaRPr>
          </a:p>
          <a:p>
            <a:endParaRPr lang="en-US" sz="2400" dirty="0">
              <a:latin typeface="Arial" charset="0"/>
            </a:endParaRPr>
          </a:p>
          <a:p>
            <a:endParaRPr lang="en-US" sz="2400" dirty="0">
              <a:latin typeface="Arial" charset="0"/>
            </a:endParaRPr>
          </a:p>
          <a:p>
            <a:endParaRPr lang="en-US" sz="2400" dirty="0">
              <a:latin typeface="Arial" charset="0"/>
            </a:endParaRPr>
          </a:p>
          <a:p>
            <a:pPr marL="0" indent="0">
              <a:buNone/>
            </a:pPr>
            <a:r>
              <a:rPr lang="en-IE" sz="2400" dirty="0">
                <a:latin typeface="Arial" charset="0"/>
              </a:rPr>
              <a:t>    </a:t>
            </a:r>
          </a:p>
          <a:p>
            <a:pPr marL="0" indent="0">
              <a:buNone/>
            </a:pPr>
            <a:endParaRPr lang="en-IE" sz="2400" dirty="0">
              <a:latin typeface="Arial" charset="0"/>
            </a:endParaRPr>
          </a:p>
        </p:txBody>
      </p:sp>
      <p:sp>
        <p:nvSpPr>
          <p:cNvPr id="2" name="TextBox 1">
            <a:extLst>
              <a:ext uri="{FF2B5EF4-FFF2-40B4-BE49-F238E27FC236}">
                <a16:creationId xmlns:a16="http://schemas.microsoft.com/office/drawing/2014/main" id="{558DED63-5E22-4AC3-832D-13A483E99F23}"/>
              </a:ext>
            </a:extLst>
          </p:cNvPr>
          <p:cNvSpPr txBox="1"/>
          <p:nvPr/>
        </p:nvSpPr>
        <p:spPr>
          <a:xfrm>
            <a:off x="1332706" y="3277394"/>
            <a:ext cx="9525000" cy="1908215"/>
          </a:xfrm>
          <a:prstGeom prst="rect">
            <a:avLst/>
          </a:prstGeom>
          <a:noFill/>
        </p:spPr>
        <p:txBody>
          <a:bodyPr wrap="square" rtlCol="0">
            <a:spAutoFit/>
          </a:bodyPr>
          <a:lstStyle/>
          <a:p>
            <a:r>
              <a:rPr lang="en-US" sz="2000" b="1" dirty="0">
                <a:solidFill>
                  <a:srgbClr val="0000FF"/>
                </a:solidFill>
                <a:latin typeface="+mj-lt"/>
              </a:rPr>
              <a:t>Note that among these codes the pairs of codes selected by code indices {25 and 26}, {27 and 28} or {29 and 30} have the lowest cross-correlation value between the codes of the pair, and therefore would be the preferential choice to use where there are two independent networks co-existing, i.e., choosing one code from the pair for each network.</a:t>
            </a:r>
            <a:endParaRPr lang="en-IE" sz="2000" b="1" dirty="0">
              <a:solidFill>
                <a:srgbClr val="0000FF"/>
              </a:solidFill>
              <a:latin typeface="+mj-lt"/>
            </a:endParaRPr>
          </a:p>
          <a:p>
            <a:endParaRPr lang="en-US" sz="1800" b="1" dirty="0"/>
          </a:p>
        </p:txBody>
      </p:sp>
    </p:spTree>
    <p:extLst>
      <p:ext uri="{BB962C8B-B14F-4D97-AF65-F5344CB8AC3E}">
        <p14:creationId xmlns:p14="http://schemas.microsoft.com/office/powerpoint/2010/main" val="225739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Cross-Correlation Results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4876799"/>
          </a:xfrm>
        </p:spPr>
        <p:txBody>
          <a:bodyPr/>
          <a:lstStyle/>
          <a:p>
            <a:r>
              <a:rPr lang="en-IE" sz="2400" dirty="0">
                <a:latin typeface="Arial" charset="0"/>
              </a:rPr>
              <a:t>The table below gives the cross-correlation results upon which the omitted paragraph was based:</a:t>
            </a:r>
          </a:p>
        </p:txBody>
      </p:sp>
      <p:graphicFrame>
        <p:nvGraphicFramePr>
          <p:cNvPr id="8" name="Table 7">
            <a:extLst>
              <a:ext uri="{FF2B5EF4-FFF2-40B4-BE49-F238E27FC236}">
                <a16:creationId xmlns:a16="http://schemas.microsoft.com/office/drawing/2014/main" id="{B86B9A93-A2F9-44F2-82D1-F425D56DEE36}"/>
              </a:ext>
            </a:extLst>
          </p:cNvPr>
          <p:cNvGraphicFramePr>
            <a:graphicFrameLocks noGrp="1" noChangeAspect="1"/>
          </p:cNvGraphicFramePr>
          <p:nvPr>
            <p:extLst>
              <p:ext uri="{D42A27DB-BD31-4B8C-83A1-F6EECF244321}">
                <p14:modId xmlns:p14="http://schemas.microsoft.com/office/powerpoint/2010/main" val="1169412942"/>
              </p:ext>
            </p:extLst>
          </p:nvPr>
        </p:nvGraphicFramePr>
        <p:xfrm>
          <a:off x="2043890" y="2362994"/>
          <a:ext cx="8305806" cy="3956260"/>
        </p:xfrm>
        <a:graphic>
          <a:graphicData uri="http://schemas.openxmlformats.org/drawingml/2006/table">
            <a:tbl>
              <a:tblPr/>
              <a:tblGrid>
                <a:gridCol w="903284">
                  <a:extLst>
                    <a:ext uri="{9D8B030D-6E8A-4147-A177-3AD203B41FA5}">
                      <a16:colId xmlns:a16="http://schemas.microsoft.com/office/drawing/2014/main" val="2344381762"/>
                    </a:ext>
                  </a:extLst>
                </a:gridCol>
                <a:gridCol w="705002">
                  <a:extLst>
                    <a:ext uri="{9D8B030D-6E8A-4147-A177-3AD203B41FA5}">
                      <a16:colId xmlns:a16="http://schemas.microsoft.com/office/drawing/2014/main" val="2068255998"/>
                    </a:ext>
                  </a:extLst>
                </a:gridCol>
                <a:gridCol w="837190">
                  <a:extLst>
                    <a:ext uri="{9D8B030D-6E8A-4147-A177-3AD203B41FA5}">
                      <a16:colId xmlns:a16="http://schemas.microsoft.com/office/drawing/2014/main" val="3871300059"/>
                    </a:ext>
                  </a:extLst>
                </a:gridCol>
                <a:gridCol w="837190">
                  <a:extLst>
                    <a:ext uri="{9D8B030D-6E8A-4147-A177-3AD203B41FA5}">
                      <a16:colId xmlns:a16="http://schemas.microsoft.com/office/drawing/2014/main" val="2622707079"/>
                    </a:ext>
                  </a:extLst>
                </a:gridCol>
                <a:gridCol w="837190">
                  <a:extLst>
                    <a:ext uri="{9D8B030D-6E8A-4147-A177-3AD203B41FA5}">
                      <a16:colId xmlns:a16="http://schemas.microsoft.com/office/drawing/2014/main" val="2103582782"/>
                    </a:ext>
                  </a:extLst>
                </a:gridCol>
                <a:gridCol w="837190">
                  <a:extLst>
                    <a:ext uri="{9D8B030D-6E8A-4147-A177-3AD203B41FA5}">
                      <a16:colId xmlns:a16="http://schemas.microsoft.com/office/drawing/2014/main" val="1430408926"/>
                    </a:ext>
                  </a:extLst>
                </a:gridCol>
                <a:gridCol w="837190">
                  <a:extLst>
                    <a:ext uri="{9D8B030D-6E8A-4147-A177-3AD203B41FA5}">
                      <a16:colId xmlns:a16="http://schemas.microsoft.com/office/drawing/2014/main" val="2285664960"/>
                    </a:ext>
                  </a:extLst>
                </a:gridCol>
                <a:gridCol w="837190">
                  <a:extLst>
                    <a:ext uri="{9D8B030D-6E8A-4147-A177-3AD203B41FA5}">
                      <a16:colId xmlns:a16="http://schemas.microsoft.com/office/drawing/2014/main" val="4268090291"/>
                    </a:ext>
                  </a:extLst>
                </a:gridCol>
                <a:gridCol w="837190">
                  <a:extLst>
                    <a:ext uri="{9D8B030D-6E8A-4147-A177-3AD203B41FA5}">
                      <a16:colId xmlns:a16="http://schemas.microsoft.com/office/drawing/2014/main" val="3800411541"/>
                    </a:ext>
                  </a:extLst>
                </a:gridCol>
                <a:gridCol w="837190">
                  <a:extLst>
                    <a:ext uri="{9D8B030D-6E8A-4147-A177-3AD203B41FA5}">
                      <a16:colId xmlns:a16="http://schemas.microsoft.com/office/drawing/2014/main" val="1200918549"/>
                    </a:ext>
                  </a:extLst>
                </a:gridCol>
              </a:tblGrid>
              <a:tr h="347032">
                <a:tc rowSpan="2" gridSpan="2">
                  <a:txBody>
                    <a:bodyPr/>
                    <a:lstStyle/>
                    <a:p>
                      <a:pPr algn="ctr" fontAlgn="ctr"/>
                      <a:r>
                        <a:rPr lang="en-US" sz="1400" b="0" i="0" u="none" strike="noStrike" dirty="0">
                          <a:solidFill>
                            <a:srgbClr val="000000"/>
                          </a:solidFill>
                          <a:effectLst/>
                          <a:latin typeface="Calibri" panose="020F0502020204030204" pitchFamily="34" charset="0"/>
                        </a:rPr>
                        <a:t>Cross correlation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rowSpan="2" hMerge="1">
                  <a:txBody>
                    <a:bodyPr/>
                    <a:lstStyle/>
                    <a:p>
                      <a:endParaRPr lang="en-US"/>
                    </a:p>
                  </a:txBody>
                  <a:tcPr/>
                </a:tc>
                <a:tc gridSpan="8">
                  <a:txBody>
                    <a:bodyPr/>
                    <a:lstStyle/>
                    <a:p>
                      <a:pPr algn="ctr" fontAlgn="ctr"/>
                      <a:r>
                        <a:rPr lang="en-US" sz="1400" b="0" i="0" u="none" strike="noStrike" dirty="0">
                          <a:solidFill>
                            <a:srgbClr val="000000"/>
                          </a:solidFill>
                          <a:effectLst/>
                          <a:latin typeface="Calibri" panose="020F0502020204030204" pitchFamily="34" charset="0"/>
                        </a:rPr>
                        <a:t>Code index</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0582582"/>
                  </a:ext>
                </a:extLst>
              </a:tr>
              <a:tr h="347032">
                <a:tc gridSpan="2" vMerge="1">
                  <a:txBody>
                    <a:bodyPr/>
                    <a:lstStyle/>
                    <a:p>
                      <a:endParaRPr lang="en-US"/>
                    </a:p>
                  </a:txBody>
                  <a:tcPr/>
                </a:tc>
                <a:tc hMerge="1"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32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284517178"/>
                  </a:ext>
                </a:extLst>
              </a:tr>
              <a:tr h="347032">
                <a:tc rowSpan="8">
                  <a:txBody>
                    <a:bodyPr/>
                    <a:lstStyle/>
                    <a:p>
                      <a:pPr algn="ctr" fontAlgn="ctr"/>
                      <a:r>
                        <a:rPr lang="en-US" sz="1400" b="0" i="0" u="none" strike="noStrike" dirty="0">
                          <a:solidFill>
                            <a:srgbClr val="000000"/>
                          </a:solidFill>
                          <a:effectLst/>
                          <a:latin typeface="Calibri" panose="020F0502020204030204" pitchFamily="34" charset="0"/>
                        </a:rPr>
                        <a:t>Code index</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dirty="0">
                          <a:solidFill>
                            <a:srgbClr val="000000"/>
                          </a:solidFill>
                          <a:effectLst/>
                          <a:latin typeface="Calibri" panose="020F0502020204030204" pitchFamily="34" charset="0"/>
                        </a:rPr>
                        <a:t>81</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panose="020F050202020403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6598276"/>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26</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23</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698801"/>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8616950"/>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28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3292178"/>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29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2686671"/>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30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17</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A600"/>
                          </a:solidFill>
                          <a:effectLst/>
                          <a:latin typeface="Calibri" panose="020F050202020403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6459412"/>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31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18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486899"/>
                  </a:ext>
                </a:extLst>
              </a:tr>
              <a:tr h="347032">
                <a:tc vMerge="1">
                  <a:txBody>
                    <a:bodyPr/>
                    <a:lstStyle/>
                    <a:p>
                      <a:endParaRPr lang="en-US"/>
                    </a:p>
                  </a:txBody>
                  <a:tcPr/>
                </a:tc>
                <a:tc>
                  <a:txBody>
                    <a:bodyPr/>
                    <a:lstStyle/>
                    <a:p>
                      <a:pPr algn="ctr" fontAlgn="ctr"/>
                      <a:r>
                        <a:rPr lang="en-US" sz="1400" b="0" i="0" u="none" strike="noStrike">
                          <a:solidFill>
                            <a:srgbClr val="000000"/>
                          </a:solidFill>
                          <a:effectLst/>
                          <a:latin typeface="Calibri" panose="020F0502020204030204" pitchFamily="34" charset="0"/>
                        </a:rPr>
                        <a:t>32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1400" b="0" i="0" u="none" strike="noStrike">
                          <a:solidFill>
                            <a:srgbClr val="000000"/>
                          </a:solidFill>
                          <a:effectLst/>
                          <a:latin typeface="Calibri" panose="020F0502020204030204" pitchFamily="34" charset="0"/>
                        </a:rPr>
                        <a:t>18</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panose="020F0502020204030204" pitchFamily="34" charset="0"/>
                        </a:rPr>
                        <a:t>81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9621971"/>
                  </a:ext>
                </a:extLst>
              </a:tr>
              <a:tr h="485940">
                <a:tc gridSpan="10">
                  <a:txBody>
                    <a:bodyPr/>
                    <a:lstStyle/>
                    <a:p>
                      <a:pPr algn="ctr" fontAlgn="ctr"/>
                      <a:r>
                        <a:rPr lang="en-US" sz="1400" b="0" i="0" u="none" strike="noStrike" dirty="0">
                          <a:solidFill>
                            <a:srgbClr val="000000"/>
                          </a:solidFill>
                          <a:effectLst/>
                          <a:latin typeface="Calibri" panose="020F0502020204030204" pitchFamily="34" charset="0"/>
                        </a:rPr>
                        <a:t>Cross-correlation between HPRF mode preamble sequences (length 91 ternary codes) for the HRP-ERDEV</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39135023"/>
                  </a:ext>
                </a:extLst>
              </a:tr>
            </a:tbl>
          </a:graphicData>
        </a:graphic>
      </p:graphicFrame>
    </p:spTree>
    <p:extLst>
      <p:ext uri="{BB962C8B-B14F-4D97-AF65-F5344CB8AC3E}">
        <p14:creationId xmlns:p14="http://schemas.microsoft.com/office/powerpoint/2010/main" val="10278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451E0137-3F80-4742-BF99-EF45BE9FC9C1}">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659</Words>
  <Application>Microsoft Office PowerPoint</Application>
  <PresentationFormat>Custom</PresentationFormat>
  <Paragraphs>136</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Introduction</vt:lpstr>
      <vt:lpstr>Omitted paragraph</vt:lpstr>
      <vt:lpstr>Cross-Correlation Results</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1183</cp:revision>
  <cp:lastPrinted>2015-07-14T16:02:16Z</cp:lastPrinted>
  <dcterms:created xsi:type="dcterms:W3CDTF">2009-07-12T16:25:16Z</dcterms:created>
  <dcterms:modified xsi:type="dcterms:W3CDTF">2021-03-09T18:09:51Z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