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27" r:id="rId3"/>
    <p:sldId id="262" r:id="rId4"/>
    <p:sldId id="332" r:id="rId5"/>
    <p:sldId id="335" r:id="rId6"/>
    <p:sldId id="344" r:id="rId7"/>
    <p:sldId id="346" r:id="rId8"/>
    <p:sldId id="345" r:id="rId9"/>
    <p:sldId id="343"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84206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702726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15-21-0151-03-secn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719?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app#manageballots/8719?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Mar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17 Mar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Mar 2021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Mar 2021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 17,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Mar 2021 plenary</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sz="2800" dirty="0">
                <a:solidFill>
                  <a:srgbClr val="000000"/>
                </a:solidFill>
              </a:rPr>
              <a:t>Results of second SA Ballot recirculation:</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r>
              <a:rPr lang="en-US" altLang="en-US" sz="2800" dirty="0">
                <a:solidFill>
                  <a:srgbClr val="000000"/>
                </a:solidFill>
              </a:rPr>
              <a:t>Move draft to </a:t>
            </a:r>
            <a:r>
              <a:rPr lang="en-US" altLang="en-US" sz="2800" dirty="0" err="1">
                <a:solidFill>
                  <a:srgbClr val="000000"/>
                </a:solidFill>
              </a:rPr>
              <a:t>RevCom</a:t>
            </a:r>
            <a:endParaRPr lang="en-US" altLang="en-US" sz="2800" dirty="0">
              <a:solidFill>
                <a:srgbClr val="000000"/>
              </a:solidFill>
            </a:endParaRPr>
          </a:p>
          <a:p>
            <a:pPr marL="800100" indent="-457200">
              <a:spcBef>
                <a:spcPts val="375"/>
              </a:spcBef>
              <a:buSzPct val="100000"/>
            </a:pPr>
            <a:r>
              <a:rPr lang="en-US" altLang="en-US" sz="2800" dirty="0">
                <a:solidFill>
                  <a:srgbClr val="000000"/>
                </a:solidFill>
              </a:rPr>
              <a:t>Create CRG for </a:t>
            </a:r>
            <a:r>
              <a:rPr lang="en-US" altLang="en-US" sz="2800" dirty="0" err="1">
                <a:solidFill>
                  <a:srgbClr val="000000"/>
                </a:solidFill>
              </a:rPr>
              <a:t>RevCom</a:t>
            </a:r>
            <a:r>
              <a:rPr lang="en-US" altLang="en-US" sz="2800" dirty="0">
                <a:solidFill>
                  <a:srgbClr val="000000"/>
                </a:solidFill>
              </a:rPr>
              <a:t> submission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Mar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9" name="Table 8">
            <a:extLst>
              <a:ext uri="{FF2B5EF4-FFF2-40B4-BE49-F238E27FC236}">
                <a16:creationId xmlns:a16="http://schemas.microsoft.com/office/drawing/2014/main" id="{4B3A39E2-972E-CC41-8D43-A6C04093ED87}"/>
              </a:ext>
            </a:extLst>
          </p:cNvPr>
          <p:cNvGraphicFramePr>
            <a:graphicFrameLocks noGrp="1"/>
          </p:cNvGraphicFramePr>
          <p:nvPr>
            <p:extLst>
              <p:ext uri="{D42A27DB-BD31-4B8C-83A1-F6EECF244321}">
                <p14:modId xmlns:p14="http://schemas.microsoft.com/office/powerpoint/2010/main" val="3339961744"/>
              </p:ext>
            </p:extLst>
          </p:nvPr>
        </p:nvGraphicFramePr>
        <p:xfrm>
          <a:off x="723900" y="2642952"/>
          <a:ext cx="7772400" cy="786048"/>
        </p:xfrm>
        <a:graphic>
          <a:graphicData uri="http://schemas.openxmlformats.org/drawingml/2006/table">
            <a:tbl>
              <a:tblPr/>
              <a:tblGrid>
                <a:gridCol w="782660">
                  <a:extLst>
                    <a:ext uri="{9D8B030D-6E8A-4147-A177-3AD203B41FA5}">
                      <a16:colId xmlns:a16="http://schemas.microsoft.com/office/drawing/2014/main" val="1568885240"/>
                    </a:ext>
                  </a:extLst>
                </a:gridCol>
                <a:gridCol w="1167217">
                  <a:extLst>
                    <a:ext uri="{9D8B030D-6E8A-4147-A177-3AD203B41FA5}">
                      <a16:colId xmlns:a16="http://schemas.microsoft.com/office/drawing/2014/main" val="1947976870"/>
                    </a:ext>
                  </a:extLst>
                </a:gridCol>
                <a:gridCol w="778145">
                  <a:extLst>
                    <a:ext uri="{9D8B030D-6E8A-4147-A177-3AD203B41FA5}">
                      <a16:colId xmlns:a16="http://schemas.microsoft.com/office/drawing/2014/main" val="2668527418"/>
                    </a:ext>
                  </a:extLst>
                </a:gridCol>
                <a:gridCol w="764599">
                  <a:extLst>
                    <a:ext uri="{9D8B030D-6E8A-4147-A177-3AD203B41FA5}">
                      <a16:colId xmlns:a16="http://schemas.microsoft.com/office/drawing/2014/main" val="2051289012"/>
                    </a:ext>
                  </a:extLst>
                </a:gridCol>
                <a:gridCol w="700348">
                  <a:extLst>
                    <a:ext uri="{9D8B030D-6E8A-4147-A177-3AD203B41FA5}">
                      <a16:colId xmlns:a16="http://schemas.microsoft.com/office/drawing/2014/main" val="1628418464"/>
                    </a:ext>
                  </a:extLst>
                </a:gridCol>
                <a:gridCol w="700252">
                  <a:extLst>
                    <a:ext uri="{9D8B030D-6E8A-4147-A177-3AD203B41FA5}">
                      <a16:colId xmlns:a16="http://schemas.microsoft.com/office/drawing/2014/main" val="3744346046"/>
                    </a:ext>
                  </a:extLst>
                </a:gridCol>
                <a:gridCol w="544756">
                  <a:extLst>
                    <a:ext uri="{9D8B030D-6E8A-4147-A177-3AD203B41FA5}">
                      <a16:colId xmlns:a16="http://schemas.microsoft.com/office/drawing/2014/main" val="4080554386"/>
                    </a:ext>
                  </a:extLst>
                </a:gridCol>
                <a:gridCol w="622552">
                  <a:extLst>
                    <a:ext uri="{9D8B030D-6E8A-4147-A177-3AD203B41FA5}">
                      <a16:colId xmlns:a16="http://schemas.microsoft.com/office/drawing/2014/main" val="1548695090"/>
                    </a:ext>
                  </a:extLst>
                </a:gridCol>
                <a:gridCol w="544659">
                  <a:extLst>
                    <a:ext uri="{9D8B030D-6E8A-4147-A177-3AD203B41FA5}">
                      <a16:colId xmlns:a16="http://schemas.microsoft.com/office/drawing/2014/main" val="2246152587"/>
                    </a:ext>
                  </a:extLst>
                </a:gridCol>
                <a:gridCol w="544756">
                  <a:extLst>
                    <a:ext uri="{9D8B030D-6E8A-4147-A177-3AD203B41FA5}">
                      <a16:colId xmlns:a16="http://schemas.microsoft.com/office/drawing/2014/main" val="352326953"/>
                    </a:ext>
                  </a:extLst>
                </a:gridCol>
                <a:gridCol w="622456">
                  <a:extLst>
                    <a:ext uri="{9D8B030D-6E8A-4147-A177-3AD203B41FA5}">
                      <a16:colId xmlns:a16="http://schemas.microsoft.com/office/drawing/2014/main" val="1994178609"/>
                    </a:ext>
                  </a:extLst>
                </a:gridCol>
              </a:tblGrid>
              <a:tr h="780705">
                <a:tc>
                  <a:txBody>
                    <a:bodyPr/>
                    <a:lstStyle/>
                    <a:p>
                      <a:pPr algn="l" fontAlgn="t"/>
                      <a:r>
                        <a:rPr lang="en-US" sz="1100" b="0">
                          <a:solidFill>
                            <a:srgbClr val="006993"/>
                          </a:solidFill>
                          <a:effectLst/>
                          <a:latin typeface="Open Sans"/>
                        </a:rPr>
                        <a:t>PAR/ Standard Number</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Project Title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Committee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 Stage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Invitation</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555555"/>
                          </a:solidFill>
                          <a:effectLst/>
                          <a:latin typeface="Open Sans"/>
                        </a:rPr>
                        <a:t>Ballot</a:t>
                      </a:r>
                      <a:br>
                        <a:rPr lang="en-US" sz="1100" b="0">
                          <a:solidFill>
                            <a:srgbClr val="555555"/>
                          </a:solidFill>
                          <a:effectLst/>
                          <a:latin typeface="Open Sans"/>
                        </a:rPr>
                      </a:br>
                      <a:r>
                        <a:rPr lang="en-US" sz="1100" b="0">
                          <a:solidFill>
                            <a:srgbClr val="555555"/>
                          </a:solidFill>
                          <a:effectLst/>
                          <a:latin typeface="Open Sans"/>
                        </a:rPr>
                        <a:t>Close</a:t>
                      </a:r>
                      <a:br>
                        <a:rPr lang="en-US" sz="1100" b="0">
                          <a:solidFill>
                            <a:srgbClr val="555555"/>
                          </a:solidFill>
                          <a:effectLst/>
                          <a:latin typeface="Open Sans"/>
                        </a:rPr>
                      </a:br>
                      <a:r>
                        <a:rPr lang="en-US" sz="1100" b="0">
                          <a:solidFill>
                            <a:srgbClr val="555555"/>
                          </a:solidFill>
                          <a:effectLst/>
                          <a:latin typeface="Open Sans"/>
                        </a:rPr>
                        <a:t>Date</a:t>
                      </a:r>
                      <a:endParaRPr lang="en-US" sz="1100" b="0">
                        <a:solidFill>
                          <a:srgbClr val="006993"/>
                        </a:solidFill>
                        <a:effectLst/>
                        <a:latin typeface="Open Sans"/>
                      </a:endParaRP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Ballot Group Members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Response</a:t>
                      </a:r>
                      <a:br>
                        <a:rPr lang="en-US" sz="1100" b="0">
                          <a:solidFill>
                            <a:srgbClr val="006993"/>
                          </a:solidFill>
                          <a:effectLst/>
                          <a:latin typeface="Open Sans"/>
                        </a:rPr>
                      </a:br>
                      <a:r>
                        <a:rPr lang="en-US" sz="1100" b="0">
                          <a:solidFill>
                            <a:srgbClr val="006993"/>
                          </a:solidFill>
                          <a:effectLst/>
                          <a:latin typeface="Open Sans"/>
                        </a:rPr>
                        <a:t>Rate </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Approval</a:t>
                      </a:r>
                      <a:br>
                        <a:rPr lang="en-US" sz="1100" b="0">
                          <a:solidFill>
                            <a:srgbClr val="006993"/>
                          </a:solidFill>
                          <a:effectLst/>
                          <a:latin typeface="Open Sans"/>
                        </a:rPr>
                      </a:br>
                      <a:r>
                        <a:rPr lang="en-US" sz="1100" b="0">
                          <a:solidFill>
                            <a:srgbClr val="006993"/>
                          </a:solidFill>
                          <a:effectLst/>
                          <a:latin typeface="Open Sans"/>
                        </a:rPr>
                        <a:t>Rate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a:solidFill>
                            <a:srgbClr val="006993"/>
                          </a:solidFill>
                          <a:effectLst/>
                          <a:latin typeface="Open Sans"/>
                        </a:rPr>
                        <a:t>Balance</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tc>
                  <a:txBody>
                    <a:bodyPr/>
                    <a:lstStyle/>
                    <a:p>
                      <a:pPr algn="l" fontAlgn="t"/>
                      <a:r>
                        <a:rPr lang="en-US" sz="1100" b="0" dirty="0">
                          <a:solidFill>
                            <a:srgbClr val="006993"/>
                          </a:solidFill>
                          <a:effectLst/>
                          <a:latin typeface="Open Sans"/>
                        </a:rPr>
                        <a:t>Comments</a:t>
                      </a:r>
                    </a:p>
                  </a:txBody>
                  <a:tcPr marL="28872" marR="28872" marT="57744" marB="5774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2F2F2"/>
                    </a:solidFill>
                  </a:tcPr>
                </a:tc>
                <a:extLst>
                  <a:ext uri="{0D108BD9-81ED-4DB2-BD59-A6C34878D82A}">
                    <a16:rowId xmlns:a16="http://schemas.microsoft.com/office/drawing/2014/main" val="3102241182"/>
                  </a:ext>
                </a:extLst>
              </a:tr>
            </a:tbl>
          </a:graphicData>
        </a:graphic>
      </p:graphicFrame>
      <p:graphicFrame>
        <p:nvGraphicFramePr>
          <p:cNvPr id="10" name="Table 9">
            <a:extLst>
              <a:ext uri="{FF2B5EF4-FFF2-40B4-BE49-F238E27FC236}">
                <a16:creationId xmlns:a16="http://schemas.microsoft.com/office/drawing/2014/main" id="{17818C46-AFA9-E147-BEBE-635262F3A3B9}"/>
              </a:ext>
            </a:extLst>
          </p:cNvPr>
          <p:cNvGraphicFramePr>
            <a:graphicFrameLocks noGrp="1"/>
          </p:cNvGraphicFramePr>
          <p:nvPr>
            <p:extLst>
              <p:ext uri="{D42A27DB-BD31-4B8C-83A1-F6EECF244321}">
                <p14:modId xmlns:p14="http://schemas.microsoft.com/office/powerpoint/2010/main" val="2089131076"/>
              </p:ext>
            </p:extLst>
          </p:nvPr>
        </p:nvGraphicFramePr>
        <p:xfrm>
          <a:off x="685800" y="3561756"/>
          <a:ext cx="7772399" cy="953688"/>
        </p:xfrm>
        <a:graphic>
          <a:graphicData uri="http://schemas.openxmlformats.org/drawingml/2006/table">
            <a:tbl>
              <a:tblPr/>
              <a:tblGrid>
                <a:gridCol w="561402">
                  <a:extLst>
                    <a:ext uri="{9D8B030D-6E8A-4147-A177-3AD203B41FA5}">
                      <a16:colId xmlns:a16="http://schemas.microsoft.com/office/drawing/2014/main" val="4219474817"/>
                    </a:ext>
                  </a:extLst>
                </a:gridCol>
                <a:gridCol w="1203210">
                  <a:extLst>
                    <a:ext uri="{9D8B030D-6E8A-4147-A177-3AD203B41FA5}">
                      <a16:colId xmlns:a16="http://schemas.microsoft.com/office/drawing/2014/main" val="4122248635"/>
                    </a:ext>
                  </a:extLst>
                </a:gridCol>
                <a:gridCol w="802040">
                  <a:extLst>
                    <a:ext uri="{9D8B030D-6E8A-4147-A177-3AD203B41FA5}">
                      <a16:colId xmlns:a16="http://schemas.microsoft.com/office/drawing/2014/main" val="1709293981"/>
                    </a:ext>
                  </a:extLst>
                </a:gridCol>
                <a:gridCol w="794178">
                  <a:extLst>
                    <a:ext uri="{9D8B030D-6E8A-4147-A177-3AD203B41FA5}">
                      <a16:colId xmlns:a16="http://schemas.microsoft.com/office/drawing/2014/main" val="1542501643"/>
                    </a:ext>
                  </a:extLst>
                </a:gridCol>
                <a:gridCol w="721828">
                  <a:extLst>
                    <a:ext uri="{9D8B030D-6E8A-4147-A177-3AD203B41FA5}">
                      <a16:colId xmlns:a16="http://schemas.microsoft.com/office/drawing/2014/main" val="3803746184"/>
                    </a:ext>
                  </a:extLst>
                </a:gridCol>
                <a:gridCol w="721927">
                  <a:extLst>
                    <a:ext uri="{9D8B030D-6E8A-4147-A177-3AD203B41FA5}">
                      <a16:colId xmlns:a16="http://schemas.microsoft.com/office/drawing/2014/main" val="1826876915"/>
                    </a:ext>
                  </a:extLst>
                </a:gridCol>
                <a:gridCol w="561495">
                  <a:extLst>
                    <a:ext uri="{9D8B030D-6E8A-4147-A177-3AD203B41FA5}">
                      <a16:colId xmlns:a16="http://schemas.microsoft.com/office/drawing/2014/main" val="231404610"/>
                    </a:ext>
                  </a:extLst>
                </a:gridCol>
                <a:gridCol w="641615">
                  <a:extLst>
                    <a:ext uri="{9D8B030D-6E8A-4147-A177-3AD203B41FA5}">
                      <a16:colId xmlns:a16="http://schemas.microsoft.com/office/drawing/2014/main" val="409580129"/>
                    </a:ext>
                  </a:extLst>
                </a:gridCol>
                <a:gridCol w="561495">
                  <a:extLst>
                    <a:ext uri="{9D8B030D-6E8A-4147-A177-3AD203B41FA5}">
                      <a16:colId xmlns:a16="http://schemas.microsoft.com/office/drawing/2014/main" val="2257414566"/>
                    </a:ext>
                  </a:extLst>
                </a:gridCol>
                <a:gridCol w="561495">
                  <a:extLst>
                    <a:ext uri="{9D8B030D-6E8A-4147-A177-3AD203B41FA5}">
                      <a16:colId xmlns:a16="http://schemas.microsoft.com/office/drawing/2014/main" val="2574410110"/>
                    </a:ext>
                  </a:extLst>
                </a:gridCol>
                <a:gridCol w="641714">
                  <a:extLst>
                    <a:ext uri="{9D8B030D-6E8A-4147-A177-3AD203B41FA5}">
                      <a16:colId xmlns:a16="http://schemas.microsoft.com/office/drawing/2014/main" val="861198206"/>
                    </a:ext>
                  </a:extLst>
                </a:gridCol>
              </a:tblGrid>
              <a:tr h="947009">
                <a:tc>
                  <a:txBody>
                    <a:bodyPr/>
                    <a:lstStyle/>
                    <a:p>
                      <a:pPr fontAlgn="t"/>
                      <a:r>
                        <a:rPr lang="en-US" sz="1100" u="none" strike="noStrike">
                          <a:solidFill>
                            <a:schemeClr val="tx1"/>
                          </a:solidFill>
                          <a:effectLst/>
                          <a:latin typeface="Open Sans"/>
                          <a:hlinkClick r:id="rId2">
                            <a:extLst>
                              <a:ext uri="{A12FA001-AC4F-418D-AE19-62706E023703}">
                                <ahyp:hlinkClr xmlns:ahyp="http://schemas.microsoft.com/office/drawing/2018/hyperlinkcolor" val="tx"/>
                              </a:ext>
                            </a:extLst>
                          </a:hlinkClick>
                        </a:rPr>
                        <a:t>P802.15.4y</a:t>
                      </a:r>
                      <a:endParaRPr lang="en-US" sz="1100">
                        <a:solidFill>
                          <a:schemeClr val="tx1"/>
                        </a:solidFill>
                        <a:effectLst/>
                        <a:latin typeface="Open Sans"/>
                      </a:endParaRPr>
                    </a:p>
                  </a:txBody>
                  <a:tcPr marL="28872" marR="28872" marT="57744" marB="57744">
                    <a:lnL w="28575" cap="flat" cmpd="sng" algn="ctr">
                      <a:solidFill>
                        <a:srgbClr val="555555"/>
                      </a:solidFill>
                      <a:prstDash val="solid"/>
                      <a:round/>
                      <a:headEnd type="none" w="med" len="med"/>
                      <a:tailEnd type="none" w="med" len="med"/>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b="0" dirty="0">
                          <a:solidFill>
                            <a:schemeClr val="tx1"/>
                          </a:solidFill>
                          <a:effectLst/>
                          <a:latin typeface="Open Sans"/>
                        </a:rPr>
                        <a:t>Standard for Low-Rate Wireless Networks Amendment Defining S...</a:t>
                      </a:r>
                      <a:r>
                        <a:rPr lang="en-US" sz="1100" b="1" u="none" strike="noStrike" dirty="0">
                          <a:solidFill>
                            <a:schemeClr val="tx1"/>
                          </a:solidFill>
                          <a:effectLst/>
                          <a:latin typeface="Open Sans"/>
                        </a:rPr>
                        <a:t>[+]</a:t>
                      </a:r>
                      <a:endParaRPr lang="en-US" sz="1100" b="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C/LM/802.15 WG</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Comment Resolution - 2</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06 Nov 2020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a:solidFill>
                            <a:schemeClr val="tx1"/>
                          </a:solidFill>
                          <a:effectLst/>
                          <a:latin typeface="Open Sans"/>
                        </a:rPr>
                        <a:t>14 Mar 2021</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77</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84%</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a:solidFill>
                            <a:schemeClr val="tx1"/>
                          </a:solidFill>
                          <a:effectLst/>
                          <a:latin typeface="Open Sans"/>
                          <a:hlinkClick r:id="rId3">
                            <a:extLst>
                              <a:ext uri="{A12FA001-AC4F-418D-AE19-62706E023703}">
                                <ahyp:hlinkClr xmlns:ahyp="http://schemas.microsoft.com/office/drawing/2018/hyperlinkcolor" val="tx"/>
                              </a:ext>
                            </a:extLst>
                          </a:hlinkClick>
                        </a:rPr>
                        <a:t>100%</a:t>
                      </a:r>
                      <a:endParaRPr lang="en-US" sz="110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u="none" strike="noStrike" dirty="0">
                          <a:solidFill>
                            <a:schemeClr val="tx1"/>
                          </a:solidFill>
                          <a:effectLst/>
                          <a:latin typeface="Open Sans"/>
                          <a:hlinkClick r:id="rId4">
                            <a:extLst>
                              <a:ext uri="{A12FA001-AC4F-418D-AE19-62706E023703}">
                                <ahyp:hlinkClr xmlns:ahyp="http://schemas.microsoft.com/office/drawing/2018/hyperlinkcolor" val="tx"/>
                              </a:ext>
                            </a:extLst>
                          </a:hlinkClick>
                        </a:rPr>
                        <a:t>Yes</a:t>
                      </a:r>
                      <a:endParaRPr lang="en-US" sz="1100" dirty="0">
                        <a:solidFill>
                          <a:schemeClr val="tx1"/>
                        </a:solidFill>
                        <a:effectLst/>
                        <a:latin typeface="Open Sans"/>
                      </a:endParaRP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tc>
                  <a:txBody>
                    <a:bodyPr/>
                    <a:lstStyle/>
                    <a:p>
                      <a:pPr fontAlgn="t"/>
                      <a:r>
                        <a:rPr lang="en-US" sz="1100" dirty="0">
                          <a:solidFill>
                            <a:schemeClr val="tx1"/>
                          </a:solidFill>
                          <a:effectLst/>
                          <a:latin typeface="Open Sans"/>
                        </a:rPr>
                        <a:t>0</a:t>
                      </a:r>
                    </a:p>
                  </a:txBody>
                  <a:tcPr marL="28872" marR="28872" marT="57744" marB="57744">
                    <a:lnL>
                      <a:noFill/>
                    </a:lnL>
                    <a:lnR>
                      <a:noFill/>
                    </a:lnR>
                    <a:lnT w="28575" cap="flat" cmpd="sng" algn="ctr">
                      <a:solidFill>
                        <a:srgbClr val="555555"/>
                      </a:solidFill>
                      <a:prstDash val="solid"/>
                      <a:round/>
                      <a:headEnd type="none" w="med" len="med"/>
                      <a:tailEnd type="none" w="med" len="med"/>
                    </a:lnT>
                    <a:lnB>
                      <a:noFill/>
                    </a:lnB>
                  </a:tcPr>
                </a:tc>
                <a:extLst>
                  <a:ext uri="{0D108BD9-81ED-4DB2-BD59-A6C34878D82A}">
                    <a16:rowId xmlns:a16="http://schemas.microsoft.com/office/drawing/2014/main" val="2851693654"/>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Mar 2021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SA Ballot of P802.15.4y/D4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Approved P802.15.4y/D4 to </a:t>
            </a:r>
            <a:r>
              <a:rPr lang="en-US" altLang="en-US" sz="2800" dirty="0" err="1">
                <a:solidFill>
                  <a:srgbClr val="000000"/>
                </a:solidFill>
              </a:rPr>
              <a:t>RevCom</a:t>
            </a:r>
            <a:endParaRPr lang="en-US" altLang="en-US" sz="2800" dirty="0">
              <a:solidFill>
                <a:srgbClr val="000000"/>
              </a:solidFill>
            </a:endParaRP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(May 2021 Interim)</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Respond to any </a:t>
            </a:r>
            <a:r>
              <a:rPr lang="en-US" altLang="en-US" sz="2800" dirty="0" err="1">
                <a:solidFill>
                  <a:srgbClr val="000000"/>
                </a:solidFill>
              </a:rPr>
              <a:t>RevCom</a:t>
            </a:r>
            <a:r>
              <a:rPr lang="en-US" altLang="en-US" sz="2800" dirty="0">
                <a:solidFill>
                  <a:srgbClr val="000000"/>
                </a:solidFill>
              </a:rPr>
              <a:t> comments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1148185"/>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Motion to send draft to </a:t>
            </a:r>
            <a:r>
              <a:rPr lang="en-US" sz="2400" dirty="0" err="1">
                <a:solidFill>
                  <a:schemeClr val="tx1"/>
                </a:solidFill>
              </a:rPr>
              <a:t>RevCom</a:t>
            </a:r>
            <a:endParaRPr lang="en-US" sz="2400" dirty="0">
              <a:solidFill>
                <a:schemeClr val="tx1"/>
              </a:solidFill>
            </a:endParaRPr>
          </a:p>
          <a:p>
            <a:r>
              <a:rPr lang="en-US" sz="2400" i="1" dirty="0">
                <a:solidFill>
                  <a:schemeClr val="tx1"/>
                </a:solidFill>
              </a:rPr>
              <a:t>Motion: that 802.15 WG has reviewed and approves the CSD [EC-18-0084-00] and requests unconditional approval from the EC to submit </a:t>
            </a:r>
            <a:r>
              <a:rPr lang="en-US" sz="2400" dirty="0"/>
              <a:t> </a:t>
            </a:r>
            <a:r>
              <a:rPr lang="en-US" sz="2400" dirty="0">
                <a:solidFill>
                  <a:schemeClr val="tx1"/>
                </a:solidFill>
              </a:rPr>
              <a:t>P802.15.4y</a:t>
            </a:r>
            <a:r>
              <a:rPr lang="en-US" sz="2400" i="1" dirty="0">
                <a:solidFill>
                  <a:schemeClr val="tx1"/>
                </a:solidFill>
              </a:rPr>
              <a:t>-D4 to </a:t>
            </a:r>
            <a:r>
              <a:rPr lang="en-US" sz="2400" i="1" dirty="0" err="1">
                <a:solidFill>
                  <a:schemeClr val="tx1"/>
                </a:solidFill>
              </a:rPr>
              <a:t>RevCom</a:t>
            </a:r>
            <a:r>
              <a:rPr lang="en-US" sz="2400" i="1" dirty="0">
                <a:solidFill>
                  <a:schemeClr val="tx1"/>
                </a:solidFill>
              </a:rPr>
              <a:t>.</a:t>
            </a:r>
            <a:endParaRPr lang="en-US" sz="2400" dirty="0">
              <a:solidFill>
                <a:schemeClr val="tx1"/>
              </a:solidFill>
            </a:endParaRPr>
          </a:p>
          <a:p>
            <a:endParaRPr lang="en-US" altLang="en-US" sz="2400" dirty="0">
              <a:solidFill>
                <a:schemeClr val="tx1"/>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1148185"/>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Motion to send draft to </a:t>
            </a:r>
            <a:r>
              <a:rPr lang="en-US" sz="2400" dirty="0" err="1">
                <a:solidFill>
                  <a:schemeClr val="tx1"/>
                </a:solidFill>
              </a:rPr>
              <a:t>RevCom</a:t>
            </a:r>
            <a:endParaRPr lang="en-US" sz="2400" dirty="0">
              <a:solidFill>
                <a:schemeClr val="tx1"/>
              </a:solidFill>
            </a:endParaRPr>
          </a:p>
          <a:p>
            <a:r>
              <a:rPr lang="en-US" sz="2400" i="1" dirty="0">
                <a:solidFill>
                  <a:schemeClr val="tx1"/>
                </a:solidFill>
              </a:rPr>
              <a:t>Motion: that 802.15 WG has reviewed and approves the CSD [EC-18-0084-00] and requests unconditional approval from the EC to submit </a:t>
            </a:r>
            <a:r>
              <a:rPr lang="en-US" sz="2400" dirty="0"/>
              <a:t> </a:t>
            </a:r>
            <a:r>
              <a:rPr lang="en-US" sz="2400" dirty="0">
                <a:solidFill>
                  <a:schemeClr val="tx1"/>
                </a:solidFill>
              </a:rPr>
              <a:t>P802.15.4y</a:t>
            </a:r>
            <a:r>
              <a:rPr lang="en-US" sz="2400" i="1" dirty="0">
                <a:solidFill>
                  <a:schemeClr val="tx1"/>
                </a:solidFill>
              </a:rPr>
              <a:t>-D4 to </a:t>
            </a:r>
            <a:r>
              <a:rPr lang="en-US" sz="2400" i="1" dirty="0" err="1">
                <a:solidFill>
                  <a:schemeClr val="tx1"/>
                </a:solidFill>
              </a:rPr>
              <a:t>RevCom</a:t>
            </a:r>
            <a:r>
              <a:rPr lang="en-US" sz="2400" i="1" dirty="0">
                <a:solidFill>
                  <a:schemeClr val="tx1"/>
                </a:solidFill>
              </a:rPr>
              <a:t>.</a:t>
            </a:r>
            <a:endParaRPr lang="en-US" sz="2400" dirty="0">
              <a:solidFill>
                <a:schemeClr val="tx1"/>
              </a:solidFill>
            </a:endParaRPr>
          </a:p>
          <a:p>
            <a:endParaRPr lang="en-US" altLang="en-US" sz="2400" dirty="0">
              <a:solidFill>
                <a:schemeClr val="tx1"/>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9714124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P802.15.4y-D4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6098364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P802.15.4y-D4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41587</TotalTime>
  <Words>808</Words>
  <Application>Microsoft Macintosh PowerPoint</Application>
  <PresentationFormat>On-screen Show (4:3)</PresentationFormat>
  <Paragraphs>134</Paragraphs>
  <Slides>9</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Open Sans</vt:lpstr>
      <vt:lpstr>Times</vt:lpstr>
      <vt:lpstr>Times New Roman</vt:lpstr>
      <vt:lpstr>Default Design</vt:lpstr>
      <vt:lpstr>PowerPoint Presentation</vt:lpstr>
      <vt:lpstr>IEEE 802.15.4y SECN Closing report</vt:lpstr>
      <vt:lpstr>Work Plan for Mar 2021 plenary</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795</cp:revision>
  <cp:lastPrinted>2015-07-14T16:02:16Z</cp:lastPrinted>
  <dcterms:created xsi:type="dcterms:W3CDTF">2009-07-12T16:25:16Z</dcterms:created>
  <dcterms:modified xsi:type="dcterms:W3CDTF">2021-03-15T20:33:49Z</dcterms:modified>
  <cp:category/>
</cp:coreProperties>
</file>