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262" r:id="rId4"/>
    <p:sldId id="332" r:id="rId5"/>
    <p:sldId id="335" r:id="rId6"/>
    <p:sldId id="344" r:id="rId7"/>
    <p:sldId id="34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33"/>
    <p:restoredTop sz="95701" autoAdjust="0"/>
  </p:normalViewPr>
  <p:slideViewPr>
    <p:cSldViewPr>
      <p:cViewPr varScale="1">
        <p:scale>
          <a:sx n="109" d="100"/>
          <a:sy n="109" d="100"/>
        </p:scale>
        <p:origin x="1944"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9472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12111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 2021</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 2021&gt;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15-21-0151-01-secn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web/app#manageballots/8719?ballotViewType=manageballot&amp;scrollToBallotGroup=true" TargetMode="External"/><Relationship Id="rId2" Type="http://schemas.openxmlformats.org/officeDocument/2006/relationships/hyperlink" Target="https://development.standards.ieee.org/myproject-web/app#viewpar/6414"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app#manageballots/8719?ballotViewType=manageballo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Mar 2021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17 Mar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Mar 2021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Mar 2021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Mar 2021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Mar 17, 2021</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Mar 2021</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Work Plan for Mar 2021 plenary</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sz="2800" dirty="0">
                <a:solidFill>
                  <a:srgbClr val="000000"/>
                </a:solidFill>
              </a:rPr>
              <a:t>Results of second SA Ballot recirculation:</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r>
              <a:rPr lang="en-US" altLang="en-US" sz="2800" dirty="0">
                <a:solidFill>
                  <a:srgbClr val="000000"/>
                </a:solidFill>
              </a:rPr>
              <a:t>Create CRG for REVCOM submission</a:t>
            </a:r>
          </a:p>
          <a:p>
            <a:pPr marL="800100" indent="-457200">
              <a:spcBef>
                <a:spcPts val="375"/>
              </a:spcBef>
              <a:buSzPct val="100000"/>
            </a:pPr>
            <a:r>
              <a:rPr lang="en-US" sz="2800"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graphicFrame>
        <p:nvGraphicFramePr>
          <p:cNvPr id="9" name="Table 8">
            <a:extLst>
              <a:ext uri="{FF2B5EF4-FFF2-40B4-BE49-F238E27FC236}">
                <a16:creationId xmlns:a16="http://schemas.microsoft.com/office/drawing/2014/main" id="{4B3A39E2-972E-CC41-8D43-A6C04093ED87}"/>
              </a:ext>
            </a:extLst>
          </p:cNvPr>
          <p:cNvGraphicFramePr>
            <a:graphicFrameLocks noGrp="1"/>
          </p:cNvGraphicFramePr>
          <p:nvPr>
            <p:extLst>
              <p:ext uri="{D42A27DB-BD31-4B8C-83A1-F6EECF244321}">
                <p14:modId xmlns:p14="http://schemas.microsoft.com/office/powerpoint/2010/main" val="3339961744"/>
              </p:ext>
            </p:extLst>
          </p:nvPr>
        </p:nvGraphicFramePr>
        <p:xfrm>
          <a:off x="723900" y="2642952"/>
          <a:ext cx="7772400" cy="786048"/>
        </p:xfrm>
        <a:graphic>
          <a:graphicData uri="http://schemas.openxmlformats.org/drawingml/2006/table">
            <a:tbl>
              <a:tblPr/>
              <a:tblGrid>
                <a:gridCol w="782660">
                  <a:extLst>
                    <a:ext uri="{9D8B030D-6E8A-4147-A177-3AD203B41FA5}">
                      <a16:colId xmlns:a16="http://schemas.microsoft.com/office/drawing/2014/main" val="1568885240"/>
                    </a:ext>
                  </a:extLst>
                </a:gridCol>
                <a:gridCol w="1167217">
                  <a:extLst>
                    <a:ext uri="{9D8B030D-6E8A-4147-A177-3AD203B41FA5}">
                      <a16:colId xmlns:a16="http://schemas.microsoft.com/office/drawing/2014/main" val="1947976870"/>
                    </a:ext>
                  </a:extLst>
                </a:gridCol>
                <a:gridCol w="778145">
                  <a:extLst>
                    <a:ext uri="{9D8B030D-6E8A-4147-A177-3AD203B41FA5}">
                      <a16:colId xmlns:a16="http://schemas.microsoft.com/office/drawing/2014/main" val="2668527418"/>
                    </a:ext>
                  </a:extLst>
                </a:gridCol>
                <a:gridCol w="764599">
                  <a:extLst>
                    <a:ext uri="{9D8B030D-6E8A-4147-A177-3AD203B41FA5}">
                      <a16:colId xmlns:a16="http://schemas.microsoft.com/office/drawing/2014/main" val="2051289012"/>
                    </a:ext>
                  </a:extLst>
                </a:gridCol>
                <a:gridCol w="700348">
                  <a:extLst>
                    <a:ext uri="{9D8B030D-6E8A-4147-A177-3AD203B41FA5}">
                      <a16:colId xmlns:a16="http://schemas.microsoft.com/office/drawing/2014/main" val="1628418464"/>
                    </a:ext>
                  </a:extLst>
                </a:gridCol>
                <a:gridCol w="700252">
                  <a:extLst>
                    <a:ext uri="{9D8B030D-6E8A-4147-A177-3AD203B41FA5}">
                      <a16:colId xmlns:a16="http://schemas.microsoft.com/office/drawing/2014/main" val="3744346046"/>
                    </a:ext>
                  </a:extLst>
                </a:gridCol>
                <a:gridCol w="544756">
                  <a:extLst>
                    <a:ext uri="{9D8B030D-6E8A-4147-A177-3AD203B41FA5}">
                      <a16:colId xmlns:a16="http://schemas.microsoft.com/office/drawing/2014/main" val="4080554386"/>
                    </a:ext>
                  </a:extLst>
                </a:gridCol>
                <a:gridCol w="622552">
                  <a:extLst>
                    <a:ext uri="{9D8B030D-6E8A-4147-A177-3AD203B41FA5}">
                      <a16:colId xmlns:a16="http://schemas.microsoft.com/office/drawing/2014/main" val="1548695090"/>
                    </a:ext>
                  </a:extLst>
                </a:gridCol>
                <a:gridCol w="544659">
                  <a:extLst>
                    <a:ext uri="{9D8B030D-6E8A-4147-A177-3AD203B41FA5}">
                      <a16:colId xmlns:a16="http://schemas.microsoft.com/office/drawing/2014/main" val="2246152587"/>
                    </a:ext>
                  </a:extLst>
                </a:gridCol>
                <a:gridCol w="544756">
                  <a:extLst>
                    <a:ext uri="{9D8B030D-6E8A-4147-A177-3AD203B41FA5}">
                      <a16:colId xmlns:a16="http://schemas.microsoft.com/office/drawing/2014/main" val="352326953"/>
                    </a:ext>
                  </a:extLst>
                </a:gridCol>
                <a:gridCol w="622456">
                  <a:extLst>
                    <a:ext uri="{9D8B030D-6E8A-4147-A177-3AD203B41FA5}">
                      <a16:colId xmlns:a16="http://schemas.microsoft.com/office/drawing/2014/main" val="1994178609"/>
                    </a:ext>
                  </a:extLst>
                </a:gridCol>
              </a:tblGrid>
              <a:tr h="780705">
                <a:tc>
                  <a:txBody>
                    <a:bodyPr/>
                    <a:lstStyle/>
                    <a:p>
                      <a:pPr algn="l" fontAlgn="t"/>
                      <a:r>
                        <a:rPr lang="en-US" sz="1100" b="0">
                          <a:solidFill>
                            <a:srgbClr val="006993"/>
                          </a:solidFill>
                          <a:effectLst/>
                          <a:latin typeface="Open Sans"/>
                        </a:rPr>
                        <a:t>PAR/ Standard Number</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Project Title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Committee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Ballot Stage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Invitation</a:t>
                      </a:r>
                      <a:br>
                        <a:rPr lang="en-US" sz="1100" b="0">
                          <a:solidFill>
                            <a:srgbClr val="555555"/>
                          </a:solidFill>
                          <a:effectLst/>
                          <a:latin typeface="Open Sans"/>
                        </a:rPr>
                      </a:br>
                      <a:r>
                        <a:rPr lang="en-US" sz="1100" b="0">
                          <a:solidFill>
                            <a:srgbClr val="555555"/>
                          </a:solidFill>
                          <a:effectLst/>
                          <a:latin typeface="Open Sans"/>
                        </a:rPr>
                        <a:t>Close</a:t>
                      </a:r>
                      <a:br>
                        <a:rPr lang="en-US" sz="1100" b="0">
                          <a:solidFill>
                            <a:srgbClr val="555555"/>
                          </a:solidFill>
                          <a:effectLst/>
                          <a:latin typeface="Open Sans"/>
                        </a:rPr>
                      </a:br>
                      <a:r>
                        <a:rPr lang="en-US" sz="1100" b="0">
                          <a:solidFill>
                            <a:srgbClr val="555555"/>
                          </a:solidFill>
                          <a:effectLst/>
                          <a:latin typeface="Open Sans"/>
                        </a:rPr>
                        <a:t>Date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Ballot</a:t>
                      </a:r>
                      <a:br>
                        <a:rPr lang="en-US" sz="1100" b="0">
                          <a:solidFill>
                            <a:srgbClr val="555555"/>
                          </a:solidFill>
                          <a:effectLst/>
                          <a:latin typeface="Open Sans"/>
                        </a:rPr>
                      </a:br>
                      <a:r>
                        <a:rPr lang="en-US" sz="1100" b="0">
                          <a:solidFill>
                            <a:srgbClr val="555555"/>
                          </a:solidFill>
                          <a:effectLst/>
                          <a:latin typeface="Open Sans"/>
                        </a:rPr>
                        <a:t>Close</a:t>
                      </a:r>
                      <a:br>
                        <a:rPr lang="en-US" sz="1100" b="0">
                          <a:solidFill>
                            <a:srgbClr val="555555"/>
                          </a:solidFill>
                          <a:effectLst/>
                          <a:latin typeface="Open Sans"/>
                        </a:rPr>
                      </a:br>
                      <a:r>
                        <a:rPr lang="en-US" sz="1100" b="0">
                          <a:solidFill>
                            <a:srgbClr val="555555"/>
                          </a:solidFill>
                          <a:effectLst/>
                          <a:latin typeface="Open Sans"/>
                        </a:rPr>
                        <a:t>Date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Ballot Group Members</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Response</a:t>
                      </a:r>
                      <a:br>
                        <a:rPr lang="en-US" sz="1100" b="0">
                          <a:solidFill>
                            <a:srgbClr val="006993"/>
                          </a:solidFill>
                          <a:effectLst/>
                          <a:latin typeface="Open Sans"/>
                        </a:rPr>
                      </a:br>
                      <a:r>
                        <a:rPr lang="en-US" sz="1100" b="0">
                          <a:solidFill>
                            <a:srgbClr val="006993"/>
                          </a:solidFill>
                          <a:effectLst/>
                          <a:latin typeface="Open Sans"/>
                        </a:rPr>
                        <a:t>Rate </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Approval</a:t>
                      </a:r>
                      <a:br>
                        <a:rPr lang="en-US" sz="1100" b="0">
                          <a:solidFill>
                            <a:srgbClr val="006993"/>
                          </a:solidFill>
                          <a:effectLst/>
                          <a:latin typeface="Open Sans"/>
                        </a:rPr>
                      </a:br>
                      <a:r>
                        <a:rPr lang="en-US" sz="1100" b="0">
                          <a:solidFill>
                            <a:srgbClr val="006993"/>
                          </a:solidFill>
                          <a:effectLst/>
                          <a:latin typeface="Open Sans"/>
                        </a:rPr>
                        <a:t>Rate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Balance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dirty="0">
                          <a:solidFill>
                            <a:srgbClr val="006993"/>
                          </a:solidFill>
                          <a:effectLst/>
                          <a:latin typeface="Open Sans"/>
                        </a:rPr>
                        <a:t>Comments</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extLst>
                  <a:ext uri="{0D108BD9-81ED-4DB2-BD59-A6C34878D82A}">
                    <a16:rowId xmlns:a16="http://schemas.microsoft.com/office/drawing/2014/main" val="3102241182"/>
                  </a:ext>
                </a:extLst>
              </a:tr>
            </a:tbl>
          </a:graphicData>
        </a:graphic>
      </p:graphicFrame>
      <p:graphicFrame>
        <p:nvGraphicFramePr>
          <p:cNvPr id="10" name="Table 9">
            <a:extLst>
              <a:ext uri="{FF2B5EF4-FFF2-40B4-BE49-F238E27FC236}">
                <a16:creationId xmlns:a16="http://schemas.microsoft.com/office/drawing/2014/main" id="{17818C46-AFA9-E147-BEBE-635262F3A3B9}"/>
              </a:ext>
            </a:extLst>
          </p:cNvPr>
          <p:cNvGraphicFramePr>
            <a:graphicFrameLocks noGrp="1"/>
          </p:cNvGraphicFramePr>
          <p:nvPr>
            <p:extLst>
              <p:ext uri="{D42A27DB-BD31-4B8C-83A1-F6EECF244321}">
                <p14:modId xmlns:p14="http://schemas.microsoft.com/office/powerpoint/2010/main" val="2089131076"/>
              </p:ext>
            </p:extLst>
          </p:nvPr>
        </p:nvGraphicFramePr>
        <p:xfrm>
          <a:off x="685800" y="3561756"/>
          <a:ext cx="7772399" cy="953688"/>
        </p:xfrm>
        <a:graphic>
          <a:graphicData uri="http://schemas.openxmlformats.org/drawingml/2006/table">
            <a:tbl>
              <a:tblPr/>
              <a:tblGrid>
                <a:gridCol w="561402">
                  <a:extLst>
                    <a:ext uri="{9D8B030D-6E8A-4147-A177-3AD203B41FA5}">
                      <a16:colId xmlns:a16="http://schemas.microsoft.com/office/drawing/2014/main" val="4219474817"/>
                    </a:ext>
                  </a:extLst>
                </a:gridCol>
                <a:gridCol w="1203210">
                  <a:extLst>
                    <a:ext uri="{9D8B030D-6E8A-4147-A177-3AD203B41FA5}">
                      <a16:colId xmlns:a16="http://schemas.microsoft.com/office/drawing/2014/main" val="4122248635"/>
                    </a:ext>
                  </a:extLst>
                </a:gridCol>
                <a:gridCol w="802040">
                  <a:extLst>
                    <a:ext uri="{9D8B030D-6E8A-4147-A177-3AD203B41FA5}">
                      <a16:colId xmlns:a16="http://schemas.microsoft.com/office/drawing/2014/main" val="1709293981"/>
                    </a:ext>
                  </a:extLst>
                </a:gridCol>
                <a:gridCol w="794178">
                  <a:extLst>
                    <a:ext uri="{9D8B030D-6E8A-4147-A177-3AD203B41FA5}">
                      <a16:colId xmlns:a16="http://schemas.microsoft.com/office/drawing/2014/main" val="1542501643"/>
                    </a:ext>
                  </a:extLst>
                </a:gridCol>
                <a:gridCol w="721828">
                  <a:extLst>
                    <a:ext uri="{9D8B030D-6E8A-4147-A177-3AD203B41FA5}">
                      <a16:colId xmlns:a16="http://schemas.microsoft.com/office/drawing/2014/main" val="3803746184"/>
                    </a:ext>
                  </a:extLst>
                </a:gridCol>
                <a:gridCol w="721927">
                  <a:extLst>
                    <a:ext uri="{9D8B030D-6E8A-4147-A177-3AD203B41FA5}">
                      <a16:colId xmlns:a16="http://schemas.microsoft.com/office/drawing/2014/main" val="1826876915"/>
                    </a:ext>
                  </a:extLst>
                </a:gridCol>
                <a:gridCol w="561495">
                  <a:extLst>
                    <a:ext uri="{9D8B030D-6E8A-4147-A177-3AD203B41FA5}">
                      <a16:colId xmlns:a16="http://schemas.microsoft.com/office/drawing/2014/main" val="231404610"/>
                    </a:ext>
                  </a:extLst>
                </a:gridCol>
                <a:gridCol w="641615">
                  <a:extLst>
                    <a:ext uri="{9D8B030D-6E8A-4147-A177-3AD203B41FA5}">
                      <a16:colId xmlns:a16="http://schemas.microsoft.com/office/drawing/2014/main" val="409580129"/>
                    </a:ext>
                  </a:extLst>
                </a:gridCol>
                <a:gridCol w="561495">
                  <a:extLst>
                    <a:ext uri="{9D8B030D-6E8A-4147-A177-3AD203B41FA5}">
                      <a16:colId xmlns:a16="http://schemas.microsoft.com/office/drawing/2014/main" val="2257414566"/>
                    </a:ext>
                  </a:extLst>
                </a:gridCol>
                <a:gridCol w="561495">
                  <a:extLst>
                    <a:ext uri="{9D8B030D-6E8A-4147-A177-3AD203B41FA5}">
                      <a16:colId xmlns:a16="http://schemas.microsoft.com/office/drawing/2014/main" val="2574410110"/>
                    </a:ext>
                  </a:extLst>
                </a:gridCol>
                <a:gridCol w="641714">
                  <a:extLst>
                    <a:ext uri="{9D8B030D-6E8A-4147-A177-3AD203B41FA5}">
                      <a16:colId xmlns:a16="http://schemas.microsoft.com/office/drawing/2014/main" val="861198206"/>
                    </a:ext>
                  </a:extLst>
                </a:gridCol>
              </a:tblGrid>
              <a:tr h="947009">
                <a:tc>
                  <a:txBody>
                    <a:bodyPr/>
                    <a:lstStyle/>
                    <a:p>
                      <a:pPr fontAlgn="t"/>
                      <a:r>
                        <a:rPr lang="en-US" sz="1100" u="none" strike="noStrike">
                          <a:solidFill>
                            <a:schemeClr val="tx1"/>
                          </a:solidFill>
                          <a:effectLst/>
                          <a:latin typeface="Open Sans"/>
                          <a:hlinkClick r:id="rId2">
                            <a:extLst>
                              <a:ext uri="{A12FA001-AC4F-418D-AE19-62706E023703}">
                                <ahyp:hlinkClr xmlns:ahyp="http://schemas.microsoft.com/office/drawing/2018/hyperlinkcolor" val="tx"/>
                              </a:ext>
                            </a:extLst>
                          </a:hlinkClick>
                        </a:rPr>
                        <a:t>P802.15.4y</a:t>
                      </a:r>
                      <a:endParaRPr lang="en-US" sz="1100">
                        <a:solidFill>
                          <a:schemeClr val="tx1"/>
                        </a:solidFill>
                        <a:effectLst/>
                        <a:latin typeface="Open Sans"/>
                      </a:endParaRPr>
                    </a:p>
                  </a:txBody>
                  <a:tcPr marL="28872" marR="28872" marT="57744" marB="57744">
                    <a:lnL w="28575" cap="flat" cmpd="sng" algn="ctr">
                      <a:solidFill>
                        <a:srgbClr val="555555"/>
                      </a:solidFill>
                      <a:prstDash val="solid"/>
                      <a:round/>
                      <a:headEnd type="none" w="med" len="med"/>
                      <a:tailEnd type="none" w="med" len="med"/>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b="0" dirty="0">
                          <a:solidFill>
                            <a:schemeClr val="tx1"/>
                          </a:solidFill>
                          <a:effectLst/>
                          <a:latin typeface="Open Sans"/>
                        </a:rPr>
                        <a:t>Standard for Low-Rate Wireless Networks Amendment Defining S...</a:t>
                      </a:r>
                      <a:r>
                        <a:rPr lang="en-US" sz="1100" b="1" u="none" strike="noStrike" dirty="0">
                          <a:solidFill>
                            <a:schemeClr val="tx1"/>
                          </a:solidFill>
                          <a:effectLst/>
                          <a:latin typeface="Open Sans"/>
                        </a:rPr>
                        <a:t>[+]</a:t>
                      </a:r>
                      <a:endParaRPr lang="en-US" sz="1100" b="0" dirty="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C/LM/802.15 WG</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Comment Resolution - 2</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06 Nov 2020</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14 Mar 2021</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77</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84%</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100%</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dirty="0">
                          <a:solidFill>
                            <a:schemeClr val="tx1"/>
                          </a:solidFill>
                          <a:effectLst/>
                          <a:latin typeface="Open Sans"/>
                          <a:hlinkClick r:id="rId4">
                            <a:extLst>
                              <a:ext uri="{A12FA001-AC4F-418D-AE19-62706E023703}">
                                <ahyp:hlinkClr xmlns:ahyp="http://schemas.microsoft.com/office/drawing/2018/hyperlinkcolor" val="tx"/>
                              </a:ext>
                            </a:extLst>
                          </a:hlinkClick>
                        </a:rPr>
                        <a:t>Yes</a:t>
                      </a:r>
                      <a:endParaRPr lang="en-US" sz="1100" dirty="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dirty="0">
                          <a:solidFill>
                            <a:schemeClr val="tx1"/>
                          </a:solidFill>
                          <a:effectLst/>
                          <a:latin typeface="Open Sans"/>
                        </a:rPr>
                        <a:t>0</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extLst>
                  <a:ext uri="{0D108BD9-81ED-4DB2-BD59-A6C34878D82A}">
                    <a16:rowId xmlns:a16="http://schemas.microsoft.com/office/drawing/2014/main" val="2851693654"/>
                  </a:ext>
                </a:extLst>
              </a:tr>
            </a:tbl>
          </a:graphicData>
        </a:graphic>
      </p:graphicFrame>
    </p:spTree>
    <p:extLst>
      <p:ext uri="{BB962C8B-B14F-4D97-AF65-F5344CB8AC3E}">
        <p14:creationId xmlns:p14="http://schemas.microsoft.com/office/powerpoint/2010/main" val="40456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Mar 2021 virtual plenary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Completed SA Ballot of P802.15.4y/D4</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Send to REVCOM in May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 (May 2021 Interim)</a:t>
            </a:r>
          </a:p>
        </p:txBody>
      </p:sp>
      <p:sp>
        <p:nvSpPr>
          <p:cNvPr id="5124" name="Text Box 4"/>
          <p:cNvSpPr txBox="1">
            <a:spLocks noChangeArrowheads="1"/>
          </p:cNvSpPr>
          <p:nvPr/>
        </p:nvSpPr>
        <p:spPr bwMode="auto">
          <a:xfrm>
            <a:off x="482600"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REVCOM package</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Move 4y draft to REVCOM</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P802.15.4y-D5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131996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P802.15.4y-D5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614333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41437</TotalTime>
  <Words>695</Words>
  <Application>Microsoft Macintosh PowerPoint</Application>
  <PresentationFormat>On-screen Show (4:3)</PresentationFormat>
  <Paragraphs>111</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Open Sans</vt:lpstr>
      <vt:lpstr>Times</vt:lpstr>
      <vt:lpstr>Times New Roman</vt:lpstr>
      <vt:lpstr>Default Design</vt:lpstr>
      <vt:lpstr>PowerPoint Presentation</vt:lpstr>
      <vt:lpstr>IEEE 802.15.4y SECN Closing report</vt:lpstr>
      <vt:lpstr>Work Plan for Mar 2021 plenary</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786</cp:revision>
  <cp:lastPrinted>2015-07-14T16:02:16Z</cp:lastPrinted>
  <dcterms:created xsi:type="dcterms:W3CDTF">2009-07-12T16:25:16Z</dcterms:created>
  <dcterms:modified xsi:type="dcterms:W3CDTF">2021-03-15T15:19:31Z</dcterms:modified>
  <cp:category/>
</cp:coreProperties>
</file>