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9"/>
  </p:notesMasterIdLst>
  <p:handoutMasterIdLst>
    <p:handoutMasterId r:id="rId30"/>
  </p:handoutMasterIdLst>
  <p:sldIdLst>
    <p:sldId id="259" r:id="rId2"/>
    <p:sldId id="987" r:id="rId3"/>
    <p:sldId id="1000" r:id="rId4"/>
    <p:sldId id="938" r:id="rId5"/>
    <p:sldId id="963" r:id="rId6"/>
    <p:sldId id="260" r:id="rId7"/>
    <p:sldId id="261" r:id="rId8"/>
    <p:sldId id="262" r:id="rId9"/>
    <p:sldId id="263" r:id="rId10"/>
    <p:sldId id="283" r:id="rId11"/>
    <p:sldId id="284" r:id="rId12"/>
    <p:sldId id="287" r:id="rId13"/>
    <p:sldId id="944" r:id="rId14"/>
    <p:sldId id="289" r:id="rId15"/>
    <p:sldId id="950" r:id="rId16"/>
    <p:sldId id="997" r:id="rId17"/>
    <p:sldId id="994" r:id="rId18"/>
    <p:sldId id="990" r:id="rId19"/>
    <p:sldId id="998" r:id="rId20"/>
    <p:sldId id="999" r:id="rId21"/>
    <p:sldId id="1001" r:id="rId22"/>
    <p:sldId id="993" r:id="rId23"/>
    <p:sldId id="992" r:id="rId24"/>
    <p:sldId id="256" r:id="rId25"/>
    <p:sldId id="965" r:id="rId26"/>
    <p:sldId id="314" r:id="rId27"/>
    <p:sldId id="985" r:id="rId2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23" d="100"/>
          <a:sy n="123" d="100"/>
        </p:scale>
        <p:origin x="108" y="64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24</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p>
            <a:r>
              <a:rPr lang="en-US"/>
              <a:t>March 2021</a:t>
            </a:r>
            <a:endParaRPr lang="en-US" dirty="0"/>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doc.:IEEE802.15-21-0150r1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2021</a:t>
            </a:r>
            <a:endParaRPr lang="en-US" dirty="0"/>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5/documents?is_dcn=DCN%2C%20Title%2C%20Author%20or%20Affiliation&amp;is_group=016t" TargetMode="External"/><Relationship Id="rId3" Type="http://schemas.openxmlformats.org/officeDocument/2006/relationships/hyperlink" Target="https://mentor.ieee.org/802.15/dcn/20/15-20-0196-01-016t-licensed-narrowband-amendment-par.pdf" TargetMode="External"/><Relationship Id="rId7" Type="http://schemas.openxmlformats.org/officeDocument/2006/relationships/hyperlink" Target="http://grouper.ieee.org/groups/802/15/calendar.html" TargetMode="External"/><Relationship Id="rId2" Type="http://schemas.openxmlformats.org/officeDocument/2006/relationships/hyperlink" Target="https://development.standards.ieee.org/myproject-web/app#viewpar/7292" TargetMode="External"/><Relationship Id="rId1" Type="http://schemas.openxmlformats.org/officeDocument/2006/relationships/slideLayout" Target="../slideLayouts/slideLayout2.xml"/><Relationship Id="rId6" Type="http://schemas.openxmlformats.org/officeDocument/2006/relationships/hyperlink" Target="http://grouper.ieee.org/groups/802/15/pub/Subscribe.html" TargetMode="External"/><Relationship Id="rId11" Type="http://schemas.openxmlformats.org/officeDocument/2006/relationships/hyperlink" Target="https://mentor.ieee.org/802.15/dcn/20/15-20-0079-04-016t-task-group-16t-call-for-contributions.docx" TargetMode="External"/><Relationship Id="rId5" Type="http://schemas.openxmlformats.org/officeDocument/2006/relationships/hyperlink" Target="https://mentor.ieee.org/802.15/dcn/20/15-20-0213-02-016t-ieee-802-16t-use-cases.xlsx" TargetMode="External"/><Relationship Id="rId10" Type="http://schemas.openxmlformats.org/officeDocument/2006/relationships/hyperlink" Target="mailto:pat.kinney@kinneyconsultingllc.com" TargetMode="External"/><Relationship Id="rId4" Type="http://schemas.openxmlformats.org/officeDocument/2006/relationships/hyperlink" Target="https://mentor.ieee.org/802.15/dcn/20/15-20-0182-06-016t-system-requirements-document-srd-outline-for-16t.docx" TargetMode="External"/><Relationship Id="rId9" Type="http://schemas.openxmlformats.org/officeDocument/2006/relationships/hyperlink" Target="mailto:tim.godfrey@ieee.or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revise-document?t=8143900040%7F4" TargetMode="External"/><Relationship Id="rId2" Type="http://schemas.openxmlformats.org/officeDocument/2006/relationships/hyperlink" Target="https://mentor.ieee.org/802.15/dcn/21/15-21-0097-04-016t-16t-system-requirements-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5/dcn/21/15-21-0097-03-016t-16t-system-requirements-document.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850004571@epri.webex.com" TargetMode="External"/><Relationship Id="rId2" Type="http://schemas.openxmlformats.org/officeDocument/2006/relationships/hyperlink" Target="https://epri.webex.com/epri/j.php?MTID=m90da4ffb43b1eafd489635fdfcf74f3c"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acd5624140764a5a4eda914e1ad02844" TargetMode="External"/><Relationship Id="rId4" Type="http://schemas.openxmlformats.org/officeDocument/2006/relationships/hyperlink" Target="https://epri.webex.com/epri/j.php?MTID=m21809a8ceec1221755b46e2b657f2bd4"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5/dcn/20/15-20-0351-01-016t-template-for-16t-system-description-document-sdd.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sip:1852645133@epri.webex.com" TargetMode="External"/><Relationship Id="rId2" Type="http://schemas.openxmlformats.org/officeDocument/2006/relationships/hyperlink" Target="https://epri.webex.com/epri/j.php?MTID=m27b39afde92655111188ca31ea1a7987"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d2cdb7e078b485548a0cae90132525a0" TargetMode="External"/><Relationship Id="rId4" Type="http://schemas.openxmlformats.org/officeDocument/2006/relationships/hyperlink" Target="https://epri.webex.com/epri/j.php?MTID=m5f695d6fa3453b6d6aff9c8d1c15e86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2021 Plenary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2021-03-09</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Nov 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t>
            </a:r>
            <a:r>
              <a:rPr lang="en-US" u="sng" dirty="0">
                <a:hlinkClick r:id="rId2"/>
              </a:rPr>
              <a:t>approved PAR is available at</a:t>
            </a:r>
            <a:r>
              <a:rPr lang="en-US" u="sng" dirty="0"/>
              <a:t> this link</a:t>
            </a:r>
            <a:r>
              <a:rPr lang="en-US" dirty="0"/>
              <a:t>.  The approved PAR is also available on Mentor as document </a:t>
            </a:r>
            <a:r>
              <a:rPr lang="en-US" u="sng" dirty="0">
                <a:hlinkClick r:id="rId3"/>
              </a:rPr>
              <a:t>IEEE 802.15-20-0196r1</a:t>
            </a:r>
            <a:endParaRPr lang="en-US" dirty="0"/>
          </a:p>
          <a:p>
            <a:r>
              <a:rPr lang="en-US" dirty="0"/>
              <a:t>Contributions are sought on the following topics;</a:t>
            </a:r>
          </a:p>
          <a:p>
            <a:pPr lvl="1"/>
            <a:r>
              <a:rPr lang="en-US" dirty="0"/>
              <a:t>Contributions toward the System Requirements Document  (</a:t>
            </a:r>
            <a:r>
              <a:rPr lang="en-US" u="sng" dirty="0">
                <a:hlinkClick r:id="rId4"/>
              </a:rPr>
              <a:t>IEEE 802.15-20-182r6</a:t>
            </a:r>
            <a:r>
              <a:rPr lang="en-US" dirty="0"/>
              <a:t> or subsequent)</a:t>
            </a:r>
          </a:p>
          <a:p>
            <a:pPr lvl="1"/>
            <a:r>
              <a:rPr lang="en-US" dirty="0"/>
              <a:t>Contributions related to security requirements for critical infrastructure use cases as described in IEEE </a:t>
            </a:r>
            <a:r>
              <a:rPr lang="en-US" u="sng" dirty="0">
                <a:hlinkClick r:id="rId5"/>
              </a:rPr>
              <a:t>802.15-20-213r2</a:t>
            </a:r>
            <a:r>
              <a:rPr lang="en-US" dirty="0"/>
              <a:t> (or subsequent)</a:t>
            </a:r>
          </a:p>
          <a:p>
            <a:r>
              <a:rPr lang="en-US" dirty="0"/>
              <a:t>The Task Group is meeting virtually for the time being. Meetings and teleconferences are announced on the </a:t>
            </a:r>
            <a:r>
              <a:rPr lang="en-US" u="sng" dirty="0">
                <a:hlinkClick r:id="rId6"/>
              </a:rPr>
              <a:t>TG16t reflector</a:t>
            </a:r>
            <a:r>
              <a:rPr lang="en-US" dirty="0"/>
              <a:t> and the </a:t>
            </a:r>
            <a:r>
              <a:rPr lang="en-US" u="sng" dirty="0">
                <a:hlinkClick r:id="rId7"/>
              </a:rPr>
              <a:t>802.15 calendar</a:t>
            </a:r>
            <a:r>
              <a:rPr lang="en-US" dirty="0"/>
              <a:t>.</a:t>
            </a:r>
          </a:p>
          <a:p>
            <a:r>
              <a:rPr lang="en-US" dirty="0"/>
              <a:t>This call for contributions will remain open until (at least) the March 2021 electronic plenary meeting. </a:t>
            </a:r>
          </a:p>
          <a:p>
            <a:r>
              <a:rPr lang="en-US" dirty="0"/>
              <a:t>Documents should be uploaded to </a:t>
            </a:r>
            <a:r>
              <a:rPr lang="en-US" u="sng" dirty="0">
                <a:hlinkClick r:id="rId8"/>
              </a:rPr>
              <a:t>Mentor</a:t>
            </a:r>
            <a:r>
              <a:rPr lang="en-US" dirty="0"/>
              <a:t>, to the TG16t task group.</a:t>
            </a:r>
          </a:p>
          <a:p>
            <a:r>
              <a:rPr lang="en-US" dirty="0"/>
              <a:t>For further information, contact the following:</a:t>
            </a:r>
          </a:p>
          <a:p>
            <a:pPr lvl="1"/>
            <a:r>
              <a:rPr lang="en-US" dirty="0"/>
              <a:t>IEEE 802.15.16t Task Group Chair:  Tim Godfrey &lt;</a:t>
            </a:r>
            <a:r>
              <a:rPr lang="en-US" u="sng" dirty="0">
                <a:hlinkClick r:id="rId9"/>
              </a:rPr>
              <a:t>tim.godfrey@ieee.org</a:t>
            </a:r>
            <a:r>
              <a:rPr lang="en-US" dirty="0"/>
              <a:t>&gt;</a:t>
            </a:r>
          </a:p>
          <a:p>
            <a:pPr lvl="1"/>
            <a:r>
              <a:rPr lang="en-US" dirty="0"/>
              <a:t>IEEE 802.15 Working Group Chair:  Pat Kinney &lt;</a:t>
            </a:r>
            <a:r>
              <a:rPr lang="en-US" u="sng" dirty="0">
                <a:hlinkClick r:id="rId10"/>
              </a:rPr>
              <a:t>pat.kinney@kinneyconsultingllc.com</a:t>
            </a:r>
            <a:r>
              <a:rPr lang="en-US" dirty="0"/>
              <a:t>&gt;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11"/>
              </a:rPr>
              <a:t>Updated CFC Document Link</a:t>
            </a:r>
            <a:endParaRPr lang="en-US" dirty="0">
              <a:highlight>
                <a:srgbClr val="00FF00"/>
              </a:highlight>
            </a:endParaRPr>
          </a:p>
        </p:txBody>
      </p:sp>
      <p:sp>
        <p:nvSpPr>
          <p:cNvPr id="16" name="Slide Number Placeholder 15">
            <a:extLst>
              <a:ext uri="{FF2B5EF4-FFF2-40B4-BE49-F238E27FC236}">
                <a16:creationId xmlns:a16="http://schemas.microsoft.com/office/drawing/2014/main" id="{528056F7-3E2C-454E-B450-D88F68815217}"/>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
        <p:nvSpPr>
          <p:cNvPr id="4" name="Date Placeholder 3">
            <a:extLst>
              <a:ext uri="{FF2B5EF4-FFF2-40B4-BE49-F238E27FC236}">
                <a16:creationId xmlns:a16="http://schemas.microsoft.com/office/drawing/2014/main" id="{A48A313C-D102-414C-BF97-370064CF0E99}"/>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4142447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F444-012C-436D-A88B-DA16AD583E8A}"/>
              </a:ext>
            </a:extLst>
          </p:cNvPr>
          <p:cNvSpPr>
            <a:spLocks noGrp="1"/>
          </p:cNvSpPr>
          <p:nvPr>
            <p:ph type="title"/>
          </p:nvPr>
        </p:nvSpPr>
        <p:spPr/>
        <p:txBody>
          <a:bodyPr/>
          <a:lstStyle/>
          <a:p>
            <a:r>
              <a:rPr lang="en-US" dirty="0"/>
              <a:t>Secretary for March Plenary Session</a:t>
            </a:r>
          </a:p>
        </p:txBody>
      </p:sp>
      <p:sp>
        <p:nvSpPr>
          <p:cNvPr id="3" name="Content Placeholder 2">
            <a:extLst>
              <a:ext uri="{FF2B5EF4-FFF2-40B4-BE49-F238E27FC236}">
                <a16:creationId xmlns:a16="http://schemas.microsoft.com/office/drawing/2014/main" id="{786C6BED-832E-40A0-9285-9BA1F8A8D6DB}"/>
              </a:ext>
            </a:extLst>
          </p:cNvPr>
          <p:cNvSpPr>
            <a:spLocks noGrp="1"/>
          </p:cNvSpPr>
          <p:nvPr>
            <p:ph idx="1"/>
          </p:nvPr>
        </p:nvSpPr>
        <p:spPr/>
        <p:txBody>
          <a:bodyPr/>
          <a:lstStyle/>
          <a:p>
            <a:endParaRPr lang="en-US" dirty="0"/>
          </a:p>
          <a:p>
            <a:r>
              <a:rPr lang="en-US" dirty="0"/>
              <a:t>March 11 Meeting – Harry Bims</a:t>
            </a:r>
          </a:p>
          <a:p>
            <a:endParaRPr lang="en-US" dirty="0"/>
          </a:p>
          <a:p>
            <a:r>
              <a:rPr lang="en-US" dirty="0"/>
              <a:t>March 16 Meeting</a:t>
            </a:r>
          </a:p>
        </p:txBody>
      </p:sp>
      <p:sp>
        <p:nvSpPr>
          <p:cNvPr id="5" name="Footer Placeholder 4">
            <a:extLst>
              <a:ext uri="{FF2B5EF4-FFF2-40B4-BE49-F238E27FC236}">
                <a16:creationId xmlns:a16="http://schemas.microsoft.com/office/drawing/2014/main" id="{E42090F2-DB78-44BA-91A6-B05D6B71D4D6}"/>
              </a:ext>
            </a:extLst>
          </p:cNvPr>
          <p:cNvSpPr>
            <a:spLocks noGrp="1"/>
          </p:cNvSpPr>
          <p:nvPr>
            <p:ph type="ftr" sz="quarter" idx="11"/>
          </p:nvPr>
        </p:nvSpPr>
        <p:spPr/>
        <p:txBody>
          <a:bodyPr/>
          <a:lstStyle/>
          <a:p>
            <a:r>
              <a:rPr lang="en-US"/>
              <a:t>Tim Godfrey, EPRI</a:t>
            </a:r>
          </a:p>
        </p:txBody>
      </p:sp>
      <p:sp>
        <p:nvSpPr>
          <p:cNvPr id="16" name="Slide Number Placeholder 15">
            <a:extLst>
              <a:ext uri="{FF2B5EF4-FFF2-40B4-BE49-F238E27FC236}">
                <a16:creationId xmlns:a16="http://schemas.microsoft.com/office/drawing/2014/main" id="{B0F42B84-2FE5-462E-B13D-A52E418E6C75}"/>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
        <p:nvSpPr>
          <p:cNvPr id="4" name="Date Placeholder 3">
            <a:extLst>
              <a:ext uri="{FF2B5EF4-FFF2-40B4-BE49-F238E27FC236}">
                <a16:creationId xmlns:a16="http://schemas.microsoft.com/office/drawing/2014/main" id="{D86CFA64-8EF2-4F36-9432-04E994D0F2C7}"/>
              </a:ext>
            </a:extLst>
          </p:cNvPr>
          <p:cNvSpPr>
            <a:spLocks noGrp="1"/>
          </p:cNvSpPr>
          <p:nvPr>
            <p:ph type="dt" sz="half" idx="10"/>
          </p:nvPr>
        </p:nvSpPr>
        <p:spPr/>
        <p:txBody>
          <a:bodyPr/>
          <a:lstStyle/>
          <a:p>
            <a:r>
              <a:rPr lang="en-US"/>
              <a:t>March 2021</a:t>
            </a:r>
            <a:endParaRPr lang="en-US" dirty="0"/>
          </a:p>
        </p:txBody>
      </p:sp>
      <p:sp>
        <p:nvSpPr>
          <p:cNvPr id="6" name="TextBox 5">
            <a:extLst>
              <a:ext uri="{FF2B5EF4-FFF2-40B4-BE49-F238E27FC236}">
                <a16:creationId xmlns:a16="http://schemas.microsoft.com/office/drawing/2014/main" id="{19EEDEFB-7E76-48F2-98EB-D657FB67FEF3}"/>
              </a:ext>
            </a:extLst>
          </p:cNvPr>
          <p:cNvSpPr txBox="1"/>
          <p:nvPr/>
        </p:nvSpPr>
        <p:spPr>
          <a:xfrm>
            <a:off x="3505200" y="5562600"/>
            <a:ext cx="2957605" cy="369332"/>
          </a:xfrm>
          <a:prstGeom prst="rect">
            <a:avLst/>
          </a:prstGeom>
          <a:noFill/>
        </p:spPr>
        <p:txBody>
          <a:bodyPr wrap="none" rtlCol="0">
            <a:spAutoFit/>
          </a:bodyPr>
          <a:lstStyle/>
          <a:p>
            <a:r>
              <a:rPr lang="en-US" dirty="0"/>
              <a:t>Remember to sign in on IMAT</a:t>
            </a:r>
          </a:p>
        </p:txBody>
      </p:sp>
    </p:spTree>
    <p:extLst>
      <p:ext uri="{BB962C8B-B14F-4D97-AF65-F5344CB8AC3E}">
        <p14:creationId xmlns:p14="http://schemas.microsoft.com/office/powerpoint/2010/main" val="2555569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B29D1-B185-4E9D-8C57-F03B7B0B46BC}"/>
              </a:ext>
            </a:extLst>
          </p:cNvPr>
          <p:cNvSpPr>
            <a:spLocks noGrp="1"/>
          </p:cNvSpPr>
          <p:nvPr>
            <p:ph type="title"/>
          </p:nvPr>
        </p:nvSpPr>
        <p:spPr/>
        <p:txBody>
          <a:bodyPr>
            <a:normAutofit fontScale="90000"/>
          </a:bodyPr>
          <a:lstStyle/>
          <a:p>
            <a:r>
              <a:rPr lang="en-US" dirty="0"/>
              <a:t>Actions coming out of February Teleconference</a:t>
            </a:r>
          </a:p>
        </p:txBody>
      </p:sp>
      <p:sp>
        <p:nvSpPr>
          <p:cNvPr id="3" name="Content Placeholder 2">
            <a:extLst>
              <a:ext uri="{FF2B5EF4-FFF2-40B4-BE49-F238E27FC236}">
                <a16:creationId xmlns:a16="http://schemas.microsoft.com/office/drawing/2014/main" id="{C122390A-66DE-47B6-9493-AE3C1AD9DDAE}"/>
              </a:ext>
            </a:extLst>
          </p:cNvPr>
          <p:cNvSpPr>
            <a:spLocks noGrp="1"/>
          </p:cNvSpPr>
          <p:nvPr>
            <p:ph idx="1"/>
          </p:nvPr>
        </p:nvSpPr>
        <p:spPr>
          <a:xfrm>
            <a:off x="838200" y="1981200"/>
            <a:ext cx="10515600" cy="4351338"/>
          </a:xfrm>
        </p:spPr>
        <p:txBody>
          <a:bodyPr/>
          <a:lstStyle/>
          <a:p>
            <a:pPr marL="0" fontAlgn="ctr">
              <a:spcBef>
                <a:spcPts val="0"/>
              </a:spcBef>
            </a:pPr>
            <a:r>
              <a:rPr lang="en-US" dirty="0">
                <a:solidFill>
                  <a:srgbClr val="000000"/>
                </a:solidFill>
                <a:latin typeface="Calibri" panose="020F0502020204030204" pitchFamily="34" charset="0"/>
              </a:rPr>
              <a:t>Menashe and Bob to add updates to SRD</a:t>
            </a:r>
          </a:p>
          <a:p>
            <a:pPr marL="0" fontAlgn="ctr">
              <a:spcBef>
                <a:spcPts val="0"/>
              </a:spcBef>
            </a:pPr>
            <a:endParaRPr lang="en-US" dirty="0">
              <a:solidFill>
                <a:srgbClr val="000000"/>
              </a:solidFill>
              <a:latin typeface="Calibri" panose="020F0502020204030204" pitchFamily="34" charset="0"/>
            </a:endParaRPr>
          </a:p>
        </p:txBody>
      </p:sp>
      <p:sp>
        <p:nvSpPr>
          <p:cNvPr id="5" name="Footer Placeholder 4">
            <a:extLst>
              <a:ext uri="{FF2B5EF4-FFF2-40B4-BE49-F238E27FC236}">
                <a16:creationId xmlns:a16="http://schemas.microsoft.com/office/drawing/2014/main" id="{588A22C2-13A2-4749-8B64-B1D589FCD901}"/>
              </a:ext>
            </a:extLst>
          </p:cNvPr>
          <p:cNvSpPr>
            <a:spLocks noGrp="1"/>
          </p:cNvSpPr>
          <p:nvPr>
            <p:ph type="ftr" sz="quarter" idx="11"/>
          </p:nvPr>
        </p:nvSpPr>
        <p:spPr/>
        <p:txBody>
          <a:bodyPr/>
          <a:lstStyle/>
          <a:p>
            <a:r>
              <a:rPr lang="en-US"/>
              <a:t>Tim Godfrey, EPRI</a:t>
            </a:r>
          </a:p>
        </p:txBody>
      </p:sp>
      <p:sp>
        <p:nvSpPr>
          <p:cNvPr id="7" name="TextBox 6">
            <a:extLst>
              <a:ext uri="{FF2B5EF4-FFF2-40B4-BE49-F238E27FC236}">
                <a16:creationId xmlns:a16="http://schemas.microsoft.com/office/drawing/2014/main" id="{2FBCEE77-303F-4257-952B-7E66A74DA832}"/>
              </a:ext>
            </a:extLst>
          </p:cNvPr>
          <p:cNvSpPr txBox="1"/>
          <p:nvPr/>
        </p:nvSpPr>
        <p:spPr>
          <a:xfrm>
            <a:off x="1143000" y="2286000"/>
            <a:ext cx="184731" cy="369332"/>
          </a:xfrm>
          <a:prstGeom prst="rect">
            <a:avLst/>
          </a:prstGeom>
          <a:noFill/>
        </p:spPr>
        <p:txBody>
          <a:bodyPr wrap="none" rtlCol="0">
            <a:spAutoFit/>
          </a:bodyPr>
          <a:lstStyle/>
          <a:p>
            <a:endParaRPr lang="en-US" dirty="0"/>
          </a:p>
        </p:txBody>
      </p:sp>
      <p:sp>
        <p:nvSpPr>
          <p:cNvPr id="16" name="Slide Number Placeholder 15">
            <a:extLst>
              <a:ext uri="{FF2B5EF4-FFF2-40B4-BE49-F238E27FC236}">
                <a16:creationId xmlns:a16="http://schemas.microsoft.com/office/drawing/2014/main" id="{1DB1F917-F98E-4E79-AB93-03684A95F79A}"/>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4" name="Date Placeholder 3">
            <a:extLst>
              <a:ext uri="{FF2B5EF4-FFF2-40B4-BE49-F238E27FC236}">
                <a16:creationId xmlns:a16="http://schemas.microsoft.com/office/drawing/2014/main" id="{ED81476A-7CA6-42CE-817D-AB5044D24215}"/>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91862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graphicFrame>
        <p:nvGraphicFramePr>
          <p:cNvPr id="3" name="Content Placeholder 2">
            <a:extLst>
              <a:ext uri="{FF2B5EF4-FFF2-40B4-BE49-F238E27FC236}">
                <a16:creationId xmlns:a16="http://schemas.microsoft.com/office/drawing/2014/main" id="{883F585E-16E7-4C54-8B13-A4C65BC7CAAB}"/>
              </a:ext>
            </a:extLst>
          </p:cNvPr>
          <p:cNvGraphicFramePr>
            <a:graphicFrameLocks noGrp="1"/>
          </p:cNvGraphicFramePr>
          <p:nvPr>
            <p:ph idx="1"/>
            <p:extLst>
              <p:ext uri="{D42A27DB-BD31-4B8C-83A1-F6EECF244321}">
                <p14:modId xmlns:p14="http://schemas.microsoft.com/office/powerpoint/2010/main" val="2470999396"/>
              </p:ext>
            </p:extLst>
          </p:nvPr>
        </p:nvGraphicFramePr>
        <p:xfrm>
          <a:off x="838200" y="2538254"/>
          <a:ext cx="10515600" cy="2377440"/>
        </p:xfrm>
        <a:graphic>
          <a:graphicData uri="http://schemas.openxmlformats.org/drawingml/2006/table">
            <a:tbl>
              <a:tblPr/>
              <a:tblGrid>
                <a:gridCol w="1168400">
                  <a:extLst>
                    <a:ext uri="{9D8B030D-6E8A-4147-A177-3AD203B41FA5}">
                      <a16:colId xmlns:a16="http://schemas.microsoft.com/office/drawing/2014/main" val="76195949"/>
                    </a:ext>
                  </a:extLst>
                </a:gridCol>
                <a:gridCol w="1168400">
                  <a:extLst>
                    <a:ext uri="{9D8B030D-6E8A-4147-A177-3AD203B41FA5}">
                      <a16:colId xmlns:a16="http://schemas.microsoft.com/office/drawing/2014/main" val="398818306"/>
                    </a:ext>
                  </a:extLst>
                </a:gridCol>
                <a:gridCol w="1168400">
                  <a:extLst>
                    <a:ext uri="{9D8B030D-6E8A-4147-A177-3AD203B41FA5}">
                      <a16:colId xmlns:a16="http://schemas.microsoft.com/office/drawing/2014/main" val="3271072838"/>
                    </a:ext>
                  </a:extLst>
                </a:gridCol>
                <a:gridCol w="533400">
                  <a:extLst>
                    <a:ext uri="{9D8B030D-6E8A-4147-A177-3AD203B41FA5}">
                      <a16:colId xmlns:a16="http://schemas.microsoft.com/office/drawing/2014/main" val="1242308050"/>
                    </a:ext>
                  </a:extLst>
                </a:gridCol>
                <a:gridCol w="1295400">
                  <a:extLst>
                    <a:ext uri="{9D8B030D-6E8A-4147-A177-3AD203B41FA5}">
                      <a16:colId xmlns:a16="http://schemas.microsoft.com/office/drawing/2014/main" val="2357492101"/>
                    </a:ext>
                  </a:extLst>
                </a:gridCol>
                <a:gridCol w="1676400">
                  <a:extLst>
                    <a:ext uri="{9D8B030D-6E8A-4147-A177-3AD203B41FA5}">
                      <a16:colId xmlns:a16="http://schemas.microsoft.com/office/drawing/2014/main" val="3844338202"/>
                    </a:ext>
                  </a:extLst>
                </a:gridCol>
                <a:gridCol w="1168400">
                  <a:extLst>
                    <a:ext uri="{9D8B030D-6E8A-4147-A177-3AD203B41FA5}">
                      <a16:colId xmlns:a16="http://schemas.microsoft.com/office/drawing/2014/main" val="3127012480"/>
                    </a:ext>
                  </a:extLst>
                </a:gridCol>
                <a:gridCol w="1168400">
                  <a:extLst>
                    <a:ext uri="{9D8B030D-6E8A-4147-A177-3AD203B41FA5}">
                      <a16:colId xmlns:a16="http://schemas.microsoft.com/office/drawing/2014/main" val="3973463939"/>
                    </a:ext>
                  </a:extLst>
                </a:gridCol>
                <a:gridCol w="1168400">
                  <a:extLst>
                    <a:ext uri="{9D8B030D-6E8A-4147-A177-3AD203B41FA5}">
                      <a16:colId xmlns:a16="http://schemas.microsoft.com/office/drawing/2014/main" val="635264298"/>
                    </a:ext>
                  </a:extLst>
                </a:gridCol>
              </a:tblGrid>
              <a:tr h="0">
                <a:tc>
                  <a:txBody>
                    <a:bodyPr/>
                    <a:lstStyle/>
                    <a:p>
                      <a:r>
                        <a:rPr lang="en-US"/>
                        <a:t>11-Mar-2021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97</a:t>
                      </a:r>
                    </a:p>
                  </a:txBody>
                  <a:tcPr anchor="ctr">
                    <a:lnL>
                      <a:noFill/>
                    </a:lnL>
                    <a:lnR>
                      <a:noFill/>
                    </a:lnR>
                    <a:lnT>
                      <a:noFill/>
                    </a:lnT>
                    <a:lnB>
                      <a:noFill/>
                    </a:lnB>
                  </a:tcPr>
                </a:tc>
                <a:tc>
                  <a:txBody>
                    <a:bodyPr/>
                    <a:lstStyle/>
                    <a:p>
                      <a:r>
                        <a:rPr lang="en-US"/>
                        <a:t>4</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Requirements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a:t>11-Mar-2021 12:04:57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2674003615"/>
                  </a:ext>
                </a:extLst>
              </a:tr>
              <a:tr h="0">
                <a:tc>
                  <a:txBody>
                    <a:bodyPr/>
                    <a:lstStyle/>
                    <a:p>
                      <a:r>
                        <a:rPr lang="en-US"/>
                        <a:t>10-Mar-2021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97</a:t>
                      </a:r>
                    </a:p>
                  </a:txBody>
                  <a:tcPr anchor="ctr">
                    <a:lnL>
                      <a:noFill/>
                    </a:lnL>
                    <a:lnR>
                      <a:noFill/>
                    </a:lnR>
                    <a:lnT>
                      <a:noFill/>
                    </a:lnT>
                    <a:lnB>
                      <a:noFill/>
                    </a:lnB>
                  </a:tcPr>
                </a:tc>
                <a:tc>
                  <a:txBody>
                    <a:bodyPr/>
                    <a:lstStyle/>
                    <a:p>
                      <a:r>
                        <a:rPr lang="en-US"/>
                        <a:t>3</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Requirements Document</a:t>
                      </a:r>
                    </a:p>
                  </a:txBody>
                  <a:tcPr anchor="ctr">
                    <a:lnL>
                      <a:noFill/>
                    </a:lnL>
                    <a:lnR>
                      <a:noFill/>
                    </a:lnR>
                    <a:lnT>
                      <a:noFill/>
                    </a:lnT>
                    <a:lnB>
                      <a:noFill/>
                    </a:lnB>
                  </a:tcPr>
                </a:tc>
                <a:tc>
                  <a:txBody>
                    <a:bodyPr/>
                    <a:lstStyle/>
                    <a:p>
                      <a:r>
                        <a:rPr lang="en-US"/>
                        <a:t>Juha Juntunen (Meteorcomm)</a:t>
                      </a:r>
                    </a:p>
                  </a:txBody>
                  <a:tcPr anchor="ctr">
                    <a:lnL>
                      <a:noFill/>
                    </a:lnL>
                    <a:lnR>
                      <a:noFill/>
                    </a:lnR>
                    <a:lnT>
                      <a:noFill/>
                    </a:lnT>
                    <a:lnB>
                      <a:noFill/>
                    </a:lnB>
                  </a:tcPr>
                </a:tc>
                <a:tc>
                  <a:txBody>
                    <a:bodyPr/>
                    <a:lstStyle/>
                    <a:p>
                      <a:r>
                        <a:rPr lang="en-US"/>
                        <a:t>10-Mar-2021 19:14:26 ET</a:t>
                      </a:r>
                    </a:p>
                  </a:txBody>
                  <a:tcPr anchor="ctr">
                    <a:lnL>
                      <a:noFill/>
                    </a:lnL>
                    <a:lnR>
                      <a:noFill/>
                    </a:lnR>
                    <a:lnT>
                      <a:noFill/>
                    </a:lnT>
                    <a:lnB>
                      <a:noFill/>
                    </a:lnB>
                  </a:tcPr>
                </a:tc>
                <a:tc>
                  <a:txBody>
                    <a:bodyPr/>
                    <a:lstStyle/>
                    <a:p>
                      <a:r>
                        <a:rPr lang="en-US" dirty="0">
                          <a:hlinkClick r:id="rId4"/>
                        </a:rPr>
                        <a:t>Download</a:t>
                      </a:r>
                      <a:endParaRPr lang="en-US" dirty="0"/>
                    </a:p>
                  </a:txBody>
                  <a:tcPr anchor="ctr">
                    <a:lnL>
                      <a:noFill/>
                    </a:lnL>
                    <a:lnR>
                      <a:noFill/>
                    </a:lnR>
                    <a:lnT>
                      <a:noFill/>
                    </a:lnT>
                    <a:lnB>
                      <a:noFill/>
                    </a:lnB>
                  </a:tcPr>
                </a:tc>
                <a:extLst>
                  <a:ext uri="{0D108BD9-81ED-4DB2-BD59-A6C34878D82A}">
                    <a16:rowId xmlns:a16="http://schemas.microsoft.com/office/drawing/2014/main" val="1170256893"/>
                  </a:ext>
                </a:extLst>
              </a:tr>
            </a:tbl>
          </a:graphicData>
        </a:graphic>
      </p:graphicFrame>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1231182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E70CC-3506-4D4E-9B63-B8AAF8422677}"/>
              </a:ext>
            </a:extLst>
          </p:cNvPr>
          <p:cNvSpPr>
            <a:spLocks noGrp="1"/>
          </p:cNvSpPr>
          <p:nvPr>
            <p:ph type="title"/>
          </p:nvPr>
        </p:nvSpPr>
        <p:spPr/>
        <p:txBody>
          <a:bodyPr/>
          <a:lstStyle/>
          <a:p>
            <a:r>
              <a:rPr lang="en-US" dirty="0"/>
              <a:t>SRD Discussion February 11 Teleconference</a:t>
            </a:r>
          </a:p>
        </p:txBody>
      </p:sp>
      <p:sp>
        <p:nvSpPr>
          <p:cNvPr id="3" name="Content Placeholder 2">
            <a:extLst>
              <a:ext uri="{FF2B5EF4-FFF2-40B4-BE49-F238E27FC236}">
                <a16:creationId xmlns:a16="http://schemas.microsoft.com/office/drawing/2014/main" id="{9037F63A-CF5F-44E1-8A67-CA2455221FC8}"/>
              </a:ext>
            </a:extLst>
          </p:cNvPr>
          <p:cNvSpPr>
            <a:spLocks noGrp="1"/>
          </p:cNvSpPr>
          <p:nvPr>
            <p:ph idx="1"/>
          </p:nvPr>
        </p:nvSpPr>
        <p:spPr/>
        <p:txBody>
          <a:bodyPr>
            <a:normAutofit/>
          </a:bodyPr>
          <a:lstStyle/>
          <a:p>
            <a:pPr marL="0" fontAlgn="ctr">
              <a:spcBef>
                <a:spcPts val="0"/>
              </a:spcBef>
            </a:pPr>
            <a:endParaRPr lang="en-US" dirty="0">
              <a:solidFill>
                <a:srgbClr val="000000"/>
              </a:solidFill>
              <a:latin typeface="Calibri" panose="020F0502020204030204" pitchFamily="34" charset="0"/>
            </a:endParaRPr>
          </a:p>
          <a:p>
            <a:pPr marL="0" fontAlgn="ctr">
              <a:spcBef>
                <a:spcPts val="0"/>
              </a:spcBef>
            </a:pPr>
            <a:r>
              <a:rPr lang="en-US" dirty="0">
                <a:solidFill>
                  <a:srgbClr val="000000"/>
                </a:solidFill>
                <a:latin typeface="Calibri" panose="020F0502020204030204" pitchFamily="34" charset="0"/>
              </a:rPr>
              <a:t>20-0182r11 uploaded by </a:t>
            </a:r>
            <a:r>
              <a:rPr lang="en-US" dirty="0" err="1">
                <a:solidFill>
                  <a:srgbClr val="000000"/>
                </a:solidFill>
                <a:latin typeface="Calibri" panose="020F0502020204030204" pitchFamily="34" charset="0"/>
              </a:rPr>
              <a:t>Juha</a:t>
            </a:r>
            <a:r>
              <a:rPr lang="en-US" dirty="0">
                <a:solidFill>
                  <a:srgbClr val="000000"/>
                </a:solidFill>
                <a:latin typeface="Calibri" panose="020F0502020204030204" pitchFamily="34" charset="0"/>
              </a:rPr>
              <a:t>.  </a:t>
            </a:r>
          </a:p>
          <a:p>
            <a:pPr marL="0" fontAlgn="ctr">
              <a:spcBef>
                <a:spcPts val="0"/>
              </a:spcBef>
            </a:pPr>
            <a:r>
              <a:rPr lang="en-US" dirty="0">
                <a:solidFill>
                  <a:srgbClr val="000000"/>
                </a:solidFill>
                <a:latin typeface="Calibri" panose="020F0502020204030204" pitchFamily="34" charset="0"/>
              </a:rPr>
              <a:t>Clean version of SRD uploaded as 21-0097r0</a:t>
            </a:r>
          </a:p>
          <a:p>
            <a:pPr marL="0" fontAlgn="ctr">
              <a:spcBef>
                <a:spcPts val="0"/>
              </a:spcBef>
            </a:pPr>
            <a:r>
              <a:rPr lang="en-US" dirty="0">
                <a:solidFill>
                  <a:srgbClr val="000000"/>
                </a:solidFill>
                <a:latin typeface="Calibri" panose="020F0502020204030204" pitchFamily="34" charset="0"/>
              </a:rPr>
              <a:t>21-0097r1  contains the three ranges of throughput </a:t>
            </a:r>
          </a:p>
          <a:p>
            <a:pPr marL="457200" lvl="1" fontAlgn="ctr">
              <a:spcBef>
                <a:spcPts val="0"/>
              </a:spcBef>
            </a:pPr>
            <a:r>
              <a:rPr lang="en-US" dirty="0">
                <a:solidFill>
                  <a:srgbClr val="000000"/>
                </a:solidFill>
                <a:latin typeface="Calibri" panose="020F0502020204030204" pitchFamily="34" charset="0"/>
              </a:rPr>
              <a:t>Tim will upload r1 with all changes accepted as clean baseline</a:t>
            </a:r>
          </a:p>
          <a:p>
            <a:pPr marL="457200" lvl="1" fontAlgn="ctr">
              <a:spcBef>
                <a:spcPts val="0"/>
              </a:spcBef>
            </a:pPr>
            <a:r>
              <a:rPr lang="en-US" dirty="0">
                <a:solidFill>
                  <a:srgbClr val="000000"/>
                </a:solidFill>
                <a:latin typeface="Calibri" panose="020F0502020204030204" pitchFamily="34" charset="0"/>
              </a:rPr>
              <a:t>Menashe will add:  (upload as r2)</a:t>
            </a:r>
          </a:p>
          <a:p>
            <a:pPr marL="914400" lvl="2" fontAlgn="ctr">
              <a:spcBef>
                <a:spcPts val="0"/>
              </a:spcBef>
            </a:pPr>
            <a:r>
              <a:rPr lang="en-US" dirty="0">
                <a:solidFill>
                  <a:srgbClr val="000000"/>
                </a:solidFill>
                <a:latin typeface="Calibri" panose="020F0502020204030204" pitchFamily="34" charset="0"/>
              </a:rPr>
              <a:t>RF performance requirements</a:t>
            </a:r>
          </a:p>
          <a:p>
            <a:pPr marL="914400" lvl="2" fontAlgn="ctr">
              <a:spcBef>
                <a:spcPts val="0"/>
              </a:spcBef>
            </a:pPr>
            <a:r>
              <a:rPr lang="en-US" dirty="0">
                <a:solidFill>
                  <a:srgbClr val="000000"/>
                </a:solidFill>
                <a:latin typeface="Calibri" panose="020F0502020204030204" pitchFamily="34" charset="0"/>
              </a:rPr>
              <a:t>Additional requirements on receiver requirements for LMR </a:t>
            </a:r>
            <a:r>
              <a:rPr lang="en-US" dirty="0" err="1">
                <a:solidFill>
                  <a:srgbClr val="000000"/>
                </a:solidFill>
                <a:latin typeface="Calibri" panose="020F0502020204030204" pitchFamily="34" charset="0"/>
              </a:rPr>
              <a:t>coex</a:t>
            </a:r>
            <a:endParaRPr lang="en-US" dirty="0">
              <a:solidFill>
                <a:srgbClr val="000000"/>
              </a:solidFill>
              <a:latin typeface="Calibri" panose="020F0502020204030204" pitchFamily="34" charset="0"/>
            </a:endParaRPr>
          </a:p>
          <a:p>
            <a:pPr marL="914400" lvl="2" fontAlgn="ctr">
              <a:spcBef>
                <a:spcPts val="0"/>
              </a:spcBef>
            </a:pPr>
            <a:r>
              <a:rPr lang="en-US" dirty="0">
                <a:solidFill>
                  <a:srgbClr val="000000"/>
                </a:solidFill>
                <a:latin typeface="Calibri" panose="020F0502020204030204" pitchFamily="34" charset="0"/>
              </a:rPr>
              <a:t>Security requirements</a:t>
            </a:r>
          </a:p>
          <a:p>
            <a:pPr marL="457200" lvl="1" fontAlgn="ctr">
              <a:spcBef>
                <a:spcPts val="0"/>
              </a:spcBef>
            </a:pPr>
            <a:r>
              <a:rPr lang="en-US" dirty="0">
                <a:solidFill>
                  <a:srgbClr val="000000"/>
                </a:solidFill>
                <a:latin typeface="Calibri" panose="020F0502020204030204" pitchFamily="34" charset="0"/>
              </a:rPr>
              <a:t>Bob has update on use cases (upload as r3)</a:t>
            </a:r>
          </a:p>
          <a:p>
            <a:pPr marL="914400" lvl="2" fontAlgn="ctr">
              <a:spcBef>
                <a:spcPts val="0"/>
              </a:spcBef>
            </a:pPr>
            <a:r>
              <a:rPr lang="en-US" dirty="0">
                <a:solidFill>
                  <a:srgbClr val="000000"/>
                </a:solidFill>
                <a:latin typeface="Calibri" panose="020F0502020204030204" pitchFamily="34" charset="0"/>
              </a:rPr>
              <a:t>Submit as a modification to the SRD.  </a:t>
            </a:r>
          </a:p>
          <a:p>
            <a:pPr marL="914400" lvl="2" fontAlgn="ctr">
              <a:spcBef>
                <a:spcPts val="0"/>
              </a:spcBef>
            </a:pPr>
            <a:r>
              <a:rPr lang="en-US" dirty="0">
                <a:solidFill>
                  <a:srgbClr val="000000"/>
                </a:solidFill>
                <a:latin typeface="Calibri" panose="020F0502020204030204" pitchFamily="34" charset="0"/>
              </a:rPr>
              <a:t>Updates can also go into use case spreadsheet (email to Daoud)</a:t>
            </a:r>
          </a:p>
          <a:p>
            <a:pPr marL="914400" lvl="2" fontAlgn="ctr">
              <a:spcBef>
                <a:spcPts val="0"/>
              </a:spcBef>
            </a:pPr>
            <a:endParaRPr lang="en-US" dirty="0">
              <a:solidFill>
                <a:srgbClr val="000000"/>
              </a:solidFill>
              <a:latin typeface="Calibri" panose="020F0502020204030204" pitchFamily="34" charset="0"/>
            </a:endParaRPr>
          </a:p>
          <a:p>
            <a:pPr marL="0" fontAlgn="ctr">
              <a:spcBef>
                <a:spcPts val="0"/>
              </a:spcBef>
            </a:pPr>
            <a:endParaRPr lang="en-US" dirty="0">
              <a:solidFill>
                <a:srgbClr val="000000"/>
              </a:solidFill>
              <a:latin typeface="Calibri" panose="020F0502020204030204" pitchFamily="34" charset="0"/>
            </a:endParaRPr>
          </a:p>
          <a:p>
            <a:pPr marL="457200" lvl="1" fontAlgn="ctr">
              <a:spcBef>
                <a:spcPts val="0"/>
              </a:spcBef>
            </a:pPr>
            <a:endParaRPr lang="en-US" dirty="0">
              <a:latin typeface="Arial" panose="020B0604020202020204" pitchFamily="34" charset="0"/>
            </a:endParaRPr>
          </a:p>
          <a:p>
            <a:endParaRPr lang="en-US" dirty="0"/>
          </a:p>
        </p:txBody>
      </p:sp>
      <p:sp>
        <p:nvSpPr>
          <p:cNvPr id="5" name="Footer Placeholder 4">
            <a:extLst>
              <a:ext uri="{FF2B5EF4-FFF2-40B4-BE49-F238E27FC236}">
                <a16:creationId xmlns:a16="http://schemas.microsoft.com/office/drawing/2014/main" id="{A0EA2D90-9C4D-4D55-BBD2-D5FCFF4B0255}"/>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382BA232-575A-4D12-A3B8-7238A8DD198A}"/>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4" name="Date Placeholder 3">
            <a:extLst>
              <a:ext uri="{FF2B5EF4-FFF2-40B4-BE49-F238E27FC236}">
                <a16:creationId xmlns:a16="http://schemas.microsoft.com/office/drawing/2014/main" id="{E0BB3328-3409-4AFC-BC6E-7BE4ECBA3B67}"/>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3161595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 March 11</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92500" lnSpcReduction="10000"/>
          </a:bodyPr>
          <a:lstStyle/>
          <a:p>
            <a:r>
              <a:rPr lang="en-US" dirty="0">
                <a:hlinkClick r:id="rId2"/>
              </a:rPr>
              <a:t>Join WebEx meeting</a:t>
            </a:r>
            <a:r>
              <a:rPr lang="en-US" dirty="0"/>
              <a:t>   </a:t>
            </a:r>
            <a:br>
              <a:rPr lang="en-US" dirty="0"/>
            </a:br>
            <a:r>
              <a:rPr lang="en-US" dirty="0" err="1"/>
              <a:t>Meeting</a:t>
            </a:r>
            <a:r>
              <a:rPr lang="en-US" dirty="0"/>
              <a:t> number: 185 000 4571  Meeting password: PPi5i4HZ9Vq    </a:t>
            </a:r>
            <a:br>
              <a:rPr lang="en-US" dirty="0"/>
            </a:br>
            <a:br>
              <a:rPr lang="en-US" dirty="0"/>
            </a:br>
            <a:r>
              <a:rPr lang="en-US" dirty="0"/>
              <a:t>Join from a video conferencing system or application</a:t>
            </a:r>
            <a:br>
              <a:rPr lang="en-US" dirty="0"/>
            </a:br>
            <a:r>
              <a:rPr lang="en-US" dirty="0"/>
              <a:t>Dial </a:t>
            </a:r>
            <a:r>
              <a:rPr lang="en-US" dirty="0">
                <a:hlinkClick r:id="rId3"/>
              </a:rPr>
              <a:t>1850004571@epri.webex.com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Join by phone  </a:t>
            </a:r>
            <a:br>
              <a:rPr lang="en-US" dirty="0"/>
            </a:br>
            <a:r>
              <a:rPr lang="en-US" dirty="0"/>
              <a:t>+1-855-797-9485 US Toll free  </a:t>
            </a:r>
            <a:br>
              <a:rPr lang="en-US" dirty="0"/>
            </a:br>
            <a:r>
              <a:rPr lang="en-US" dirty="0"/>
              <a:t>+1-415-655-0002 US Toll  </a:t>
            </a:r>
            <a:br>
              <a:rPr lang="en-US" dirty="0"/>
            </a:br>
            <a:r>
              <a:rPr lang="en-US" dirty="0"/>
              <a:t>Access code: 185 000 4571  </a:t>
            </a:r>
            <a:br>
              <a:rPr lang="en-US" dirty="0"/>
            </a:br>
            <a:r>
              <a:rPr lang="en-US" dirty="0">
                <a:hlinkClick r:id="rId5"/>
              </a:rPr>
              <a:t>Global call-in numbers</a:t>
            </a:r>
            <a:r>
              <a:rPr lang="en-US" dirty="0"/>
              <a:t>  |  </a:t>
            </a:r>
            <a:r>
              <a:rPr lang="en-US" dirty="0">
                <a:hlinkClick r:id="rId6"/>
              </a:rPr>
              <a:t>Toll-free calling restrictions</a:t>
            </a:r>
            <a:r>
              <a:rPr lang="en-US" dirty="0"/>
              <a:t>   </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31" name="Slide Number Placeholder 30">
            <a:extLst>
              <a:ext uri="{FF2B5EF4-FFF2-40B4-BE49-F238E27FC236}">
                <a16:creationId xmlns:a16="http://schemas.microsoft.com/office/drawing/2014/main" id="{F1E423E8-7340-4645-A973-EC10A3DA6569}"/>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6A5B81E9-3D11-4A5E-8E8F-24C83848A794}"/>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DDF7E-5F12-44C9-A450-22F589335C5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267605-77D3-4092-97FC-36571C2E543D}"/>
              </a:ext>
            </a:extLst>
          </p:cNvPr>
          <p:cNvSpPr>
            <a:spLocks noGrp="1"/>
          </p:cNvSpPr>
          <p:nvPr>
            <p:ph idx="1"/>
          </p:nvPr>
        </p:nvSpPr>
        <p:spPr>
          <a:xfrm>
            <a:off x="838200" y="1825625"/>
            <a:ext cx="3810000" cy="4351338"/>
          </a:xfrm>
        </p:spPr>
        <p:txBody>
          <a:bodyPr/>
          <a:lstStyle/>
          <a:p>
            <a:r>
              <a:rPr lang="en-US" dirty="0"/>
              <a:t>Throughput ranges for comparing proposals</a:t>
            </a:r>
          </a:p>
          <a:p>
            <a:endParaRPr lang="en-US" dirty="0"/>
          </a:p>
          <a:p>
            <a:r>
              <a:rPr lang="en-US" dirty="0">
                <a:highlight>
                  <a:srgbClr val="FFFF00"/>
                </a:highlight>
              </a:rPr>
              <a:t>Reference back into Use Case document?</a:t>
            </a:r>
          </a:p>
          <a:p>
            <a:endParaRPr lang="en-US" dirty="0"/>
          </a:p>
          <a:p>
            <a:r>
              <a:rPr lang="en-US" dirty="0"/>
              <a:t>Want to avoid hard limits that might disqualify a proposal </a:t>
            </a:r>
          </a:p>
        </p:txBody>
      </p:sp>
      <p:sp>
        <p:nvSpPr>
          <p:cNvPr id="5" name="Footer Placeholder 4">
            <a:extLst>
              <a:ext uri="{FF2B5EF4-FFF2-40B4-BE49-F238E27FC236}">
                <a16:creationId xmlns:a16="http://schemas.microsoft.com/office/drawing/2014/main" id="{9FCD145E-D8E3-472F-9B42-AB32BE5E6196}"/>
              </a:ext>
            </a:extLst>
          </p:cNvPr>
          <p:cNvSpPr>
            <a:spLocks noGrp="1"/>
          </p:cNvSpPr>
          <p:nvPr>
            <p:ph type="ftr" sz="quarter" idx="11"/>
          </p:nvPr>
        </p:nvSpPr>
        <p:spPr/>
        <p:txBody>
          <a:bodyPr/>
          <a:lstStyle/>
          <a:p>
            <a:r>
              <a:rPr lang="en-US"/>
              <a:t>Tim Godfrey, EPRI</a:t>
            </a:r>
          </a:p>
        </p:txBody>
      </p:sp>
      <p:pic>
        <p:nvPicPr>
          <p:cNvPr id="7" name="Picture 6">
            <a:extLst>
              <a:ext uri="{FF2B5EF4-FFF2-40B4-BE49-F238E27FC236}">
                <a16:creationId xmlns:a16="http://schemas.microsoft.com/office/drawing/2014/main" id="{9D89E359-BBC7-4BA1-ACD3-51A7BF1E1D73}"/>
              </a:ext>
            </a:extLst>
          </p:cNvPr>
          <p:cNvPicPr>
            <a:picLocks noChangeAspect="1"/>
          </p:cNvPicPr>
          <p:nvPr/>
        </p:nvPicPr>
        <p:blipFill>
          <a:blip r:embed="rId2"/>
          <a:stretch>
            <a:fillRect/>
          </a:stretch>
        </p:blipFill>
        <p:spPr>
          <a:xfrm>
            <a:off x="4572000" y="-20249"/>
            <a:ext cx="1685480" cy="6858000"/>
          </a:xfrm>
          <a:prstGeom prst="rect">
            <a:avLst/>
          </a:prstGeom>
        </p:spPr>
      </p:pic>
      <p:sp>
        <p:nvSpPr>
          <p:cNvPr id="8" name="Oval 7">
            <a:extLst>
              <a:ext uri="{FF2B5EF4-FFF2-40B4-BE49-F238E27FC236}">
                <a16:creationId xmlns:a16="http://schemas.microsoft.com/office/drawing/2014/main" id="{FFA18D98-7BDF-4AE1-8DFD-45F19BC9F50F}"/>
              </a:ext>
            </a:extLst>
          </p:cNvPr>
          <p:cNvSpPr/>
          <p:nvPr/>
        </p:nvSpPr>
        <p:spPr>
          <a:xfrm>
            <a:off x="6387233" y="4343400"/>
            <a:ext cx="1595660" cy="2195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Low</a:t>
            </a:r>
          </a:p>
        </p:txBody>
      </p:sp>
      <p:sp>
        <p:nvSpPr>
          <p:cNvPr id="9" name="Oval 8">
            <a:extLst>
              <a:ext uri="{FF2B5EF4-FFF2-40B4-BE49-F238E27FC236}">
                <a16:creationId xmlns:a16="http://schemas.microsoft.com/office/drawing/2014/main" id="{C17D97FF-A62E-4392-BDE4-E333991D7BDD}"/>
              </a:ext>
            </a:extLst>
          </p:cNvPr>
          <p:cNvSpPr/>
          <p:nvPr/>
        </p:nvSpPr>
        <p:spPr>
          <a:xfrm>
            <a:off x="6407610" y="2347285"/>
            <a:ext cx="1595660" cy="23771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Medium</a:t>
            </a:r>
          </a:p>
        </p:txBody>
      </p:sp>
      <p:sp>
        <p:nvSpPr>
          <p:cNvPr id="10" name="Oval 9">
            <a:extLst>
              <a:ext uri="{FF2B5EF4-FFF2-40B4-BE49-F238E27FC236}">
                <a16:creationId xmlns:a16="http://schemas.microsoft.com/office/drawing/2014/main" id="{6A197443-345B-4DA4-BD7A-500FDF1E2EFD}"/>
              </a:ext>
            </a:extLst>
          </p:cNvPr>
          <p:cNvSpPr/>
          <p:nvPr/>
        </p:nvSpPr>
        <p:spPr>
          <a:xfrm>
            <a:off x="6407610" y="383604"/>
            <a:ext cx="1595660" cy="27483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High</a:t>
            </a:r>
          </a:p>
        </p:txBody>
      </p:sp>
      <p:sp>
        <p:nvSpPr>
          <p:cNvPr id="19" name="Slide Number Placeholder 18">
            <a:extLst>
              <a:ext uri="{FF2B5EF4-FFF2-40B4-BE49-F238E27FC236}">
                <a16:creationId xmlns:a16="http://schemas.microsoft.com/office/drawing/2014/main" id="{E00259A5-31F6-428D-A011-EA0A3ADC5C29}"/>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4" name="Date Placeholder 3">
            <a:extLst>
              <a:ext uri="{FF2B5EF4-FFF2-40B4-BE49-F238E27FC236}">
                <a16:creationId xmlns:a16="http://schemas.microsoft.com/office/drawing/2014/main" id="{F054776A-BF90-4D45-8661-B4BA6E90F755}"/>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657791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6E6AF-BAC2-48C0-918A-D34444B8B125}"/>
              </a:ext>
            </a:extLst>
          </p:cNvPr>
          <p:cNvSpPr>
            <a:spLocks noGrp="1"/>
          </p:cNvSpPr>
          <p:nvPr>
            <p:ph type="title"/>
          </p:nvPr>
        </p:nvSpPr>
        <p:spPr/>
        <p:txBody>
          <a:bodyPr/>
          <a:lstStyle/>
          <a:p>
            <a:r>
              <a:rPr lang="en-US" dirty="0"/>
              <a:t>Finalization of SRD</a:t>
            </a:r>
          </a:p>
        </p:txBody>
      </p:sp>
      <p:sp>
        <p:nvSpPr>
          <p:cNvPr id="3" name="Content Placeholder 2">
            <a:extLst>
              <a:ext uri="{FF2B5EF4-FFF2-40B4-BE49-F238E27FC236}">
                <a16:creationId xmlns:a16="http://schemas.microsoft.com/office/drawing/2014/main" id="{C461C686-3BB7-41D5-8A97-BFD3B00D9B22}"/>
              </a:ext>
            </a:extLst>
          </p:cNvPr>
          <p:cNvSpPr>
            <a:spLocks noGrp="1"/>
          </p:cNvSpPr>
          <p:nvPr>
            <p:ph idx="1"/>
          </p:nvPr>
        </p:nvSpPr>
        <p:spPr/>
        <p:txBody>
          <a:bodyPr/>
          <a:lstStyle/>
          <a:p>
            <a:r>
              <a:rPr lang="en-US" dirty="0"/>
              <a:t>Session 1 on 3/11 – upload r5 for further review</a:t>
            </a:r>
          </a:p>
          <a:p>
            <a:pPr lvl="1"/>
            <a:r>
              <a:rPr lang="en-US" dirty="0"/>
              <a:t>Pick up on next call 3/16. </a:t>
            </a:r>
          </a:p>
          <a:p>
            <a:pPr lvl="1"/>
            <a:endParaRPr lang="en-US" dirty="0"/>
          </a:p>
          <a:p>
            <a:r>
              <a:rPr lang="en-US" dirty="0"/>
              <a:t>Is the content complete? </a:t>
            </a:r>
          </a:p>
          <a:p>
            <a:r>
              <a:rPr lang="en-US" dirty="0"/>
              <a:t>Would an amendment that meets the SRD requirements be able to address the use cases? </a:t>
            </a:r>
          </a:p>
          <a:p>
            <a:endParaRPr lang="en-US" dirty="0"/>
          </a:p>
          <a:p>
            <a:endParaRPr lang="en-US" dirty="0"/>
          </a:p>
          <a:p>
            <a:r>
              <a:rPr lang="en-US" dirty="0"/>
              <a:t>Motion to Approve SRD?</a:t>
            </a:r>
          </a:p>
        </p:txBody>
      </p:sp>
      <p:sp>
        <p:nvSpPr>
          <p:cNvPr id="5" name="Footer Placeholder 4">
            <a:extLst>
              <a:ext uri="{FF2B5EF4-FFF2-40B4-BE49-F238E27FC236}">
                <a16:creationId xmlns:a16="http://schemas.microsoft.com/office/drawing/2014/main" id="{9330DC4F-FA80-4877-B1E7-5028AE55FE0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0CA954BC-058E-40CB-86B9-5E7817E8E6FB}"/>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7B7F5C2B-026F-4CBC-B86F-7DAAFCEFB758}"/>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1010923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a:xfrm>
            <a:off x="838200" y="1752600"/>
            <a:ext cx="10515600" cy="4351338"/>
          </a:xfrm>
        </p:spPr>
        <p:txBody>
          <a:bodyPr>
            <a:normAutofit/>
          </a:bodyPr>
          <a:lstStyle/>
          <a:p>
            <a:r>
              <a:rPr lang="en-US" dirty="0"/>
              <a:t>Template uploaded as </a:t>
            </a:r>
            <a:r>
              <a:rPr lang="en-US" dirty="0">
                <a:hlinkClick r:id="rId2"/>
              </a:rPr>
              <a:t>document 351r1</a:t>
            </a:r>
            <a:endParaRPr lang="en-US" dirty="0"/>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61A1FEBD-2C93-415F-9CA9-9A68EF45C26F}"/>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9453F7C3-7D1E-45BF-AE10-8272E4AD4357}"/>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30764025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600207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a:t>March 2021</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March Plenary</a:t>
            </a:r>
          </a:p>
          <a:p>
            <a:pPr lvl="1"/>
            <a:r>
              <a:rPr lang="en-US" dirty="0"/>
              <a:t>Thursday, March 11, 2021	1pm PT,  4pm ET</a:t>
            </a:r>
          </a:p>
          <a:p>
            <a:pPr lvl="1"/>
            <a:r>
              <a:rPr lang="en-US" dirty="0"/>
              <a:t>Tuesday, March 16, 2021	1pm PT,  4pm ET</a:t>
            </a:r>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Arrow: Right 6">
            <a:extLst>
              <a:ext uri="{FF2B5EF4-FFF2-40B4-BE49-F238E27FC236}">
                <a16:creationId xmlns:a16="http://schemas.microsoft.com/office/drawing/2014/main" id="{7D88BA48-D714-442A-A845-A5A0B4DAE46B}"/>
              </a:ext>
            </a:extLst>
          </p:cNvPr>
          <p:cNvSpPr/>
          <p:nvPr/>
        </p:nvSpPr>
        <p:spPr>
          <a:xfrm>
            <a:off x="8709" y="19050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3919235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752600"/>
            <a:ext cx="9296400" cy="4419600"/>
          </a:xfrm>
        </p:spPr>
        <p:txBody>
          <a:bodyPr>
            <a:normAutofit fontScale="92500" lnSpcReduction="10000"/>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000" dirty="0"/>
              <a:t>Sept 14-16, 2021 Waikoloa, Hawaii</a:t>
            </a:r>
          </a:p>
          <a:p>
            <a:pPr>
              <a:defRPr/>
            </a:pPr>
            <a:r>
              <a:rPr lang="en-US" sz="2000" dirty="0"/>
              <a:t>Nov 16-18, 2021, Vancouver BC</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85267" y="209622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0913" y="259080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80913" y="3048000"/>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80913" y="351686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1CAF6F0A-3681-4E61-B0AD-4839507075FD}"/>
              </a:ext>
            </a:extLst>
          </p:cNvPr>
          <p:cNvSpPr txBox="1"/>
          <p:nvPr/>
        </p:nvSpPr>
        <p:spPr>
          <a:xfrm>
            <a:off x="10580913" y="3962400"/>
            <a:ext cx="1096775" cy="369332"/>
          </a:xfrm>
          <a:prstGeom prst="rect">
            <a:avLst/>
          </a:prstGeom>
          <a:solidFill>
            <a:srgbClr val="FFFF00"/>
          </a:solidFill>
        </p:spPr>
        <p:txBody>
          <a:bodyPr wrap="none" rtlCol="0">
            <a:spAutoFit/>
          </a:bodyPr>
          <a:lstStyle/>
          <a:p>
            <a:r>
              <a:rPr lang="en-US" dirty="0"/>
              <a:t>Cancelled</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26</a:t>
            </a:fld>
            <a:endParaRPr lang="en-US"/>
          </a:p>
        </p:txBody>
      </p:sp>
      <p:sp>
        <p:nvSpPr>
          <p:cNvPr id="13" name="TextBox 12">
            <a:extLst>
              <a:ext uri="{FF2B5EF4-FFF2-40B4-BE49-F238E27FC236}">
                <a16:creationId xmlns:a16="http://schemas.microsoft.com/office/drawing/2014/main" id="{FAAD299D-4740-4C07-B7C0-323C3A3AEBF6}"/>
              </a:ext>
            </a:extLst>
          </p:cNvPr>
          <p:cNvSpPr txBox="1"/>
          <p:nvPr/>
        </p:nvSpPr>
        <p:spPr>
          <a:xfrm>
            <a:off x="10591799" y="4366565"/>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27</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 March 16</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a:xfrm>
            <a:off x="838200" y="1825625"/>
            <a:ext cx="11201400" cy="4351338"/>
          </a:xfrm>
        </p:spPr>
        <p:txBody>
          <a:bodyPr>
            <a:normAutofit fontScale="92500" lnSpcReduction="10000"/>
          </a:bodyPr>
          <a:lstStyle/>
          <a:p>
            <a:r>
              <a:rPr lang="en-US" u="sng" dirty="0">
                <a:hlinkClick r:id="rId2"/>
              </a:rPr>
              <a:t>Join WebEx meeting</a:t>
            </a:r>
            <a:r>
              <a:rPr lang="en-US" dirty="0"/>
              <a:t>   </a:t>
            </a:r>
            <a:br>
              <a:rPr lang="en-US" dirty="0"/>
            </a:br>
            <a:r>
              <a:rPr lang="en-US" dirty="0" err="1"/>
              <a:t>Meeting</a:t>
            </a:r>
            <a:r>
              <a:rPr lang="en-US" dirty="0"/>
              <a:t> number: 185 264 5133  Meeting password: BSubkueX657    </a:t>
            </a:r>
            <a:br>
              <a:rPr lang="en-US" dirty="0"/>
            </a:br>
            <a:br>
              <a:rPr lang="en-US" dirty="0"/>
            </a:br>
            <a:r>
              <a:rPr lang="en-US" dirty="0"/>
              <a:t>Join from a video conferencing system or application</a:t>
            </a:r>
            <a:br>
              <a:rPr lang="en-US" dirty="0"/>
            </a:br>
            <a:r>
              <a:rPr lang="en-US" dirty="0"/>
              <a:t>Dial </a:t>
            </a:r>
            <a:r>
              <a:rPr lang="en-US" u="sng" dirty="0">
                <a:hlinkClick r:id="rId3"/>
              </a:rPr>
              <a:t>1852645133@epri.webex.com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185 264 5133  </a:t>
            </a:r>
            <a:br>
              <a:rPr lang="en-US" dirty="0"/>
            </a:br>
            <a:r>
              <a:rPr lang="en-US" u="sng" dirty="0">
                <a:hlinkClick r:id="rId5"/>
              </a:rPr>
              <a:t>Global call-in numbers</a:t>
            </a:r>
            <a:r>
              <a:rPr lang="en-US" dirty="0"/>
              <a:t>  |  </a:t>
            </a:r>
            <a:r>
              <a:rPr lang="en-US" u="sng" dirty="0">
                <a:hlinkClick r:id="rId6"/>
              </a:rPr>
              <a:t>Toll-free calling restrictions</a:t>
            </a:r>
            <a:r>
              <a:rPr lang="en-US" dirty="0"/>
              <a:t>   </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F6A933BB-0E77-49B8-8F4E-DBBA44F049DC}"/>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8186FA13-6A58-4180-A3BD-E711DA0D891E}"/>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2753048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March Plenary </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Use Case Document </a:t>
            </a:r>
          </a:p>
          <a:p>
            <a:r>
              <a:rPr lang="en-US" dirty="0"/>
              <a:t>Finalization of System Requirements Document (SRD)</a:t>
            </a:r>
          </a:p>
          <a:p>
            <a:r>
              <a:rPr lang="en-US" dirty="0"/>
              <a:t>Approval of SRD</a:t>
            </a:r>
          </a:p>
          <a:p>
            <a:r>
              <a:rPr lang="en-US" dirty="0"/>
              <a:t>Development of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200648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 - </a:t>
            </a:r>
          </a:p>
          <a:p>
            <a:endParaRPr lang="en-US" dirty="0"/>
          </a:p>
          <a:p>
            <a:r>
              <a:rPr lang="en-US" dirty="0"/>
              <a:t>Agenda review and Approval</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86717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a:t>March 2021</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9868</TotalTime>
  <Words>2759</Words>
  <Application>Microsoft Office PowerPoint</Application>
  <PresentationFormat>Widescreen</PresentationFormat>
  <Paragraphs>335</Paragraphs>
  <Slides>27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Helvetica</vt:lpstr>
      <vt:lpstr>Times New Roman</vt:lpstr>
      <vt:lpstr>Custom Design</vt:lpstr>
      <vt:lpstr>PowerPoint Presentation</vt:lpstr>
      <vt:lpstr>WebEx March 11</vt:lpstr>
      <vt:lpstr>WebEx March 16</vt:lpstr>
      <vt:lpstr>TG16t Agenda  March Plenary </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Nov 4, 2020</vt:lpstr>
      <vt:lpstr>Secretary for March Plenary Session</vt:lpstr>
      <vt:lpstr>Actions coming out of February Teleconference</vt:lpstr>
      <vt:lpstr>Contributions for March</vt:lpstr>
      <vt:lpstr>SRD Discussion February 11 Teleconference</vt:lpstr>
      <vt:lpstr>PowerPoint Presentation</vt:lpstr>
      <vt:lpstr>Finalization of SRD</vt:lpstr>
      <vt:lpstr>Development of the SDD</vt:lpstr>
      <vt:lpstr>Discussion on Security Requirements for 802.16t </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279</cp:revision>
  <cp:lastPrinted>1998-02-10T13:28:06Z</cp:lastPrinted>
  <dcterms:created xsi:type="dcterms:W3CDTF">2020-01-06T16:34:14Z</dcterms:created>
  <dcterms:modified xsi:type="dcterms:W3CDTF">2021-03-11T22:25:32Z</dcterms:modified>
</cp:coreProperties>
</file>