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9"/>
  </p:notesMasterIdLst>
  <p:handoutMasterIdLst>
    <p:handoutMasterId r:id="rId30"/>
  </p:handoutMasterIdLst>
  <p:sldIdLst>
    <p:sldId id="259" r:id="rId2"/>
    <p:sldId id="987" r:id="rId3"/>
    <p:sldId id="1000" r:id="rId4"/>
    <p:sldId id="938" r:id="rId5"/>
    <p:sldId id="963" r:id="rId6"/>
    <p:sldId id="260" r:id="rId7"/>
    <p:sldId id="261" r:id="rId8"/>
    <p:sldId id="262" r:id="rId9"/>
    <p:sldId id="263" r:id="rId10"/>
    <p:sldId id="283" r:id="rId11"/>
    <p:sldId id="284" r:id="rId12"/>
    <p:sldId id="287" r:id="rId13"/>
    <p:sldId id="944" r:id="rId14"/>
    <p:sldId id="289" r:id="rId15"/>
    <p:sldId id="950" r:id="rId16"/>
    <p:sldId id="997" r:id="rId17"/>
    <p:sldId id="994" r:id="rId18"/>
    <p:sldId id="990" r:id="rId19"/>
    <p:sldId id="998" r:id="rId20"/>
    <p:sldId id="999" r:id="rId21"/>
    <p:sldId id="1001" r:id="rId22"/>
    <p:sldId id="993" r:id="rId23"/>
    <p:sldId id="992" r:id="rId24"/>
    <p:sldId id="256" r:id="rId25"/>
    <p:sldId id="965" r:id="rId26"/>
    <p:sldId id="314" r:id="rId27"/>
    <p:sldId id="985" r:id="rId28"/>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autoAdjust="0"/>
    <p:restoredTop sz="96869" autoAdjust="0"/>
  </p:normalViewPr>
  <p:slideViewPr>
    <p:cSldViewPr>
      <p:cViewPr varScale="1">
        <p:scale>
          <a:sx n="103" d="100"/>
          <a:sy n="103" d="100"/>
        </p:scale>
        <p:origin x="114" y="12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24</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p:txBody>
          <a:bodyPr/>
          <a:lstStyle/>
          <a:p>
            <a:fld id="{07EF11DD-EAC9-418C-AFCF-9D5EFABD0DDC}" type="slidenum">
              <a:rPr lang="en-US" smtClean="0"/>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p>
            <a:r>
              <a:rPr lang="en-US"/>
              <a:t>March 2021</a:t>
            </a:r>
            <a:endParaRPr lang="en-US" dirty="0"/>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6" name="Slide Number Placeholder 5">
            <a:extLst>
              <a:ext uri="{FF2B5EF4-FFF2-40B4-BE49-F238E27FC236}">
                <a16:creationId xmlns:a16="http://schemas.microsoft.com/office/drawing/2014/main" id="{44346B63-CD11-439F-A72D-80BE47519D7F}"/>
              </a:ext>
            </a:extLst>
          </p:cNvPr>
          <p:cNvSpPr>
            <a:spLocks noGrp="1"/>
          </p:cNvSpPr>
          <p:nvPr>
            <p:ph type="sldNum" sz="quarter" idx="4"/>
          </p:nvPr>
        </p:nvSpPr>
        <p:spPr>
          <a:xfrm>
            <a:off x="8915400" y="6356350"/>
            <a:ext cx="2971800" cy="365125"/>
          </a:xfrm>
          <a:prstGeom prst="rect">
            <a:avLst/>
          </a:prstGeom>
        </p:spPr>
        <p:txBody>
          <a:bodyPr vert="horz" lIns="91440" tIns="45720" rIns="91440" bIns="45720" rtlCol="0" anchor="ctr"/>
          <a:lstStyle>
            <a:lvl1pPr algn="r">
              <a:defRPr sz="1400" b="1">
                <a:solidFill>
                  <a:schemeClr val="tx1"/>
                </a:solidFill>
              </a:defRPr>
            </a:lvl1pPr>
          </a:lstStyle>
          <a:p>
            <a:endParaRPr lang="en-US" dirty="0"/>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doc.:IEEE802.15-21-0150r0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March 2021</a:t>
            </a:r>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5/documents?is_dcn=DCN%2C%20Title%2C%20Author%20or%20Affiliation&amp;is_group=016t" TargetMode="External"/><Relationship Id="rId3" Type="http://schemas.openxmlformats.org/officeDocument/2006/relationships/hyperlink" Target="https://mentor.ieee.org/802.15/dcn/20/15-20-0196-01-016t-licensed-narrowband-amendment-par.pdf" TargetMode="External"/><Relationship Id="rId7" Type="http://schemas.openxmlformats.org/officeDocument/2006/relationships/hyperlink" Target="http://grouper.ieee.org/groups/802/15/calendar.html" TargetMode="External"/><Relationship Id="rId2" Type="http://schemas.openxmlformats.org/officeDocument/2006/relationships/hyperlink" Target="https://development.standards.ieee.org/myproject-web/app#viewpar/7292" TargetMode="External"/><Relationship Id="rId1" Type="http://schemas.openxmlformats.org/officeDocument/2006/relationships/slideLayout" Target="../slideLayouts/slideLayout2.xml"/><Relationship Id="rId6" Type="http://schemas.openxmlformats.org/officeDocument/2006/relationships/hyperlink" Target="http://grouper.ieee.org/groups/802/15/pub/Subscribe.html" TargetMode="External"/><Relationship Id="rId11" Type="http://schemas.openxmlformats.org/officeDocument/2006/relationships/hyperlink" Target="https://mentor.ieee.org/802.15/dcn/20/15-20-0079-04-016t-task-group-16t-call-for-contributions.docx" TargetMode="External"/><Relationship Id="rId5" Type="http://schemas.openxmlformats.org/officeDocument/2006/relationships/hyperlink" Target="https://mentor.ieee.org/802.15/dcn/20/15-20-0213-02-016t-ieee-802-16t-use-cases.xlsx" TargetMode="External"/><Relationship Id="rId10" Type="http://schemas.openxmlformats.org/officeDocument/2006/relationships/hyperlink" Target="mailto:pat.kinney@kinneyconsultingllc.com" TargetMode="External"/><Relationship Id="rId4" Type="http://schemas.openxmlformats.org/officeDocument/2006/relationships/hyperlink" Target="https://mentor.ieee.org/802.15/dcn/20/15-20-0182-06-016t-system-requirements-document-srd-outline-for-16t.docx" TargetMode="External"/><Relationship Id="rId9" Type="http://schemas.openxmlformats.org/officeDocument/2006/relationships/hyperlink" Target="mailto:tim.godfrey@ieee.org"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sip:1850004571@epri.webex.com" TargetMode="External"/><Relationship Id="rId2" Type="http://schemas.openxmlformats.org/officeDocument/2006/relationships/hyperlink" Target="https://epri.webex.com/epri/j.php?MTID=m90da4ffb43b1eafd489635fdfcf74f3c"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acd5624140764a5a4eda914e1ad02844" TargetMode="External"/><Relationship Id="rId4" Type="http://schemas.openxmlformats.org/officeDocument/2006/relationships/hyperlink" Target="https://epri.webex.com/epri/j.php?MTID=m21809a8ceec1221755b46e2b657f2bd4"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5/dcn/20/15-20-0351-01-016t-template-for-16t-system-description-document-sdd.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sip:1852645133@epri.webex.com" TargetMode="External"/><Relationship Id="rId2" Type="http://schemas.openxmlformats.org/officeDocument/2006/relationships/hyperlink" Target="https://epri.webex.com/epri/j.php?MTID=m27b39afde92655111188ca31ea1a7987"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d2cdb7e078b485548a0cae90132525a0" TargetMode="External"/><Relationship Id="rId4" Type="http://schemas.openxmlformats.org/officeDocument/2006/relationships/hyperlink" Target="https://epri.webex.com/epri/j.php?MTID=m5f695d6fa3453b6d6aff9c8d1c15e86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March 2021 Plenary Meeting Presentation </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2021-03-09</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3" name="Slide Number Placeholder 2">
            <a:extLst>
              <a:ext uri="{FF2B5EF4-FFF2-40B4-BE49-F238E27FC236}">
                <a16:creationId xmlns:a16="http://schemas.microsoft.com/office/drawing/2014/main" id="{F837FBE8-36A0-4450-8868-31B5E062694F}"/>
              </a:ext>
            </a:extLst>
          </p:cNvPr>
          <p:cNvSpPr>
            <a:spLocks noGrp="1"/>
          </p:cNvSpPr>
          <p:nvPr>
            <p:ph type="sldNum" sz="quarter" idx="12"/>
          </p:nvPr>
        </p:nvSpPr>
        <p:spPr/>
        <p:txBody>
          <a:bodyPr/>
          <a:lstStyle/>
          <a:p>
            <a:fld id="{07EF11DD-EAC9-418C-AFCF-9D5EFABD0DDC}" type="slidenum">
              <a:rPr lang="en-US" smtClean="0"/>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9" name="Date Placeholder 8">
            <a:extLst>
              <a:ext uri="{FF2B5EF4-FFF2-40B4-BE49-F238E27FC236}">
                <a16:creationId xmlns:a16="http://schemas.microsoft.com/office/drawing/2014/main" id="{D647422F-2B41-4AE0-BC02-20423CE154C7}"/>
              </a:ext>
            </a:extLst>
          </p:cNvPr>
          <p:cNvSpPr>
            <a:spLocks noGrp="1"/>
          </p:cNvSpPr>
          <p:nvPr>
            <p:ph type="dt" sz="half" idx="10"/>
          </p:nvPr>
        </p:nvSpPr>
        <p:spPr/>
        <p:txBody>
          <a:bodyPr/>
          <a:lstStyle/>
          <a:p>
            <a:r>
              <a:rPr lang="en-US"/>
              <a:t>March 2021</a:t>
            </a:r>
            <a:endParaRPr lang="en-US" dirty="0"/>
          </a:p>
        </p:txBody>
      </p:sp>
      <p:sp>
        <p:nvSpPr>
          <p:cNvPr id="10" name="Slide Number Placeholder 9">
            <a:extLst>
              <a:ext uri="{FF2B5EF4-FFF2-40B4-BE49-F238E27FC236}">
                <a16:creationId xmlns:a16="http://schemas.microsoft.com/office/drawing/2014/main" id="{6AFEE6C6-4FB8-4C8D-8D8B-10B0F78F2001}"/>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9" name="Date Placeholder 8">
            <a:extLst>
              <a:ext uri="{FF2B5EF4-FFF2-40B4-BE49-F238E27FC236}">
                <a16:creationId xmlns:a16="http://schemas.microsoft.com/office/drawing/2014/main" id="{62DFE0C9-0A11-4202-B318-78965BCED5E5}"/>
              </a:ext>
            </a:extLst>
          </p:cNvPr>
          <p:cNvSpPr>
            <a:spLocks noGrp="1"/>
          </p:cNvSpPr>
          <p:nvPr>
            <p:ph type="dt" sz="half" idx="10"/>
          </p:nvPr>
        </p:nvSpPr>
        <p:spPr/>
        <p:txBody>
          <a:bodyPr/>
          <a:lstStyle/>
          <a:p>
            <a:r>
              <a:rPr lang="en-US"/>
              <a:t>March 2021</a:t>
            </a:r>
            <a:endParaRPr lang="en-US" dirty="0"/>
          </a:p>
        </p:txBody>
      </p:sp>
      <p:sp>
        <p:nvSpPr>
          <p:cNvPr id="10" name="Slide Number Placeholder 9">
            <a:extLst>
              <a:ext uri="{FF2B5EF4-FFF2-40B4-BE49-F238E27FC236}">
                <a16:creationId xmlns:a16="http://schemas.microsoft.com/office/drawing/2014/main" id="{C804CC06-6E1D-4622-B74F-524B697FDDAC}"/>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9" name="Date Placeholder 8">
            <a:extLst>
              <a:ext uri="{FF2B5EF4-FFF2-40B4-BE49-F238E27FC236}">
                <a16:creationId xmlns:a16="http://schemas.microsoft.com/office/drawing/2014/main" id="{1B05603E-ECA8-4D7C-8E7F-3028C0755828}"/>
              </a:ext>
            </a:extLst>
          </p:cNvPr>
          <p:cNvSpPr>
            <a:spLocks noGrp="1"/>
          </p:cNvSpPr>
          <p:nvPr>
            <p:ph type="dt" sz="half" idx="10"/>
          </p:nvPr>
        </p:nvSpPr>
        <p:spPr/>
        <p:txBody>
          <a:bodyPr/>
          <a:lstStyle/>
          <a:p>
            <a:r>
              <a:rPr lang="en-US"/>
              <a:t>March 2021</a:t>
            </a:r>
            <a:endParaRPr lang="en-US" dirty="0"/>
          </a:p>
        </p:txBody>
      </p:sp>
      <p:sp>
        <p:nvSpPr>
          <p:cNvPr id="10" name="Slide Number Placeholder 9">
            <a:extLst>
              <a:ext uri="{FF2B5EF4-FFF2-40B4-BE49-F238E27FC236}">
                <a16:creationId xmlns:a16="http://schemas.microsoft.com/office/drawing/2014/main" id="{5E0110FC-BADA-4FFA-A576-11052D8BB80B}"/>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9" name="Date Placeholder 8">
            <a:extLst>
              <a:ext uri="{FF2B5EF4-FFF2-40B4-BE49-F238E27FC236}">
                <a16:creationId xmlns:a16="http://schemas.microsoft.com/office/drawing/2014/main" id="{5D97CDFF-D8E4-4E79-8ECB-E9B18607C071}"/>
              </a:ext>
            </a:extLst>
          </p:cNvPr>
          <p:cNvSpPr>
            <a:spLocks noGrp="1"/>
          </p:cNvSpPr>
          <p:nvPr>
            <p:ph type="dt" sz="half" idx="10"/>
          </p:nvPr>
        </p:nvSpPr>
        <p:spPr/>
        <p:txBody>
          <a:bodyPr/>
          <a:lstStyle/>
          <a:p>
            <a:r>
              <a:rPr lang="en-US"/>
              <a:t>March 2021</a:t>
            </a:r>
            <a:endParaRPr lang="en-US" dirty="0"/>
          </a:p>
        </p:txBody>
      </p:sp>
      <p:sp>
        <p:nvSpPr>
          <p:cNvPr id="10" name="Slide Number Placeholder 9">
            <a:extLst>
              <a:ext uri="{FF2B5EF4-FFF2-40B4-BE49-F238E27FC236}">
                <a16:creationId xmlns:a16="http://schemas.microsoft.com/office/drawing/2014/main" id="{42F7426A-37D8-41BF-BDA9-53D70FD28A76}"/>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9" name="Date Placeholder 8">
            <a:extLst>
              <a:ext uri="{FF2B5EF4-FFF2-40B4-BE49-F238E27FC236}">
                <a16:creationId xmlns:a16="http://schemas.microsoft.com/office/drawing/2014/main" id="{A6304A49-9D93-4D3A-9811-1E6FDEA32A77}"/>
              </a:ext>
            </a:extLst>
          </p:cNvPr>
          <p:cNvSpPr>
            <a:spLocks noGrp="1"/>
          </p:cNvSpPr>
          <p:nvPr>
            <p:ph type="dt" sz="half" idx="10"/>
          </p:nvPr>
        </p:nvSpPr>
        <p:spPr/>
        <p:txBody>
          <a:bodyPr/>
          <a:lstStyle/>
          <a:p>
            <a:r>
              <a:rPr lang="en-US"/>
              <a:t>March 2021</a:t>
            </a:r>
            <a:endParaRPr lang="en-US" dirty="0"/>
          </a:p>
        </p:txBody>
      </p:sp>
      <p:sp>
        <p:nvSpPr>
          <p:cNvPr id="10" name="Slide Number Placeholder 9">
            <a:extLst>
              <a:ext uri="{FF2B5EF4-FFF2-40B4-BE49-F238E27FC236}">
                <a16:creationId xmlns:a16="http://schemas.microsoft.com/office/drawing/2014/main" id="{1BB922F2-783C-49C7-B706-A1252C28311A}"/>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lstStyle/>
          <a:p>
            <a:r>
              <a:rPr lang="en-US" dirty="0"/>
              <a:t>Call for Contributions – Updated Nov 4, 2020</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381000" y="1676400"/>
            <a:ext cx="11277600" cy="4876800"/>
          </a:xfrm>
        </p:spPr>
        <p:txBody>
          <a:bodyPr>
            <a:normAutofit fontScale="625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supported.</a:t>
            </a:r>
          </a:p>
          <a:p>
            <a:r>
              <a:rPr lang="en-US" dirty="0"/>
              <a:t>This Call for Contributions solicits input documentation toward the development the amendment. The </a:t>
            </a:r>
            <a:r>
              <a:rPr lang="en-US" u="sng" dirty="0">
                <a:hlinkClick r:id="rId2"/>
              </a:rPr>
              <a:t>approved PAR is available at</a:t>
            </a:r>
            <a:r>
              <a:rPr lang="en-US" u="sng" dirty="0"/>
              <a:t> this link</a:t>
            </a:r>
            <a:r>
              <a:rPr lang="en-US" dirty="0"/>
              <a:t>.  The approved PAR is also available on Mentor as document </a:t>
            </a:r>
            <a:r>
              <a:rPr lang="en-US" u="sng" dirty="0">
                <a:hlinkClick r:id="rId3"/>
              </a:rPr>
              <a:t>IEEE 802.15-20-0196r1</a:t>
            </a:r>
            <a:endParaRPr lang="en-US" dirty="0"/>
          </a:p>
          <a:p>
            <a:r>
              <a:rPr lang="en-US" dirty="0"/>
              <a:t>Contributions are sought on the following topics;</a:t>
            </a:r>
          </a:p>
          <a:p>
            <a:pPr lvl="1"/>
            <a:r>
              <a:rPr lang="en-US" dirty="0"/>
              <a:t>Contributions toward the System Requirements Document  (</a:t>
            </a:r>
            <a:r>
              <a:rPr lang="en-US" u="sng" dirty="0">
                <a:hlinkClick r:id="rId4"/>
              </a:rPr>
              <a:t>IEEE 802.15-20-182r6</a:t>
            </a:r>
            <a:r>
              <a:rPr lang="en-US" dirty="0"/>
              <a:t> or subsequent)</a:t>
            </a:r>
          </a:p>
          <a:p>
            <a:pPr lvl="1"/>
            <a:r>
              <a:rPr lang="en-US" dirty="0"/>
              <a:t>Contributions related to security requirements for critical infrastructure use cases as described in IEEE </a:t>
            </a:r>
            <a:r>
              <a:rPr lang="en-US" u="sng" dirty="0">
                <a:hlinkClick r:id="rId5"/>
              </a:rPr>
              <a:t>802.15-20-213r2</a:t>
            </a:r>
            <a:r>
              <a:rPr lang="en-US" dirty="0"/>
              <a:t> (or subsequent)</a:t>
            </a:r>
          </a:p>
          <a:p>
            <a:r>
              <a:rPr lang="en-US" dirty="0"/>
              <a:t>The Task Group is meeting virtually for the time being. Meetings and teleconferences are announced on the </a:t>
            </a:r>
            <a:r>
              <a:rPr lang="en-US" u="sng" dirty="0">
                <a:hlinkClick r:id="rId6"/>
              </a:rPr>
              <a:t>TG16t reflector</a:t>
            </a:r>
            <a:r>
              <a:rPr lang="en-US" dirty="0"/>
              <a:t> and the </a:t>
            </a:r>
            <a:r>
              <a:rPr lang="en-US" u="sng" dirty="0">
                <a:hlinkClick r:id="rId7"/>
              </a:rPr>
              <a:t>802.15 calendar</a:t>
            </a:r>
            <a:r>
              <a:rPr lang="en-US" dirty="0"/>
              <a:t>.</a:t>
            </a:r>
          </a:p>
          <a:p>
            <a:r>
              <a:rPr lang="en-US" dirty="0"/>
              <a:t>This call for contributions will remain open until (at least) the March 2021 electronic plenary meeting. </a:t>
            </a:r>
          </a:p>
          <a:p>
            <a:r>
              <a:rPr lang="en-US" dirty="0"/>
              <a:t>Documents should be uploaded to </a:t>
            </a:r>
            <a:r>
              <a:rPr lang="en-US" u="sng" dirty="0">
                <a:hlinkClick r:id="rId8"/>
              </a:rPr>
              <a:t>Mentor</a:t>
            </a:r>
            <a:r>
              <a:rPr lang="en-US" dirty="0"/>
              <a:t>, to the TG16t task group.</a:t>
            </a:r>
          </a:p>
          <a:p>
            <a:r>
              <a:rPr lang="en-US" dirty="0"/>
              <a:t>For further information, contact the following:</a:t>
            </a:r>
          </a:p>
          <a:p>
            <a:pPr lvl="1"/>
            <a:r>
              <a:rPr lang="en-US" dirty="0"/>
              <a:t>IEEE 802.15.16t Task Group Chair:  Tim Godfrey &lt;</a:t>
            </a:r>
            <a:r>
              <a:rPr lang="en-US" u="sng" dirty="0">
                <a:hlinkClick r:id="rId9"/>
              </a:rPr>
              <a:t>tim.godfrey@ieee.org</a:t>
            </a:r>
            <a:r>
              <a:rPr lang="en-US" dirty="0"/>
              <a:t>&gt;</a:t>
            </a:r>
          </a:p>
          <a:p>
            <a:pPr lvl="1"/>
            <a:r>
              <a:rPr lang="en-US" dirty="0"/>
              <a:t>IEEE 802.15 Working Group Chair:  Pat Kinney &lt;</a:t>
            </a:r>
            <a:r>
              <a:rPr lang="en-US" u="sng" dirty="0">
                <a:hlinkClick r:id="rId10"/>
              </a:rPr>
              <a:t>pat.kinney@kinneyconsultingllc.com</a:t>
            </a:r>
            <a:r>
              <a:rPr lang="en-US" dirty="0"/>
              <a:t>&gt;</a:t>
            </a:r>
          </a:p>
          <a:p>
            <a:endParaRPr lang="en-US" dirty="0"/>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7" name="TextBox 6">
            <a:extLst>
              <a:ext uri="{FF2B5EF4-FFF2-40B4-BE49-F238E27FC236}">
                <a16:creationId xmlns:a16="http://schemas.microsoft.com/office/drawing/2014/main" id="{82C80BA8-6A62-4194-A2F5-AC3521921B78}"/>
              </a:ext>
            </a:extLst>
          </p:cNvPr>
          <p:cNvSpPr txBox="1"/>
          <p:nvPr/>
        </p:nvSpPr>
        <p:spPr>
          <a:xfrm>
            <a:off x="8943474" y="5818743"/>
            <a:ext cx="2862515" cy="369332"/>
          </a:xfrm>
          <a:prstGeom prst="rect">
            <a:avLst/>
          </a:prstGeom>
          <a:noFill/>
        </p:spPr>
        <p:txBody>
          <a:bodyPr wrap="none" rtlCol="0">
            <a:spAutoFit/>
          </a:bodyPr>
          <a:lstStyle/>
          <a:p>
            <a:r>
              <a:rPr lang="en-US" dirty="0">
                <a:highlight>
                  <a:srgbClr val="00FF00"/>
                </a:highlight>
                <a:hlinkClick r:id="rId11"/>
              </a:rPr>
              <a:t>Updated CFC Document Link</a:t>
            </a:r>
            <a:endParaRPr lang="en-US" dirty="0">
              <a:highlight>
                <a:srgbClr val="00FF00"/>
              </a:highlight>
            </a:endParaRPr>
          </a:p>
        </p:txBody>
      </p:sp>
      <p:sp>
        <p:nvSpPr>
          <p:cNvPr id="10" name="Date Placeholder 9">
            <a:extLst>
              <a:ext uri="{FF2B5EF4-FFF2-40B4-BE49-F238E27FC236}">
                <a16:creationId xmlns:a16="http://schemas.microsoft.com/office/drawing/2014/main" id="{6CDA4FD5-1243-45C3-AD09-0CBADC228B6B}"/>
              </a:ext>
            </a:extLst>
          </p:cNvPr>
          <p:cNvSpPr>
            <a:spLocks noGrp="1"/>
          </p:cNvSpPr>
          <p:nvPr>
            <p:ph type="dt" sz="half" idx="10"/>
          </p:nvPr>
        </p:nvSpPr>
        <p:spPr/>
        <p:txBody>
          <a:bodyPr/>
          <a:lstStyle/>
          <a:p>
            <a:r>
              <a:rPr lang="en-US"/>
              <a:t>March 2021</a:t>
            </a:r>
            <a:endParaRPr lang="en-US" dirty="0"/>
          </a:p>
        </p:txBody>
      </p:sp>
      <p:sp>
        <p:nvSpPr>
          <p:cNvPr id="11" name="Slide Number Placeholder 10">
            <a:extLst>
              <a:ext uri="{FF2B5EF4-FFF2-40B4-BE49-F238E27FC236}">
                <a16:creationId xmlns:a16="http://schemas.microsoft.com/office/drawing/2014/main" id="{13FC3B01-AB84-42D1-9BEA-438A6A40323C}"/>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41424474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AF444-012C-436D-A88B-DA16AD583E8A}"/>
              </a:ext>
            </a:extLst>
          </p:cNvPr>
          <p:cNvSpPr>
            <a:spLocks noGrp="1"/>
          </p:cNvSpPr>
          <p:nvPr>
            <p:ph type="title"/>
          </p:nvPr>
        </p:nvSpPr>
        <p:spPr/>
        <p:txBody>
          <a:bodyPr/>
          <a:lstStyle/>
          <a:p>
            <a:r>
              <a:rPr lang="en-US" dirty="0"/>
              <a:t>Secretary for March Plenary Session</a:t>
            </a:r>
          </a:p>
        </p:txBody>
      </p:sp>
      <p:sp>
        <p:nvSpPr>
          <p:cNvPr id="3" name="Content Placeholder 2">
            <a:extLst>
              <a:ext uri="{FF2B5EF4-FFF2-40B4-BE49-F238E27FC236}">
                <a16:creationId xmlns:a16="http://schemas.microsoft.com/office/drawing/2014/main" id="{786C6BED-832E-40A0-9285-9BA1F8A8D6DB}"/>
              </a:ext>
            </a:extLst>
          </p:cNvPr>
          <p:cNvSpPr>
            <a:spLocks noGrp="1"/>
          </p:cNvSpPr>
          <p:nvPr>
            <p:ph idx="1"/>
          </p:nvPr>
        </p:nvSpPr>
        <p:spPr/>
        <p:txBody>
          <a:bodyPr/>
          <a:lstStyle/>
          <a:p>
            <a:endParaRPr lang="en-US" dirty="0"/>
          </a:p>
          <a:p>
            <a:r>
              <a:rPr lang="en-US" dirty="0"/>
              <a:t>March 11 Meeting</a:t>
            </a:r>
          </a:p>
          <a:p>
            <a:endParaRPr lang="en-US" dirty="0"/>
          </a:p>
          <a:p>
            <a:r>
              <a:rPr lang="en-US" dirty="0"/>
              <a:t>March 16 Meeting</a:t>
            </a:r>
          </a:p>
        </p:txBody>
      </p:sp>
      <p:sp>
        <p:nvSpPr>
          <p:cNvPr id="5" name="Footer Placeholder 4">
            <a:extLst>
              <a:ext uri="{FF2B5EF4-FFF2-40B4-BE49-F238E27FC236}">
                <a16:creationId xmlns:a16="http://schemas.microsoft.com/office/drawing/2014/main" id="{E42090F2-DB78-44BA-91A6-B05D6B71D4D6}"/>
              </a:ext>
            </a:extLst>
          </p:cNvPr>
          <p:cNvSpPr>
            <a:spLocks noGrp="1"/>
          </p:cNvSpPr>
          <p:nvPr>
            <p:ph type="ftr" sz="quarter" idx="11"/>
          </p:nvPr>
        </p:nvSpPr>
        <p:spPr/>
        <p:txBody>
          <a:bodyPr/>
          <a:lstStyle/>
          <a:p>
            <a:r>
              <a:rPr lang="en-US"/>
              <a:t>Tim Godfrey, EPRI</a:t>
            </a:r>
          </a:p>
        </p:txBody>
      </p:sp>
      <p:sp>
        <p:nvSpPr>
          <p:cNvPr id="10" name="Date Placeholder 9">
            <a:extLst>
              <a:ext uri="{FF2B5EF4-FFF2-40B4-BE49-F238E27FC236}">
                <a16:creationId xmlns:a16="http://schemas.microsoft.com/office/drawing/2014/main" id="{1A9CB52B-30E9-44B7-8EBC-2B26C09D2EC9}"/>
              </a:ext>
            </a:extLst>
          </p:cNvPr>
          <p:cNvSpPr>
            <a:spLocks noGrp="1"/>
          </p:cNvSpPr>
          <p:nvPr>
            <p:ph type="dt" sz="half" idx="10"/>
          </p:nvPr>
        </p:nvSpPr>
        <p:spPr/>
        <p:txBody>
          <a:bodyPr/>
          <a:lstStyle/>
          <a:p>
            <a:r>
              <a:rPr lang="en-US"/>
              <a:t>March 2021</a:t>
            </a:r>
            <a:endParaRPr lang="en-US" dirty="0"/>
          </a:p>
        </p:txBody>
      </p:sp>
      <p:sp>
        <p:nvSpPr>
          <p:cNvPr id="11" name="Slide Number Placeholder 10">
            <a:extLst>
              <a:ext uri="{FF2B5EF4-FFF2-40B4-BE49-F238E27FC236}">
                <a16:creationId xmlns:a16="http://schemas.microsoft.com/office/drawing/2014/main" id="{C58791BC-D3FF-4C3C-B48D-E5075C0217BB}"/>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25555694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B29D1-B185-4E9D-8C57-F03B7B0B46BC}"/>
              </a:ext>
            </a:extLst>
          </p:cNvPr>
          <p:cNvSpPr>
            <a:spLocks noGrp="1"/>
          </p:cNvSpPr>
          <p:nvPr>
            <p:ph type="title"/>
          </p:nvPr>
        </p:nvSpPr>
        <p:spPr/>
        <p:txBody>
          <a:bodyPr>
            <a:normAutofit fontScale="90000"/>
          </a:bodyPr>
          <a:lstStyle/>
          <a:p>
            <a:r>
              <a:rPr lang="en-US" dirty="0"/>
              <a:t>Actions coming out of February Teleconference</a:t>
            </a:r>
          </a:p>
        </p:txBody>
      </p:sp>
      <p:sp>
        <p:nvSpPr>
          <p:cNvPr id="3" name="Content Placeholder 2">
            <a:extLst>
              <a:ext uri="{FF2B5EF4-FFF2-40B4-BE49-F238E27FC236}">
                <a16:creationId xmlns:a16="http://schemas.microsoft.com/office/drawing/2014/main" id="{C122390A-66DE-47B6-9493-AE3C1AD9DDAE}"/>
              </a:ext>
            </a:extLst>
          </p:cNvPr>
          <p:cNvSpPr>
            <a:spLocks noGrp="1"/>
          </p:cNvSpPr>
          <p:nvPr>
            <p:ph idx="1"/>
          </p:nvPr>
        </p:nvSpPr>
        <p:spPr>
          <a:xfrm>
            <a:off x="838200" y="1981200"/>
            <a:ext cx="10515600" cy="4351338"/>
          </a:xfrm>
        </p:spPr>
        <p:txBody>
          <a:bodyPr/>
          <a:lstStyle/>
          <a:p>
            <a:pPr marL="0" fontAlgn="ctr">
              <a:spcBef>
                <a:spcPts val="0"/>
              </a:spcBef>
            </a:pPr>
            <a:r>
              <a:rPr lang="en-US" dirty="0">
                <a:solidFill>
                  <a:srgbClr val="000000"/>
                </a:solidFill>
                <a:latin typeface="Calibri" panose="020F0502020204030204" pitchFamily="34" charset="0"/>
              </a:rPr>
              <a:t>Menashe and Bob to add updates to SRD</a:t>
            </a:r>
          </a:p>
          <a:p>
            <a:pPr marL="0" fontAlgn="ctr">
              <a:spcBef>
                <a:spcPts val="0"/>
              </a:spcBef>
            </a:pPr>
            <a:endParaRPr lang="en-US" dirty="0">
              <a:solidFill>
                <a:srgbClr val="000000"/>
              </a:solidFill>
              <a:latin typeface="Calibri" panose="020F0502020204030204" pitchFamily="34" charset="0"/>
            </a:endParaRPr>
          </a:p>
        </p:txBody>
      </p:sp>
      <p:sp>
        <p:nvSpPr>
          <p:cNvPr id="5" name="Footer Placeholder 4">
            <a:extLst>
              <a:ext uri="{FF2B5EF4-FFF2-40B4-BE49-F238E27FC236}">
                <a16:creationId xmlns:a16="http://schemas.microsoft.com/office/drawing/2014/main" id="{588A22C2-13A2-4749-8B64-B1D589FCD901}"/>
              </a:ext>
            </a:extLst>
          </p:cNvPr>
          <p:cNvSpPr>
            <a:spLocks noGrp="1"/>
          </p:cNvSpPr>
          <p:nvPr>
            <p:ph type="ftr" sz="quarter" idx="11"/>
          </p:nvPr>
        </p:nvSpPr>
        <p:spPr/>
        <p:txBody>
          <a:bodyPr/>
          <a:lstStyle/>
          <a:p>
            <a:r>
              <a:rPr lang="en-US"/>
              <a:t>Tim Godfrey, EPRI</a:t>
            </a:r>
          </a:p>
        </p:txBody>
      </p:sp>
      <p:sp>
        <p:nvSpPr>
          <p:cNvPr id="7" name="TextBox 6">
            <a:extLst>
              <a:ext uri="{FF2B5EF4-FFF2-40B4-BE49-F238E27FC236}">
                <a16:creationId xmlns:a16="http://schemas.microsoft.com/office/drawing/2014/main" id="{2FBCEE77-303F-4257-952B-7E66A74DA832}"/>
              </a:ext>
            </a:extLst>
          </p:cNvPr>
          <p:cNvSpPr txBox="1"/>
          <p:nvPr/>
        </p:nvSpPr>
        <p:spPr>
          <a:xfrm>
            <a:off x="1143000" y="2286000"/>
            <a:ext cx="184731" cy="369332"/>
          </a:xfrm>
          <a:prstGeom prst="rect">
            <a:avLst/>
          </a:prstGeom>
          <a:noFill/>
        </p:spPr>
        <p:txBody>
          <a:bodyPr wrap="none" rtlCol="0">
            <a:spAutoFit/>
          </a:bodyPr>
          <a:lstStyle/>
          <a:p>
            <a:endParaRPr lang="en-US" dirty="0"/>
          </a:p>
        </p:txBody>
      </p:sp>
      <p:sp>
        <p:nvSpPr>
          <p:cNvPr id="10" name="Date Placeholder 9">
            <a:extLst>
              <a:ext uri="{FF2B5EF4-FFF2-40B4-BE49-F238E27FC236}">
                <a16:creationId xmlns:a16="http://schemas.microsoft.com/office/drawing/2014/main" id="{285C4333-8180-4A15-8D56-870F9A33FE5A}"/>
              </a:ext>
            </a:extLst>
          </p:cNvPr>
          <p:cNvSpPr>
            <a:spLocks noGrp="1"/>
          </p:cNvSpPr>
          <p:nvPr>
            <p:ph type="dt" sz="half" idx="10"/>
          </p:nvPr>
        </p:nvSpPr>
        <p:spPr/>
        <p:txBody>
          <a:bodyPr/>
          <a:lstStyle/>
          <a:p>
            <a:r>
              <a:rPr lang="en-US"/>
              <a:t>March 2021</a:t>
            </a:r>
            <a:endParaRPr lang="en-US" dirty="0"/>
          </a:p>
        </p:txBody>
      </p:sp>
      <p:sp>
        <p:nvSpPr>
          <p:cNvPr id="11" name="Slide Number Placeholder 10">
            <a:extLst>
              <a:ext uri="{FF2B5EF4-FFF2-40B4-BE49-F238E27FC236}">
                <a16:creationId xmlns:a16="http://schemas.microsoft.com/office/drawing/2014/main" id="{A5C3920B-2CE8-467F-A488-4F6A79007E2E}"/>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918629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March</a:t>
            </a:r>
          </a:p>
        </p:txBody>
      </p:sp>
      <p:sp>
        <p:nvSpPr>
          <p:cNvPr id="4" name="Footer Placeholder 3">
            <a:extLst>
              <a:ext uri="{FF2B5EF4-FFF2-40B4-BE49-F238E27FC236}">
                <a16:creationId xmlns:a16="http://schemas.microsoft.com/office/drawing/2014/main" id="{32BC02E6-14A9-4417-B10C-007682B6AEA0}"/>
              </a:ext>
            </a:extLst>
          </p:cNvPr>
          <p:cNvSpPr>
            <a:spLocks noGrp="1"/>
          </p:cNvSpPr>
          <p:nvPr>
            <p:ph type="ftr" sz="quarter" idx="11"/>
          </p:nvPr>
        </p:nvSpPr>
        <p:spPr/>
        <p:txBody>
          <a:bodyPr/>
          <a:lstStyle/>
          <a:p>
            <a:r>
              <a:rPr lang="en-US"/>
              <a:t>Tim Godfrey, EPRI</a:t>
            </a:r>
          </a:p>
        </p:txBody>
      </p:sp>
      <p:sp>
        <p:nvSpPr>
          <p:cNvPr id="11" name="Content Placeholder 10">
            <a:extLst>
              <a:ext uri="{FF2B5EF4-FFF2-40B4-BE49-F238E27FC236}">
                <a16:creationId xmlns:a16="http://schemas.microsoft.com/office/drawing/2014/main" id="{C9C52209-884E-43B1-BC59-E12830564D30}"/>
              </a:ext>
            </a:extLst>
          </p:cNvPr>
          <p:cNvSpPr>
            <a:spLocks noGrp="1"/>
          </p:cNvSpPr>
          <p:nvPr>
            <p:ph idx="1"/>
          </p:nvPr>
        </p:nvSpPr>
        <p:spPr/>
        <p:txBody>
          <a:bodyPr/>
          <a:lstStyle/>
          <a:p>
            <a:endParaRPr lang="en-US" dirty="0"/>
          </a:p>
        </p:txBody>
      </p:sp>
      <p:sp>
        <p:nvSpPr>
          <p:cNvPr id="8" name="Date Placeholder 7">
            <a:extLst>
              <a:ext uri="{FF2B5EF4-FFF2-40B4-BE49-F238E27FC236}">
                <a16:creationId xmlns:a16="http://schemas.microsoft.com/office/drawing/2014/main" id="{45B92C49-E18E-4D3D-A471-EEEE9339C606}"/>
              </a:ext>
            </a:extLst>
          </p:cNvPr>
          <p:cNvSpPr>
            <a:spLocks noGrp="1"/>
          </p:cNvSpPr>
          <p:nvPr>
            <p:ph type="dt" sz="half" idx="10"/>
          </p:nvPr>
        </p:nvSpPr>
        <p:spPr/>
        <p:txBody>
          <a:bodyPr/>
          <a:lstStyle/>
          <a:p>
            <a:r>
              <a:rPr lang="en-US"/>
              <a:t>March 2021</a:t>
            </a:r>
            <a:endParaRPr lang="en-US" dirty="0"/>
          </a:p>
        </p:txBody>
      </p:sp>
      <p:sp>
        <p:nvSpPr>
          <p:cNvPr id="9" name="Slide Number Placeholder 8">
            <a:extLst>
              <a:ext uri="{FF2B5EF4-FFF2-40B4-BE49-F238E27FC236}">
                <a16:creationId xmlns:a16="http://schemas.microsoft.com/office/drawing/2014/main" id="{809D4745-B7A5-41A8-89D4-6362D978B337}"/>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12311829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E70CC-3506-4D4E-9B63-B8AAF8422677}"/>
              </a:ext>
            </a:extLst>
          </p:cNvPr>
          <p:cNvSpPr>
            <a:spLocks noGrp="1"/>
          </p:cNvSpPr>
          <p:nvPr>
            <p:ph type="title"/>
          </p:nvPr>
        </p:nvSpPr>
        <p:spPr/>
        <p:txBody>
          <a:bodyPr/>
          <a:lstStyle/>
          <a:p>
            <a:r>
              <a:rPr lang="en-US" dirty="0"/>
              <a:t>SRD Discussion February 11 Teleconference</a:t>
            </a:r>
          </a:p>
        </p:txBody>
      </p:sp>
      <p:sp>
        <p:nvSpPr>
          <p:cNvPr id="3" name="Content Placeholder 2">
            <a:extLst>
              <a:ext uri="{FF2B5EF4-FFF2-40B4-BE49-F238E27FC236}">
                <a16:creationId xmlns:a16="http://schemas.microsoft.com/office/drawing/2014/main" id="{9037F63A-CF5F-44E1-8A67-CA2455221FC8}"/>
              </a:ext>
            </a:extLst>
          </p:cNvPr>
          <p:cNvSpPr>
            <a:spLocks noGrp="1"/>
          </p:cNvSpPr>
          <p:nvPr>
            <p:ph idx="1"/>
          </p:nvPr>
        </p:nvSpPr>
        <p:spPr/>
        <p:txBody>
          <a:bodyPr>
            <a:normAutofit/>
          </a:bodyPr>
          <a:lstStyle/>
          <a:p>
            <a:pPr marL="0" fontAlgn="ctr">
              <a:spcBef>
                <a:spcPts val="0"/>
              </a:spcBef>
            </a:pPr>
            <a:endParaRPr lang="en-US" dirty="0">
              <a:solidFill>
                <a:srgbClr val="000000"/>
              </a:solidFill>
              <a:latin typeface="Calibri" panose="020F0502020204030204" pitchFamily="34" charset="0"/>
            </a:endParaRPr>
          </a:p>
          <a:p>
            <a:pPr marL="0" fontAlgn="ctr">
              <a:spcBef>
                <a:spcPts val="0"/>
              </a:spcBef>
            </a:pPr>
            <a:r>
              <a:rPr lang="en-US" dirty="0">
                <a:solidFill>
                  <a:srgbClr val="000000"/>
                </a:solidFill>
                <a:latin typeface="Calibri" panose="020F0502020204030204" pitchFamily="34" charset="0"/>
              </a:rPr>
              <a:t>20-0182r11 uploaded by </a:t>
            </a:r>
            <a:r>
              <a:rPr lang="en-US" dirty="0" err="1">
                <a:solidFill>
                  <a:srgbClr val="000000"/>
                </a:solidFill>
                <a:latin typeface="Calibri" panose="020F0502020204030204" pitchFamily="34" charset="0"/>
              </a:rPr>
              <a:t>Juha</a:t>
            </a:r>
            <a:r>
              <a:rPr lang="en-US" dirty="0">
                <a:solidFill>
                  <a:srgbClr val="000000"/>
                </a:solidFill>
                <a:latin typeface="Calibri" panose="020F0502020204030204" pitchFamily="34" charset="0"/>
              </a:rPr>
              <a:t>.  </a:t>
            </a:r>
          </a:p>
          <a:p>
            <a:pPr marL="0" fontAlgn="ctr">
              <a:spcBef>
                <a:spcPts val="0"/>
              </a:spcBef>
            </a:pPr>
            <a:r>
              <a:rPr lang="en-US" dirty="0">
                <a:solidFill>
                  <a:srgbClr val="000000"/>
                </a:solidFill>
                <a:latin typeface="Calibri" panose="020F0502020204030204" pitchFamily="34" charset="0"/>
              </a:rPr>
              <a:t>Clean version of SRD uploaded as 21-0097r0</a:t>
            </a:r>
          </a:p>
          <a:p>
            <a:pPr marL="0" fontAlgn="ctr">
              <a:spcBef>
                <a:spcPts val="0"/>
              </a:spcBef>
            </a:pPr>
            <a:r>
              <a:rPr lang="en-US" dirty="0">
                <a:solidFill>
                  <a:srgbClr val="000000"/>
                </a:solidFill>
                <a:latin typeface="Calibri" panose="020F0502020204030204" pitchFamily="34" charset="0"/>
              </a:rPr>
              <a:t>21-0097r1  contains the three ranges of throughput </a:t>
            </a:r>
          </a:p>
          <a:p>
            <a:pPr marL="457200" lvl="1" fontAlgn="ctr">
              <a:spcBef>
                <a:spcPts val="0"/>
              </a:spcBef>
            </a:pPr>
            <a:r>
              <a:rPr lang="en-US" dirty="0">
                <a:solidFill>
                  <a:srgbClr val="000000"/>
                </a:solidFill>
                <a:latin typeface="Calibri" panose="020F0502020204030204" pitchFamily="34" charset="0"/>
              </a:rPr>
              <a:t>Tim will upload r1 with all changes accepted as clean baseline</a:t>
            </a:r>
          </a:p>
          <a:p>
            <a:pPr marL="457200" lvl="1" fontAlgn="ctr">
              <a:spcBef>
                <a:spcPts val="0"/>
              </a:spcBef>
            </a:pPr>
            <a:r>
              <a:rPr lang="en-US" dirty="0">
                <a:solidFill>
                  <a:srgbClr val="000000"/>
                </a:solidFill>
                <a:latin typeface="Calibri" panose="020F0502020204030204" pitchFamily="34" charset="0"/>
              </a:rPr>
              <a:t>Menashe will add:  (upload as r2)</a:t>
            </a:r>
          </a:p>
          <a:p>
            <a:pPr marL="914400" lvl="2" fontAlgn="ctr">
              <a:spcBef>
                <a:spcPts val="0"/>
              </a:spcBef>
            </a:pPr>
            <a:r>
              <a:rPr lang="en-US" dirty="0">
                <a:solidFill>
                  <a:srgbClr val="000000"/>
                </a:solidFill>
                <a:latin typeface="Calibri" panose="020F0502020204030204" pitchFamily="34" charset="0"/>
              </a:rPr>
              <a:t>RF performance requirements</a:t>
            </a:r>
          </a:p>
          <a:p>
            <a:pPr marL="914400" lvl="2" fontAlgn="ctr">
              <a:spcBef>
                <a:spcPts val="0"/>
              </a:spcBef>
            </a:pPr>
            <a:r>
              <a:rPr lang="en-US" dirty="0">
                <a:solidFill>
                  <a:srgbClr val="000000"/>
                </a:solidFill>
                <a:latin typeface="Calibri" panose="020F0502020204030204" pitchFamily="34" charset="0"/>
              </a:rPr>
              <a:t>Additional requirements on receiver requirements for LMR </a:t>
            </a:r>
            <a:r>
              <a:rPr lang="en-US" dirty="0" err="1">
                <a:solidFill>
                  <a:srgbClr val="000000"/>
                </a:solidFill>
                <a:latin typeface="Calibri" panose="020F0502020204030204" pitchFamily="34" charset="0"/>
              </a:rPr>
              <a:t>coex</a:t>
            </a:r>
            <a:endParaRPr lang="en-US" dirty="0">
              <a:solidFill>
                <a:srgbClr val="000000"/>
              </a:solidFill>
              <a:latin typeface="Calibri" panose="020F0502020204030204" pitchFamily="34" charset="0"/>
            </a:endParaRPr>
          </a:p>
          <a:p>
            <a:pPr marL="914400" lvl="2" fontAlgn="ctr">
              <a:spcBef>
                <a:spcPts val="0"/>
              </a:spcBef>
            </a:pPr>
            <a:r>
              <a:rPr lang="en-US" dirty="0">
                <a:solidFill>
                  <a:srgbClr val="000000"/>
                </a:solidFill>
                <a:latin typeface="Calibri" panose="020F0502020204030204" pitchFamily="34" charset="0"/>
              </a:rPr>
              <a:t>Security requirements</a:t>
            </a:r>
          </a:p>
          <a:p>
            <a:pPr marL="457200" lvl="1" fontAlgn="ctr">
              <a:spcBef>
                <a:spcPts val="0"/>
              </a:spcBef>
            </a:pPr>
            <a:r>
              <a:rPr lang="en-US" dirty="0">
                <a:solidFill>
                  <a:srgbClr val="000000"/>
                </a:solidFill>
                <a:latin typeface="Calibri" panose="020F0502020204030204" pitchFamily="34" charset="0"/>
              </a:rPr>
              <a:t>Bob has update on use cases (upload as r3)</a:t>
            </a:r>
          </a:p>
          <a:p>
            <a:pPr marL="914400" lvl="2" fontAlgn="ctr">
              <a:spcBef>
                <a:spcPts val="0"/>
              </a:spcBef>
            </a:pPr>
            <a:r>
              <a:rPr lang="en-US" dirty="0">
                <a:solidFill>
                  <a:srgbClr val="000000"/>
                </a:solidFill>
                <a:latin typeface="Calibri" panose="020F0502020204030204" pitchFamily="34" charset="0"/>
              </a:rPr>
              <a:t>Submit as a modification to the SRD.  </a:t>
            </a:r>
          </a:p>
          <a:p>
            <a:pPr marL="914400" lvl="2" fontAlgn="ctr">
              <a:spcBef>
                <a:spcPts val="0"/>
              </a:spcBef>
            </a:pPr>
            <a:r>
              <a:rPr lang="en-US" dirty="0">
                <a:solidFill>
                  <a:srgbClr val="000000"/>
                </a:solidFill>
                <a:latin typeface="Calibri" panose="020F0502020204030204" pitchFamily="34" charset="0"/>
              </a:rPr>
              <a:t>Updates can also go into use case spreadsheet (email to Daoud)</a:t>
            </a:r>
          </a:p>
          <a:p>
            <a:pPr marL="914400" lvl="2" fontAlgn="ctr">
              <a:spcBef>
                <a:spcPts val="0"/>
              </a:spcBef>
            </a:pPr>
            <a:endParaRPr lang="en-US" dirty="0">
              <a:solidFill>
                <a:srgbClr val="000000"/>
              </a:solidFill>
              <a:latin typeface="Calibri" panose="020F0502020204030204" pitchFamily="34" charset="0"/>
            </a:endParaRPr>
          </a:p>
          <a:p>
            <a:pPr marL="0" fontAlgn="ctr">
              <a:spcBef>
                <a:spcPts val="0"/>
              </a:spcBef>
            </a:pPr>
            <a:endParaRPr lang="en-US" dirty="0">
              <a:solidFill>
                <a:srgbClr val="000000"/>
              </a:solidFill>
              <a:latin typeface="Calibri" panose="020F0502020204030204" pitchFamily="34" charset="0"/>
            </a:endParaRPr>
          </a:p>
          <a:p>
            <a:pPr marL="457200" lvl="1" fontAlgn="ctr">
              <a:spcBef>
                <a:spcPts val="0"/>
              </a:spcBef>
            </a:pPr>
            <a:endParaRPr lang="en-US" dirty="0">
              <a:latin typeface="Arial" panose="020B0604020202020204" pitchFamily="34" charset="0"/>
            </a:endParaRPr>
          </a:p>
          <a:p>
            <a:endParaRPr lang="en-US" dirty="0"/>
          </a:p>
        </p:txBody>
      </p:sp>
      <p:sp>
        <p:nvSpPr>
          <p:cNvPr id="5" name="Footer Placeholder 4">
            <a:extLst>
              <a:ext uri="{FF2B5EF4-FFF2-40B4-BE49-F238E27FC236}">
                <a16:creationId xmlns:a16="http://schemas.microsoft.com/office/drawing/2014/main" id="{A0EA2D90-9C4D-4D55-BBD2-D5FCFF4B0255}"/>
              </a:ext>
            </a:extLst>
          </p:cNvPr>
          <p:cNvSpPr>
            <a:spLocks noGrp="1"/>
          </p:cNvSpPr>
          <p:nvPr>
            <p:ph type="ftr" sz="quarter" idx="11"/>
          </p:nvPr>
        </p:nvSpPr>
        <p:spPr/>
        <p:txBody>
          <a:bodyPr/>
          <a:lstStyle/>
          <a:p>
            <a:r>
              <a:rPr lang="en-US"/>
              <a:t>Tim Godfrey, EPRI</a:t>
            </a:r>
          </a:p>
        </p:txBody>
      </p:sp>
      <p:sp>
        <p:nvSpPr>
          <p:cNvPr id="9" name="Date Placeholder 8">
            <a:extLst>
              <a:ext uri="{FF2B5EF4-FFF2-40B4-BE49-F238E27FC236}">
                <a16:creationId xmlns:a16="http://schemas.microsoft.com/office/drawing/2014/main" id="{6DD6970B-3675-45F8-A444-910AC9B5CFF8}"/>
              </a:ext>
            </a:extLst>
          </p:cNvPr>
          <p:cNvSpPr>
            <a:spLocks noGrp="1"/>
          </p:cNvSpPr>
          <p:nvPr>
            <p:ph type="dt" sz="half" idx="10"/>
          </p:nvPr>
        </p:nvSpPr>
        <p:spPr/>
        <p:txBody>
          <a:bodyPr/>
          <a:lstStyle/>
          <a:p>
            <a:r>
              <a:rPr lang="en-US"/>
              <a:t>March 2021</a:t>
            </a:r>
            <a:endParaRPr lang="en-US" dirty="0"/>
          </a:p>
        </p:txBody>
      </p:sp>
      <p:sp>
        <p:nvSpPr>
          <p:cNvPr id="10" name="Slide Number Placeholder 9">
            <a:extLst>
              <a:ext uri="{FF2B5EF4-FFF2-40B4-BE49-F238E27FC236}">
                <a16:creationId xmlns:a16="http://schemas.microsoft.com/office/drawing/2014/main" id="{9A802DC6-DDA0-4333-B93C-71B6E252708E}"/>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3161595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D260009-4DF9-414B-AC81-0AE4BFEE11F5}"/>
              </a:ext>
            </a:extLst>
          </p:cNvPr>
          <p:cNvSpPr>
            <a:spLocks noGrp="1"/>
          </p:cNvSpPr>
          <p:nvPr>
            <p:ph type="title"/>
          </p:nvPr>
        </p:nvSpPr>
        <p:spPr/>
        <p:txBody>
          <a:bodyPr/>
          <a:lstStyle/>
          <a:p>
            <a:r>
              <a:rPr lang="en-US" dirty="0"/>
              <a:t>WebEx March 11</a:t>
            </a:r>
          </a:p>
        </p:txBody>
      </p:sp>
      <p:sp>
        <p:nvSpPr>
          <p:cNvPr id="7" name="Content Placeholder 6">
            <a:extLst>
              <a:ext uri="{FF2B5EF4-FFF2-40B4-BE49-F238E27FC236}">
                <a16:creationId xmlns:a16="http://schemas.microsoft.com/office/drawing/2014/main" id="{885E520D-0818-4738-BD53-C75C8FA71938}"/>
              </a:ext>
            </a:extLst>
          </p:cNvPr>
          <p:cNvSpPr>
            <a:spLocks noGrp="1"/>
          </p:cNvSpPr>
          <p:nvPr>
            <p:ph idx="1"/>
          </p:nvPr>
        </p:nvSpPr>
        <p:spPr/>
        <p:txBody>
          <a:bodyPr>
            <a:normAutofit fontScale="92500" lnSpcReduction="10000"/>
          </a:bodyPr>
          <a:lstStyle/>
          <a:p>
            <a:r>
              <a:rPr lang="en-US" dirty="0">
                <a:hlinkClick r:id="rId2"/>
              </a:rPr>
              <a:t>Join WebEx meeting</a:t>
            </a:r>
            <a:r>
              <a:rPr lang="en-US" dirty="0"/>
              <a:t>   </a:t>
            </a:r>
            <a:br>
              <a:rPr lang="en-US" dirty="0"/>
            </a:br>
            <a:r>
              <a:rPr lang="en-US" dirty="0" err="1"/>
              <a:t>Meeting</a:t>
            </a:r>
            <a:r>
              <a:rPr lang="en-US" dirty="0"/>
              <a:t> number: 185 000 4571  Meeting password: PPi5i4HZ9Vq    </a:t>
            </a:r>
            <a:br>
              <a:rPr lang="en-US" dirty="0"/>
            </a:br>
            <a:br>
              <a:rPr lang="en-US" dirty="0"/>
            </a:br>
            <a:r>
              <a:rPr lang="en-US" dirty="0"/>
              <a:t>Join from a video conferencing system or application</a:t>
            </a:r>
            <a:br>
              <a:rPr lang="en-US" dirty="0"/>
            </a:br>
            <a:r>
              <a:rPr lang="en-US" dirty="0"/>
              <a:t>Dial </a:t>
            </a:r>
            <a:r>
              <a:rPr lang="en-US" dirty="0">
                <a:hlinkClick r:id="rId3"/>
              </a:rPr>
              <a:t>1850004571@epri.webex.com</a:t>
            </a:r>
            <a:r>
              <a:rPr lang="en-US" dirty="0"/>
              <a:t>  </a:t>
            </a:r>
            <a:br>
              <a:rPr lang="en-US" dirty="0"/>
            </a:br>
            <a:r>
              <a:rPr lang="en-US" dirty="0"/>
              <a:t>You can also dial 173.243.2.68 and enter your meeting number.   </a:t>
            </a:r>
            <a:br>
              <a:rPr lang="en-US" dirty="0"/>
            </a:br>
            <a:r>
              <a:rPr lang="en-US" dirty="0"/>
              <a:t>  </a:t>
            </a:r>
            <a:br>
              <a:rPr lang="en-US" dirty="0"/>
            </a:br>
            <a:r>
              <a:rPr lang="en-US" dirty="0"/>
              <a:t>  </a:t>
            </a:r>
            <a:br>
              <a:rPr lang="en-US" dirty="0"/>
            </a:br>
            <a:r>
              <a:rPr lang="en-US" dirty="0"/>
              <a:t>If you are a host, </a:t>
            </a:r>
            <a:r>
              <a:rPr lang="en-US" dirty="0">
                <a:hlinkClick r:id="rId4"/>
              </a:rPr>
              <a:t>click here</a:t>
            </a:r>
            <a:r>
              <a:rPr lang="en-US" dirty="0"/>
              <a:t> to view host information. Join by phone  </a:t>
            </a:r>
            <a:br>
              <a:rPr lang="en-US" dirty="0"/>
            </a:br>
            <a:r>
              <a:rPr lang="en-US" dirty="0"/>
              <a:t>+1-855-797-9485 US Toll free  </a:t>
            </a:r>
            <a:br>
              <a:rPr lang="en-US" dirty="0"/>
            </a:br>
            <a:r>
              <a:rPr lang="en-US" dirty="0"/>
              <a:t>+1-415-655-0002 US Toll  </a:t>
            </a:r>
            <a:br>
              <a:rPr lang="en-US" dirty="0"/>
            </a:br>
            <a:r>
              <a:rPr lang="en-US" dirty="0"/>
              <a:t>Access code: 185 000 4571  </a:t>
            </a:r>
            <a:br>
              <a:rPr lang="en-US" dirty="0"/>
            </a:br>
            <a:r>
              <a:rPr lang="en-US" dirty="0">
                <a:hlinkClick r:id="rId5"/>
              </a:rPr>
              <a:t>Global call-in numbers</a:t>
            </a:r>
            <a:r>
              <a:rPr lang="en-US" dirty="0"/>
              <a:t>  |  </a:t>
            </a:r>
            <a:r>
              <a:rPr lang="en-US" dirty="0">
                <a:hlinkClick r:id="rId6"/>
              </a:rPr>
              <a:t>Toll-free calling restrictions</a:t>
            </a:r>
            <a:r>
              <a:rPr lang="en-US" dirty="0"/>
              <a:t>   </a:t>
            </a:r>
          </a:p>
        </p:txBody>
      </p:sp>
      <p:sp>
        <p:nvSpPr>
          <p:cNvPr id="3" name="Footer Placeholder 2">
            <a:extLst>
              <a:ext uri="{FF2B5EF4-FFF2-40B4-BE49-F238E27FC236}">
                <a16:creationId xmlns:a16="http://schemas.microsoft.com/office/drawing/2014/main" id="{D78F1B81-112D-4E9C-981C-0CA50A284B0E}"/>
              </a:ext>
            </a:extLst>
          </p:cNvPr>
          <p:cNvSpPr>
            <a:spLocks noGrp="1"/>
          </p:cNvSpPr>
          <p:nvPr>
            <p:ph type="ftr" sz="quarter" idx="11"/>
          </p:nvPr>
        </p:nvSpPr>
        <p:spPr/>
        <p:txBody>
          <a:bodyPr/>
          <a:lstStyle/>
          <a:p>
            <a:r>
              <a:rPr lang="en-US"/>
              <a:t>Tim Godfrey, EPRI</a:t>
            </a:r>
          </a:p>
        </p:txBody>
      </p:sp>
      <p:sp>
        <p:nvSpPr>
          <p:cNvPr id="13" name="Date Placeholder 12">
            <a:extLst>
              <a:ext uri="{FF2B5EF4-FFF2-40B4-BE49-F238E27FC236}">
                <a16:creationId xmlns:a16="http://schemas.microsoft.com/office/drawing/2014/main" id="{84E70F07-0087-434B-9568-EFCE6B6FA95D}"/>
              </a:ext>
            </a:extLst>
          </p:cNvPr>
          <p:cNvSpPr>
            <a:spLocks noGrp="1"/>
          </p:cNvSpPr>
          <p:nvPr>
            <p:ph type="dt" sz="half" idx="10"/>
          </p:nvPr>
        </p:nvSpPr>
        <p:spPr/>
        <p:txBody>
          <a:bodyPr/>
          <a:lstStyle/>
          <a:p>
            <a:r>
              <a:rPr lang="en-US"/>
              <a:t>March 2021</a:t>
            </a:r>
            <a:endParaRPr lang="en-US" dirty="0"/>
          </a:p>
        </p:txBody>
      </p:sp>
      <p:sp>
        <p:nvSpPr>
          <p:cNvPr id="14" name="Slide Number Placeholder 13">
            <a:extLst>
              <a:ext uri="{FF2B5EF4-FFF2-40B4-BE49-F238E27FC236}">
                <a16:creationId xmlns:a16="http://schemas.microsoft.com/office/drawing/2014/main" id="{6374B414-EC26-478B-8BF5-AAF2B1E0116D}"/>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39991298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DDF7E-5F12-44C9-A450-22F589335C5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D267605-77D3-4092-97FC-36571C2E543D}"/>
              </a:ext>
            </a:extLst>
          </p:cNvPr>
          <p:cNvSpPr>
            <a:spLocks noGrp="1"/>
          </p:cNvSpPr>
          <p:nvPr>
            <p:ph idx="1"/>
          </p:nvPr>
        </p:nvSpPr>
        <p:spPr>
          <a:xfrm>
            <a:off x="838200" y="1825625"/>
            <a:ext cx="3810000" cy="4351338"/>
          </a:xfrm>
        </p:spPr>
        <p:txBody>
          <a:bodyPr/>
          <a:lstStyle/>
          <a:p>
            <a:r>
              <a:rPr lang="en-US" dirty="0"/>
              <a:t>Throughput ranges for comparing proposals</a:t>
            </a:r>
          </a:p>
          <a:p>
            <a:endParaRPr lang="en-US" dirty="0"/>
          </a:p>
          <a:p>
            <a:r>
              <a:rPr lang="en-US" dirty="0">
                <a:highlight>
                  <a:srgbClr val="FFFF00"/>
                </a:highlight>
              </a:rPr>
              <a:t>Reference back into Use Case document?</a:t>
            </a:r>
          </a:p>
          <a:p>
            <a:endParaRPr lang="en-US" dirty="0"/>
          </a:p>
          <a:p>
            <a:r>
              <a:rPr lang="en-US" dirty="0"/>
              <a:t>Want to avoid hard limits that might disqualify a proposal </a:t>
            </a:r>
          </a:p>
        </p:txBody>
      </p:sp>
      <p:sp>
        <p:nvSpPr>
          <p:cNvPr id="5" name="Footer Placeholder 4">
            <a:extLst>
              <a:ext uri="{FF2B5EF4-FFF2-40B4-BE49-F238E27FC236}">
                <a16:creationId xmlns:a16="http://schemas.microsoft.com/office/drawing/2014/main" id="{9FCD145E-D8E3-472F-9B42-AB32BE5E6196}"/>
              </a:ext>
            </a:extLst>
          </p:cNvPr>
          <p:cNvSpPr>
            <a:spLocks noGrp="1"/>
          </p:cNvSpPr>
          <p:nvPr>
            <p:ph type="ftr" sz="quarter" idx="11"/>
          </p:nvPr>
        </p:nvSpPr>
        <p:spPr/>
        <p:txBody>
          <a:bodyPr/>
          <a:lstStyle/>
          <a:p>
            <a:r>
              <a:rPr lang="en-US"/>
              <a:t>Tim Godfrey, EPRI</a:t>
            </a:r>
          </a:p>
        </p:txBody>
      </p:sp>
      <p:pic>
        <p:nvPicPr>
          <p:cNvPr id="7" name="Picture 6">
            <a:extLst>
              <a:ext uri="{FF2B5EF4-FFF2-40B4-BE49-F238E27FC236}">
                <a16:creationId xmlns:a16="http://schemas.microsoft.com/office/drawing/2014/main" id="{9D89E359-BBC7-4BA1-ACD3-51A7BF1E1D73}"/>
              </a:ext>
            </a:extLst>
          </p:cNvPr>
          <p:cNvPicPr>
            <a:picLocks noChangeAspect="1"/>
          </p:cNvPicPr>
          <p:nvPr/>
        </p:nvPicPr>
        <p:blipFill>
          <a:blip r:embed="rId2"/>
          <a:stretch>
            <a:fillRect/>
          </a:stretch>
        </p:blipFill>
        <p:spPr>
          <a:xfrm>
            <a:off x="4572000" y="-20249"/>
            <a:ext cx="1685480" cy="6858000"/>
          </a:xfrm>
          <a:prstGeom prst="rect">
            <a:avLst/>
          </a:prstGeom>
        </p:spPr>
      </p:pic>
      <p:sp>
        <p:nvSpPr>
          <p:cNvPr id="8" name="Oval 7">
            <a:extLst>
              <a:ext uri="{FF2B5EF4-FFF2-40B4-BE49-F238E27FC236}">
                <a16:creationId xmlns:a16="http://schemas.microsoft.com/office/drawing/2014/main" id="{FFA18D98-7BDF-4AE1-8DFD-45F19BC9F50F}"/>
              </a:ext>
            </a:extLst>
          </p:cNvPr>
          <p:cNvSpPr/>
          <p:nvPr/>
        </p:nvSpPr>
        <p:spPr>
          <a:xfrm>
            <a:off x="6387233" y="4343400"/>
            <a:ext cx="1595660" cy="21955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Low</a:t>
            </a:r>
          </a:p>
        </p:txBody>
      </p:sp>
      <p:sp>
        <p:nvSpPr>
          <p:cNvPr id="9" name="Oval 8">
            <a:extLst>
              <a:ext uri="{FF2B5EF4-FFF2-40B4-BE49-F238E27FC236}">
                <a16:creationId xmlns:a16="http://schemas.microsoft.com/office/drawing/2014/main" id="{C17D97FF-A62E-4392-BDE4-E333991D7BDD}"/>
              </a:ext>
            </a:extLst>
          </p:cNvPr>
          <p:cNvSpPr/>
          <p:nvPr/>
        </p:nvSpPr>
        <p:spPr>
          <a:xfrm>
            <a:off x="6407610" y="2347285"/>
            <a:ext cx="1595660" cy="237711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Medium</a:t>
            </a:r>
          </a:p>
        </p:txBody>
      </p:sp>
      <p:sp>
        <p:nvSpPr>
          <p:cNvPr id="10" name="Oval 9">
            <a:extLst>
              <a:ext uri="{FF2B5EF4-FFF2-40B4-BE49-F238E27FC236}">
                <a16:creationId xmlns:a16="http://schemas.microsoft.com/office/drawing/2014/main" id="{6A197443-345B-4DA4-BD7A-500FDF1E2EFD}"/>
              </a:ext>
            </a:extLst>
          </p:cNvPr>
          <p:cNvSpPr/>
          <p:nvPr/>
        </p:nvSpPr>
        <p:spPr>
          <a:xfrm>
            <a:off x="6407610" y="383604"/>
            <a:ext cx="1595660" cy="27483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High</a:t>
            </a:r>
          </a:p>
        </p:txBody>
      </p:sp>
      <p:sp>
        <p:nvSpPr>
          <p:cNvPr id="13" name="Date Placeholder 12">
            <a:extLst>
              <a:ext uri="{FF2B5EF4-FFF2-40B4-BE49-F238E27FC236}">
                <a16:creationId xmlns:a16="http://schemas.microsoft.com/office/drawing/2014/main" id="{E0F321C3-9A66-4CA5-A958-4164BC9CB0B3}"/>
              </a:ext>
            </a:extLst>
          </p:cNvPr>
          <p:cNvSpPr>
            <a:spLocks noGrp="1"/>
          </p:cNvSpPr>
          <p:nvPr>
            <p:ph type="dt" sz="half" idx="10"/>
          </p:nvPr>
        </p:nvSpPr>
        <p:spPr/>
        <p:txBody>
          <a:bodyPr/>
          <a:lstStyle/>
          <a:p>
            <a:r>
              <a:rPr lang="en-US"/>
              <a:t>March 2021</a:t>
            </a:r>
            <a:endParaRPr lang="en-US" dirty="0"/>
          </a:p>
        </p:txBody>
      </p:sp>
      <p:sp>
        <p:nvSpPr>
          <p:cNvPr id="14" name="Slide Number Placeholder 13">
            <a:extLst>
              <a:ext uri="{FF2B5EF4-FFF2-40B4-BE49-F238E27FC236}">
                <a16:creationId xmlns:a16="http://schemas.microsoft.com/office/drawing/2014/main" id="{C61CF29D-22E2-4905-96A3-F9F45DF9AB64}"/>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6577915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6E6AF-BAC2-48C0-918A-D34444B8B125}"/>
              </a:ext>
            </a:extLst>
          </p:cNvPr>
          <p:cNvSpPr>
            <a:spLocks noGrp="1"/>
          </p:cNvSpPr>
          <p:nvPr>
            <p:ph type="title"/>
          </p:nvPr>
        </p:nvSpPr>
        <p:spPr/>
        <p:txBody>
          <a:bodyPr/>
          <a:lstStyle/>
          <a:p>
            <a:r>
              <a:rPr lang="en-US" dirty="0"/>
              <a:t>Finalization of SRD</a:t>
            </a:r>
          </a:p>
        </p:txBody>
      </p:sp>
      <p:sp>
        <p:nvSpPr>
          <p:cNvPr id="3" name="Content Placeholder 2">
            <a:extLst>
              <a:ext uri="{FF2B5EF4-FFF2-40B4-BE49-F238E27FC236}">
                <a16:creationId xmlns:a16="http://schemas.microsoft.com/office/drawing/2014/main" id="{C461C686-3BB7-41D5-8A97-BFD3B00D9B22}"/>
              </a:ext>
            </a:extLst>
          </p:cNvPr>
          <p:cNvSpPr>
            <a:spLocks noGrp="1"/>
          </p:cNvSpPr>
          <p:nvPr>
            <p:ph idx="1"/>
          </p:nvPr>
        </p:nvSpPr>
        <p:spPr/>
        <p:txBody>
          <a:bodyPr/>
          <a:lstStyle/>
          <a:p>
            <a:r>
              <a:rPr lang="en-US" dirty="0"/>
              <a:t>Is the content complete? </a:t>
            </a:r>
          </a:p>
          <a:p>
            <a:r>
              <a:rPr lang="en-US" dirty="0"/>
              <a:t>Would an amendment that meets the SRD requirements be able to address the use cases? </a:t>
            </a:r>
          </a:p>
          <a:p>
            <a:endParaRPr lang="en-US" dirty="0"/>
          </a:p>
          <a:p>
            <a:endParaRPr lang="en-US" dirty="0"/>
          </a:p>
          <a:p>
            <a:r>
              <a:rPr lang="en-US" dirty="0"/>
              <a:t>Motion to Approve SRD?</a:t>
            </a:r>
          </a:p>
        </p:txBody>
      </p:sp>
      <p:sp>
        <p:nvSpPr>
          <p:cNvPr id="5" name="Footer Placeholder 4">
            <a:extLst>
              <a:ext uri="{FF2B5EF4-FFF2-40B4-BE49-F238E27FC236}">
                <a16:creationId xmlns:a16="http://schemas.microsoft.com/office/drawing/2014/main" id="{9330DC4F-FA80-4877-B1E7-5028AE55FE00}"/>
              </a:ext>
            </a:extLst>
          </p:cNvPr>
          <p:cNvSpPr>
            <a:spLocks noGrp="1"/>
          </p:cNvSpPr>
          <p:nvPr>
            <p:ph type="ftr" sz="quarter" idx="11"/>
          </p:nvPr>
        </p:nvSpPr>
        <p:spPr/>
        <p:txBody>
          <a:bodyPr/>
          <a:lstStyle/>
          <a:p>
            <a:r>
              <a:rPr lang="en-US"/>
              <a:t>Tim Godfrey, EPRI</a:t>
            </a:r>
          </a:p>
        </p:txBody>
      </p:sp>
      <p:sp>
        <p:nvSpPr>
          <p:cNvPr id="9" name="Date Placeholder 8">
            <a:extLst>
              <a:ext uri="{FF2B5EF4-FFF2-40B4-BE49-F238E27FC236}">
                <a16:creationId xmlns:a16="http://schemas.microsoft.com/office/drawing/2014/main" id="{A9CC2A02-F495-4114-9F72-FB623B29636A}"/>
              </a:ext>
            </a:extLst>
          </p:cNvPr>
          <p:cNvSpPr>
            <a:spLocks noGrp="1"/>
          </p:cNvSpPr>
          <p:nvPr>
            <p:ph type="dt" sz="half" idx="10"/>
          </p:nvPr>
        </p:nvSpPr>
        <p:spPr/>
        <p:txBody>
          <a:bodyPr/>
          <a:lstStyle/>
          <a:p>
            <a:r>
              <a:rPr lang="en-US"/>
              <a:t>March 2021</a:t>
            </a:r>
            <a:endParaRPr lang="en-US" dirty="0"/>
          </a:p>
        </p:txBody>
      </p:sp>
      <p:sp>
        <p:nvSpPr>
          <p:cNvPr id="10" name="Slide Number Placeholder 9">
            <a:extLst>
              <a:ext uri="{FF2B5EF4-FFF2-40B4-BE49-F238E27FC236}">
                <a16:creationId xmlns:a16="http://schemas.microsoft.com/office/drawing/2014/main" id="{A78BCA03-506C-40ED-B2DD-F6FFE9DD222F}"/>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10109235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SDD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a:xfrm>
            <a:off x="838200" y="1752600"/>
            <a:ext cx="10515600" cy="4351338"/>
          </a:xfrm>
        </p:spPr>
        <p:txBody>
          <a:bodyPr>
            <a:normAutofit/>
          </a:bodyPr>
          <a:lstStyle/>
          <a:p>
            <a:r>
              <a:rPr lang="en-US" dirty="0"/>
              <a:t>Template uploaded as </a:t>
            </a:r>
            <a:r>
              <a:rPr lang="en-US" dirty="0">
                <a:hlinkClick r:id="rId2"/>
              </a:rPr>
              <a:t>document 351r1</a:t>
            </a:r>
            <a:endParaRPr lang="en-US" dirty="0"/>
          </a:p>
          <a:p>
            <a:endParaRPr lang="en-US" dirty="0"/>
          </a:p>
          <a:p>
            <a:endParaRPr lang="en-US" dirty="0"/>
          </a:p>
          <a:p>
            <a:endParaRPr lang="en-US" dirty="0"/>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9" name="Date Placeholder 8">
            <a:extLst>
              <a:ext uri="{FF2B5EF4-FFF2-40B4-BE49-F238E27FC236}">
                <a16:creationId xmlns:a16="http://schemas.microsoft.com/office/drawing/2014/main" id="{0F6B6D37-5D10-463D-B7FE-F806513748E0}"/>
              </a:ext>
            </a:extLst>
          </p:cNvPr>
          <p:cNvSpPr>
            <a:spLocks noGrp="1"/>
          </p:cNvSpPr>
          <p:nvPr>
            <p:ph type="dt" sz="half" idx="10"/>
          </p:nvPr>
        </p:nvSpPr>
        <p:spPr/>
        <p:txBody>
          <a:bodyPr/>
          <a:lstStyle/>
          <a:p>
            <a:r>
              <a:rPr lang="en-US"/>
              <a:t>March 2021</a:t>
            </a:r>
            <a:endParaRPr lang="en-US" dirty="0"/>
          </a:p>
        </p:txBody>
      </p:sp>
      <p:sp>
        <p:nvSpPr>
          <p:cNvPr id="10" name="Slide Number Placeholder 9">
            <a:extLst>
              <a:ext uri="{FF2B5EF4-FFF2-40B4-BE49-F238E27FC236}">
                <a16:creationId xmlns:a16="http://schemas.microsoft.com/office/drawing/2014/main" id="{B343C89A-4784-4C07-8E27-42E5C7D5B779}"/>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30764025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5172-1F26-4208-8023-5502550C7176}"/>
              </a:ext>
            </a:extLst>
          </p:cNvPr>
          <p:cNvSpPr>
            <a:spLocks noGrp="1"/>
          </p:cNvSpPr>
          <p:nvPr>
            <p:ph type="title"/>
          </p:nvPr>
        </p:nvSpPr>
        <p:spPr/>
        <p:txBody>
          <a:bodyPr>
            <a:normAutofit fontScale="90000"/>
          </a:bodyPr>
          <a:lstStyle/>
          <a:p>
            <a:r>
              <a:rPr lang="en-US" dirty="0"/>
              <a:t>Discussion on Security Requirements for 802.16t</a:t>
            </a:r>
            <a:br>
              <a:rPr lang="en-US" dirty="0"/>
            </a:br>
            <a:endParaRPr lang="en-US" dirty="0"/>
          </a:p>
        </p:txBody>
      </p:sp>
      <p:sp>
        <p:nvSpPr>
          <p:cNvPr id="3" name="Content Placeholder 2">
            <a:extLst>
              <a:ext uri="{FF2B5EF4-FFF2-40B4-BE49-F238E27FC236}">
                <a16:creationId xmlns:a16="http://schemas.microsoft.com/office/drawing/2014/main" id="{9B10A2D8-754E-4D34-8FFC-58B24AE1F949}"/>
              </a:ext>
            </a:extLst>
          </p:cNvPr>
          <p:cNvSpPr>
            <a:spLocks noGrp="1"/>
          </p:cNvSpPr>
          <p:nvPr>
            <p:ph idx="1"/>
          </p:nvPr>
        </p:nvSpPr>
        <p:spPr/>
        <p:txBody>
          <a:bodyPr>
            <a:normAutofit fontScale="92500" lnSpcReduction="20000"/>
          </a:bodyPr>
          <a:lstStyle/>
          <a:p>
            <a:r>
              <a:rPr lang="en-US" dirty="0"/>
              <a:t>The group discusses whether the current 16t scope can include security changes under the umbrella of “required by the physical layer changes.” </a:t>
            </a:r>
          </a:p>
          <a:p>
            <a:r>
              <a:rPr lang="en-US" dirty="0"/>
              <a:t>Options:</a:t>
            </a:r>
          </a:p>
          <a:p>
            <a:pPr lvl="1"/>
            <a:r>
              <a:rPr lang="en-US" dirty="0"/>
              <a:t>1) Continue 16t and change PAR to include security changes (driven by use cases) in scope</a:t>
            </a:r>
          </a:p>
          <a:p>
            <a:pPr lvl="1"/>
            <a:r>
              <a:rPr lang="en-US" dirty="0"/>
              <a:t>2 Create a new PAR and TG for Security changes.</a:t>
            </a:r>
          </a:p>
          <a:p>
            <a:pPr lvl="1"/>
            <a:endParaRPr lang="en-US" dirty="0"/>
          </a:p>
          <a:p>
            <a:r>
              <a:rPr lang="en-US" dirty="0"/>
              <a:t>Path forward:</a:t>
            </a:r>
          </a:p>
          <a:p>
            <a:pPr lvl="1"/>
            <a:r>
              <a:rPr lang="en-US" dirty="0"/>
              <a:t>Ask for contributions on security.  Amend Call for Contribution</a:t>
            </a:r>
          </a:p>
          <a:p>
            <a:pPr lvl="1"/>
            <a:r>
              <a:rPr lang="en-US" dirty="0"/>
              <a:t>Understand the requirements for security – what has to be changed</a:t>
            </a:r>
          </a:p>
          <a:p>
            <a:pPr lvl="2"/>
            <a:r>
              <a:rPr lang="en-US" dirty="0"/>
              <a:t>Look at post-quantum security architecture</a:t>
            </a:r>
          </a:p>
          <a:p>
            <a:pPr lvl="1"/>
            <a:r>
              <a:rPr lang="en-US" dirty="0"/>
              <a:t>Can the work be done in this TG, or do we need a new TG in parallel?</a:t>
            </a:r>
          </a:p>
          <a:p>
            <a:pPr lvl="1"/>
            <a:r>
              <a:rPr lang="en-US" dirty="0"/>
              <a:t>Solicit contributions from stakeholders on what their customers and markets require</a:t>
            </a:r>
          </a:p>
          <a:p>
            <a:pPr lvl="1"/>
            <a:endParaRPr lang="en-US" dirty="0"/>
          </a:p>
          <a:p>
            <a:endParaRPr lang="en-US" dirty="0"/>
          </a:p>
        </p:txBody>
      </p:sp>
      <p:sp>
        <p:nvSpPr>
          <p:cNvPr id="4" name="Footer Placeholder 3">
            <a:extLst>
              <a:ext uri="{FF2B5EF4-FFF2-40B4-BE49-F238E27FC236}">
                <a16:creationId xmlns:a16="http://schemas.microsoft.com/office/drawing/2014/main" id="{AB88EE08-1827-4313-8ECD-DFFE283352C7}"/>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9" name="Date Placeholder 8">
            <a:extLst>
              <a:ext uri="{FF2B5EF4-FFF2-40B4-BE49-F238E27FC236}">
                <a16:creationId xmlns:a16="http://schemas.microsoft.com/office/drawing/2014/main" id="{D86F2740-78AE-4992-BEB7-2B10F8678448}"/>
              </a:ext>
            </a:extLst>
          </p:cNvPr>
          <p:cNvSpPr>
            <a:spLocks noGrp="1"/>
          </p:cNvSpPr>
          <p:nvPr>
            <p:ph type="dt" sz="half" idx="10"/>
          </p:nvPr>
        </p:nvSpPr>
        <p:spPr/>
        <p:txBody>
          <a:bodyPr/>
          <a:lstStyle/>
          <a:p>
            <a:r>
              <a:rPr lang="en-US"/>
              <a:t>March 2021</a:t>
            </a:r>
            <a:endParaRPr lang="en-US" dirty="0"/>
          </a:p>
        </p:txBody>
      </p:sp>
      <p:sp>
        <p:nvSpPr>
          <p:cNvPr id="10" name="Slide Number Placeholder 9">
            <a:extLst>
              <a:ext uri="{FF2B5EF4-FFF2-40B4-BE49-F238E27FC236}">
                <a16:creationId xmlns:a16="http://schemas.microsoft.com/office/drawing/2014/main" id="{8FE4039A-B6BF-4D5B-A971-86BA4BD51595}"/>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600207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Revised 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1341982247"/>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5334000">
                  <a:extLst>
                    <a:ext uri="{9D8B030D-6E8A-4147-A177-3AD203B41FA5}">
                      <a16:colId xmlns:a16="http://schemas.microsoft.com/office/drawing/2014/main" val="3384751907"/>
                    </a:ext>
                  </a:extLst>
                </a:gridCol>
                <a:gridCol w="1905000">
                  <a:extLst>
                    <a:ext uri="{9D8B030D-6E8A-4147-A177-3AD203B41FA5}">
                      <a16:colId xmlns:a16="http://schemas.microsoft.com/office/drawing/2014/main" val="2633383389"/>
                    </a:ext>
                  </a:extLst>
                </a:gridCol>
                <a:gridCol w="19812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tc>
                  <a:txBody>
                    <a:bodyPr/>
                    <a:lstStyle/>
                    <a:p>
                      <a:r>
                        <a:rPr lang="en-US" sz="2400" dirty="0"/>
                        <a:t>Updated 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January 2020</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solidFill>
                            <a:schemeClr val="bg1">
                              <a:lumMod val="65000"/>
                            </a:schemeClr>
                          </a:solidFill>
                        </a:rPr>
                        <a:t>Nov 2020</a:t>
                      </a:r>
                    </a:p>
                  </a:txBody>
                  <a:tcPr/>
                </a:tc>
                <a:tc>
                  <a:txBody>
                    <a:bodyPr/>
                    <a:lstStyle/>
                    <a:p>
                      <a:r>
                        <a:rPr lang="en-US" sz="2400" dirty="0"/>
                        <a:t>March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solidFill>
                            <a:schemeClr val="bg1">
                              <a:lumMod val="65000"/>
                            </a:schemeClr>
                          </a:solidFill>
                        </a:rPr>
                        <a:t>May 2021</a:t>
                      </a:r>
                    </a:p>
                  </a:txBody>
                  <a:tcPr/>
                </a:tc>
                <a:tc>
                  <a:txBody>
                    <a:bodyPr/>
                    <a:lstStyle/>
                    <a:p>
                      <a:r>
                        <a:rPr lang="en-US" sz="2400" dirty="0"/>
                        <a:t>Sept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solidFill>
                            <a:schemeClr val="bg1">
                              <a:lumMod val="65000"/>
                            </a:schemeClr>
                          </a:solidFill>
                        </a:rPr>
                        <a:t>Sept 2021</a:t>
                      </a:r>
                    </a:p>
                  </a:txBody>
                  <a:tcPr/>
                </a:tc>
                <a:tc>
                  <a:txBody>
                    <a:bodyPr/>
                    <a:lstStyle/>
                    <a:p>
                      <a:r>
                        <a:rPr lang="en-US" sz="2400" dirty="0"/>
                        <a:t>Jan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solidFill>
                            <a:schemeClr val="bg1">
                              <a:lumMod val="65000"/>
                            </a:schemeClr>
                          </a:solidFill>
                        </a:rPr>
                        <a:t>Nov 2021</a:t>
                      </a:r>
                    </a:p>
                  </a:txBody>
                  <a:tcPr/>
                </a:tc>
                <a:tc>
                  <a:txBody>
                    <a:bodyPr/>
                    <a:lstStyle/>
                    <a:p>
                      <a:r>
                        <a:rPr lang="en-US" sz="2400" dirty="0"/>
                        <a:t>March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solidFill>
                            <a:schemeClr val="bg1">
                              <a:lumMod val="65000"/>
                            </a:schemeClr>
                          </a:solidFill>
                        </a:rPr>
                        <a:t>Mar 2022</a:t>
                      </a:r>
                    </a:p>
                  </a:txBody>
                  <a:tcPr/>
                </a:tc>
                <a:tc>
                  <a:txBody>
                    <a:bodyPr/>
                    <a:lstStyle/>
                    <a:p>
                      <a:r>
                        <a:rPr lang="en-US" sz="2400" dirty="0"/>
                        <a:t>July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solidFill>
                            <a:schemeClr val="bg1">
                              <a:lumMod val="65000"/>
                            </a:schemeClr>
                          </a:solidFill>
                        </a:rPr>
                        <a:t>Sept 2022</a:t>
                      </a:r>
                    </a:p>
                  </a:txBody>
                  <a:tcPr/>
                </a:tc>
                <a:tc>
                  <a:txBody>
                    <a:bodyPr/>
                    <a:lstStyle/>
                    <a:p>
                      <a:r>
                        <a:rPr lang="en-US" sz="2400" dirty="0"/>
                        <a:t>Jan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solidFill>
                            <a:schemeClr val="bg1">
                              <a:lumMod val="65000"/>
                            </a:schemeClr>
                          </a:solidFill>
                        </a:rPr>
                        <a:t>March 2023</a:t>
                      </a:r>
                    </a:p>
                  </a:txBody>
                  <a:tcPr/>
                </a:tc>
                <a:tc>
                  <a:txBody>
                    <a:bodyPr/>
                    <a:lstStyle/>
                    <a:p>
                      <a:r>
                        <a:rPr lang="en-US" sz="2400" dirty="0"/>
                        <a:t>July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260897"/>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227872"/>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Assign Editor</a:t>
            </a:r>
          </a:p>
        </p:txBody>
      </p:sp>
      <p:sp>
        <p:nvSpPr>
          <p:cNvPr id="7" name="Date Placeholder 6">
            <a:extLst>
              <a:ext uri="{FF2B5EF4-FFF2-40B4-BE49-F238E27FC236}">
                <a16:creationId xmlns:a16="http://schemas.microsoft.com/office/drawing/2014/main" id="{DF098586-3CFC-4F8A-8270-C8B05B6F08E5}"/>
              </a:ext>
            </a:extLst>
          </p:cNvPr>
          <p:cNvSpPr>
            <a:spLocks noGrp="1"/>
          </p:cNvSpPr>
          <p:nvPr>
            <p:ph type="dt" sz="half" idx="10"/>
          </p:nvPr>
        </p:nvSpPr>
        <p:spPr/>
        <p:txBody>
          <a:bodyPr/>
          <a:lstStyle/>
          <a:p>
            <a:r>
              <a:rPr lang="en-US"/>
              <a:t>March 2021</a:t>
            </a:r>
            <a:endParaRPr lang="en-US" dirty="0"/>
          </a:p>
        </p:txBody>
      </p:sp>
      <p:sp>
        <p:nvSpPr>
          <p:cNvPr id="11" name="Slide Number Placeholder 10">
            <a:extLst>
              <a:ext uri="{FF2B5EF4-FFF2-40B4-BE49-F238E27FC236}">
                <a16:creationId xmlns:a16="http://schemas.microsoft.com/office/drawing/2014/main" id="{DF186AE5-B9F9-4802-A4C6-EF5566B07855}"/>
              </a:ext>
            </a:extLst>
          </p:cNvPr>
          <p:cNvSpPr>
            <a:spLocks noGrp="1"/>
          </p:cNvSpPr>
          <p:nvPr>
            <p:ph type="sldNum" sz="quarter" idx="12"/>
          </p:nvPr>
        </p:nvSpPr>
        <p:spPr/>
        <p:txBody>
          <a:bodyPr/>
          <a:lstStyle/>
          <a:p>
            <a:r>
              <a:rPr lang="en-US"/>
              <a:t>&lt;#&gt;</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a:bodyPr>
          <a:lstStyle/>
          <a:p>
            <a:r>
              <a:rPr lang="en-US" dirty="0"/>
              <a:t>March Plenary</a:t>
            </a:r>
          </a:p>
          <a:p>
            <a:pPr lvl="1"/>
            <a:r>
              <a:rPr lang="en-US" dirty="0"/>
              <a:t>Thursday, March 11, 2021	1pm PT,  4pm ET</a:t>
            </a:r>
          </a:p>
          <a:p>
            <a:pPr lvl="1"/>
            <a:r>
              <a:rPr lang="en-US" dirty="0"/>
              <a:t>Tuesday, March 16, 2021	1pm PT,  4pm ET</a:t>
            </a:r>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7" name="Arrow: Right 6">
            <a:extLst>
              <a:ext uri="{FF2B5EF4-FFF2-40B4-BE49-F238E27FC236}">
                <a16:creationId xmlns:a16="http://schemas.microsoft.com/office/drawing/2014/main" id="{7D88BA48-D714-442A-A845-A5A0B4DAE46B}"/>
              </a:ext>
            </a:extLst>
          </p:cNvPr>
          <p:cNvSpPr/>
          <p:nvPr/>
        </p:nvSpPr>
        <p:spPr>
          <a:xfrm>
            <a:off x="8709" y="1905000"/>
            <a:ext cx="7239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9">
            <a:extLst>
              <a:ext uri="{FF2B5EF4-FFF2-40B4-BE49-F238E27FC236}">
                <a16:creationId xmlns:a16="http://schemas.microsoft.com/office/drawing/2014/main" id="{4C2D69EE-700A-4EBD-BC03-F39BD2C13EE2}"/>
              </a:ext>
            </a:extLst>
          </p:cNvPr>
          <p:cNvSpPr>
            <a:spLocks noGrp="1"/>
          </p:cNvSpPr>
          <p:nvPr>
            <p:ph type="dt" sz="half" idx="10"/>
          </p:nvPr>
        </p:nvSpPr>
        <p:spPr/>
        <p:txBody>
          <a:bodyPr/>
          <a:lstStyle/>
          <a:p>
            <a:r>
              <a:rPr lang="en-US"/>
              <a:t>March 2021</a:t>
            </a:r>
            <a:endParaRPr lang="en-US" dirty="0"/>
          </a:p>
        </p:txBody>
      </p:sp>
      <p:sp>
        <p:nvSpPr>
          <p:cNvPr id="11" name="Slide Number Placeholder 10">
            <a:extLst>
              <a:ext uri="{FF2B5EF4-FFF2-40B4-BE49-F238E27FC236}">
                <a16:creationId xmlns:a16="http://schemas.microsoft.com/office/drawing/2014/main" id="{2C54ED56-4EE5-4C7A-B28B-C8C857F32CC6}"/>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39192351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0245" name="Rectangle 2"/>
          <p:cNvSpPr>
            <a:spLocks noGrp="1" noChangeArrowheads="1"/>
          </p:cNvSpPr>
          <p:nvPr>
            <p:ph type="title"/>
          </p:nvPr>
        </p:nvSpPr>
        <p:spPr>
          <a:xfrm>
            <a:off x="1447800" y="421042"/>
            <a:ext cx="7772400" cy="10668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1447800" y="1752600"/>
            <a:ext cx="9296400" cy="4419600"/>
          </a:xfrm>
        </p:spPr>
        <p:txBody>
          <a:bodyPr>
            <a:normAutofit fontScale="92500" lnSpcReduction="10000"/>
          </a:bodyPr>
          <a:lstStyle/>
          <a:p>
            <a:r>
              <a:rPr lang="en-US" sz="2000" strike="sngStrike" dirty="0">
                <a:solidFill>
                  <a:srgbClr val="FF0000"/>
                </a:solidFill>
              </a:rPr>
              <a:t>July 12-17, 2020, Sheraton Centre Montreal, Montreal Canada,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September 13-18, 2020, Grand Hyatt Atlanta in Buckhead, Atlanta, Georgia, </a:t>
            </a:r>
            <a:r>
              <a:rPr lang="en-US" sz="2000" i="1" strike="sngStrike" dirty="0">
                <a:solidFill>
                  <a:srgbClr val="FF0000"/>
                </a:solidFill>
              </a:rPr>
              <a:t>802 Wireless Interim Session.</a:t>
            </a:r>
            <a:endParaRPr lang="en-US" sz="2000" strike="sngStrike" dirty="0">
              <a:solidFill>
                <a:srgbClr val="FF0000"/>
              </a:solidFill>
            </a:endParaRPr>
          </a:p>
          <a:p>
            <a:r>
              <a:rPr lang="en-US" sz="2000" strike="sngStrike" dirty="0">
                <a:solidFill>
                  <a:srgbClr val="FF0000"/>
                </a:solidFill>
              </a:rPr>
              <a:t>November 18-13, 2020, Marriott Marquis Queen's Park,  Bangkok, Thailand,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strike="sngStrike" dirty="0">
                <a:solidFill>
                  <a:srgbClr val="FF0000"/>
                </a:solidFill>
              </a:rPr>
              <a:t>March 16-18, 2021 Hyatt Regency Denver Convention Center, 802 Plenary Session</a:t>
            </a:r>
          </a:p>
          <a:p>
            <a:pPr>
              <a:defRPr/>
            </a:pPr>
            <a:r>
              <a:rPr lang="en-US" sz="2000" strike="sngStrike" dirty="0">
                <a:solidFill>
                  <a:srgbClr val="FF0000"/>
                </a:solidFill>
              </a:rPr>
              <a:t>May 10-15, 2021  Panama</a:t>
            </a:r>
          </a:p>
          <a:p>
            <a:pPr>
              <a:defRPr/>
            </a:pPr>
            <a:r>
              <a:rPr lang="en-US" sz="2000" dirty="0"/>
              <a:t>July 11-16, 2021  Madrid</a:t>
            </a:r>
          </a:p>
          <a:p>
            <a:pPr>
              <a:defRPr/>
            </a:pPr>
            <a:r>
              <a:rPr lang="en-US" sz="2000" dirty="0"/>
              <a:t>Sept 14-16, 2021 Waikoloa, Hawaii</a:t>
            </a:r>
          </a:p>
          <a:p>
            <a:pPr>
              <a:defRPr/>
            </a:pPr>
            <a:r>
              <a:rPr lang="en-US" sz="2000" dirty="0"/>
              <a:t>Nov 16-18, 2021, Vancouver BC</a:t>
            </a:r>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2" name="TextBox 1">
            <a:extLst>
              <a:ext uri="{FF2B5EF4-FFF2-40B4-BE49-F238E27FC236}">
                <a16:creationId xmlns:a16="http://schemas.microsoft.com/office/drawing/2014/main" id="{2972B8DF-5B87-446D-AC62-85A501FB447D}"/>
              </a:ext>
            </a:extLst>
          </p:cNvPr>
          <p:cNvSpPr txBox="1"/>
          <p:nvPr/>
        </p:nvSpPr>
        <p:spPr>
          <a:xfrm>
            <a:off x="10591800" y="16637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85267" y="2096222"/>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80913" y="2617047"/>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80913" y="3200400"/>
            <a:ext cx="1096775" cy="369332"/>
          </a:xfrm>
          <a:prstGeom prst="rect">
            <a:avLst/>
          </a:prstGeom>
          <a:solidFill>
            <a:srgbClr val="FFFF00"/>
          </a:solidFill>
        </p:spPr>
        <p:txBody>
          <a:bodyPr wrap="none" rtlCol="0">
            <a:spAutoFit/>
          </a:bodyPr>
          <a:lstStyle/>
          <a:p>
            <a:r>
              <a:rPr lang="en-US" dirty="0"/>
              <a:t>Cancelled</a:t>
            </a:r>
          </a:p>
        </p:txBody>
      </p:sp>
      <p:sp>
        <p:nvSpPr>
          <p:cNvPr id="11" name="TextBox 10">
            <a:extLst>
              <a:ext uri="{FF2B5EF4-FFF2-40B4-BE49-F238E27FC236}">
                <a16:creationId xmlns:a16="http://schemas.microsoft.com/office/drawing/2014/main" id="{FEC32E18-C7F7-44BD-A0BC-26EEEC40EF23}"/>
              </a:ext>
            </a:extLst>
          </p:cNvPr>
          <p:cNvSpPr txBox="1"/>
          <p:nvPr/>
        </p:nvSpPr>
        <p:spPr>
          <a:xfrm>
            <a:off x="10580913" y="3669268"/>
            <a:ext cx="1096775" cy="369332"/>
          </a:xfrm>
          <a:prstGeom prst="rect">
            <a:avLst/>
          </a:prstGeom>
          <a:solidFill>
            <a:srgbClr val="FFFF00"/>
          </a:solidFill>
        </p:spPr>
        <p:txBody>
          <a:bodyPr wrap="none" rtlCol="0">
            <a:spAutoFit/>
          </a:bodyPr>
          <a:lstStyle/>
          <a:p>
            <a:r>
              <a:rPr lang="en-US" dirty="0"/>
              <a:t>Cancelled</a:t>
            </a:r>
          </a:p>
        </p:txBody>
      </p:sp>
      <p:sp>
        <p:nvSpPr>
          <p:cNvPr id="12" name="TextBox 11">
            <a:extLst>
              <a:ext uri="{FF2B5EF4-FFF2-40B4-BE49-F238E27FC236}">
                <a16:creationId xmlns:a16="http://schemas.microsoft.com/office/drawing/2014/main" id="{1CAF6F0A-3681-4E61-B0AD-4839507075FD}"/>
              </a:ext>
            </a:extLst>
          </p:cNvPr>
          <p:cNvSpPr txBox="1"/>
          <p:nvPr/>
        </p:nvSpPr>
        <p:spPr>
          <a:xfrm>
            <a:off x="10580913" y="4082534"/>
            <a:ext cx="1096775" cy="369332"/>
          </a:xfrm>
          <a:prstGeom prst="rect">
            <a:avLst/>
          </a:prstGeom>
          <a:solidFill>
            <a:srgbClr val="FFFF00"/>
          </a:solidFill>
        </p:spPr>
        <p:txBody>
          <a:bodyPr wrap="none" rtlCol="0">
            <a:spAutoFit/>
          </a:bodyPr>
          <a:lstStyle/>
          <a:p>
            <a:r>
              <a:rPr lang="en-US" dirty="0"/>
              <a:t>Cancelled</a:t>
            </a:r>
          </a:p>
        </p:txBody>
      </p:sp>
      <p:sp>
        <p:nvSpPr>
          <p:cNvPr id="4" name="Slide Number Placeholder 3">
            <a:extLst>
              <a:ext uri="{FF2B5EF4-FFF2-40B4-BE49-F238E27FC236}">
                <a16:creationId xmlns:a16="http://schemas.microsoft.com/office/drawing/2014/main" id="{BE9B94BA-DF08-42F9-8F21-7D3AA2145F27}"/>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lstStyle/>
          <a:p>
            <a:r>
              <a:rPr lang="en-US" dirty="0"/>
              <a:t>Any Other Business</a:t>
            </a:r>
          </a:p>
          <a:p>
            <a:pPr lvl="1"/>
            <a:endParaRPr lang="en-US" dirty="0"/>
          </a:p>
          <a:p>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5" name="Date Placeholder 4">
            <a:extLst>
              <a:ext uri="{FF2B5EF4-FFF2-40B4-BE49-F238E27FC236}">
                <a16:creationId xmlns:a16="http://schemas.microsoft.com/office/drawing/2014/main" id="{DF605E03-F3D6-43EA-B961-96EE456BCAA8}"/>
              </a:ext>
            </a:extLst>
          </p:cNvPr>
          <p:cNvSpPr>
            <a:spLocks noGrp="1"/>
          </p:cNvSpPr>
          <p:nvPr>
            <p:ph type="dt" sz="half" idx="10"/>
          </p:nvPr>
        </p:nvSpPr>
        <p:spPr/>
        <p:txBody>
          <a:bodyPr/>
          <a:lstStyle/>
          <a:p>
            <a:r>
              <a:rPr lang="en-US"/>
              <a:t>March 2021</a:t>
            </a:r>
            <a:endParaRPr lang="en-US" dirty="0"/>
          </a:p>
        </p:txBody>
      </p:sp>
      <p:sp>
        <p:nvSpPr>
          <p:cNvPr id="10" name="Slide Number Placeholder 9">
            <a:extLst>
              <a:ext uri="{FF2B5EF4-FFF2-40B4-BE49-F238E27FC236}">
                <a16:creationId xmlns:a16="http://schemas.microsoft.com/office/drawing/2014/main" id="{961732D0-8BA4-47BB-9EA4-32A50E39A3F5}"/>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D260009-4DF9-414B-AC81-0AE4BFEE11F5}"/>
              </a:ext>
            </a:extLst>
          </p:cNvPr>
          <p:cNvSpPr>
            <a:spLocks noGrp="1"/>
          </p:cNvSpPr>
          <p:nvPr>
            <p:ph type="title"/>
          </p:nvPr>
        </p:nvSpPr>
        <p:spPr/>
        <p:txBody>
          <a:bodyPr/>
          <a:lstStyle/>
          <a:p>
            <a:r>
              <a:rPr lang="en-US" dirty="0"/>
              <a:t>WebEx March 16</a:t>
            </a:r>
          </a:p>
        </p:txBody>
      </p:sp>
      <p:sp>
        <p:nvSpPr>
          <p:cNvPr id="7" name="Content Placeholder 6">
            <a:extLst>
              <a:ext uri="{FF2B5EF4-FFF2-40B4-BE49-F238E27FC236}">
                <a16:creationId xmlns:a16="http://schemas.microsoft.com/office/drawing/2014/main" id="{885E520D-0818-4738-BD53-C75C8FA71938}"/>
              </a:ext>
            </a:extLst>
          </p:cNvPr>
          <p:cNvSpPr>
            <a:spLocks noGrp="1"/>
          </p:cNvSpPr>
          <p:nvPr>
            <p:ph idx="1"/>
          </p:nvPr>
        </p:nvSpPr>
        <p:spPr>
          <a:xfrm>
            <a:off x="838200" y="1825625"/>
            <a:ext cx="11201400" cy="4351338"/>
          </a:xfrm>
        </p:spPr>
        <p:txBody>
          <a:bodyPr>
            <a:normAutofit fontScale="92500" lnSpcReduction="10000"/>
          </a:bodyPr>
          <a:lstStyle/>
          <a:p>
            <a:r>
              <a:rPr lang="en-US" u="sng" dirty="0">
                <a:hlinkClick r:id="rId2"/>
              </a:rPr>
              <a:t>Join WebEx meeting</a:t>
            </a:r>
            <a:r>
              <a:rPr lang="en-US" dirty="0"/>
              <a:t>   </a:t>
            </a:r>
            <a:br>
              <a:rPr lang="en-US" dirty="0"/>
            </a:br>
            <a:r>
              <a:rPr lang="en-US" dirty="0" err="1"/>
              <a:t>Meeting</a:t>
            </a:r>
            <a:r>
              <a:rPr lang="en-US" dirty="0"/>
              <a:t> number: 185 264 5133  Meeting password: BSubkueX657    </a:t>
            </a:r>
            <a:br>
              <a:rPr lang="en-US" dirty="0"/>
            </a:br>
            <a:br>
              <a:rPr lang="en-US" dirty="0"/>
            </a:br>
            <a:r>
              <a:rPr lang="en-US" dirty="0"/>
              <a:t>Join from a video conferencing system or application</a:t>
            </a:r>
            <a:br>
              <a:rPr lang="en-US" dirty="0"/>
            </a:br>
            <a:r>
              <a:rPr lang="en-US" dirty="0"/>
              <a:t>Dial </a:t>
            </a:r>
            <a:r>
              <a:rPr lang="en-US" u="sng" dirty="0">
                <a:hlinkClick r:id="rId3"/>
              </a:rPr>
              <a:t>1852645133@epri.webex.com</a:t>
            </a:r>
            <a:r>
              <a:rPr lang="en-US" dirty="0"/>
              <a:t>  </a:t>
            </a:r>
            <a:br>
              <a:rPr lang="en-US" dirty="0"/>
            </a:br>
            <a:r>
              <a:rPr lang="en-US" dirty="0"/>
              <a:t>You can also dial 173.243.2.68 and enter your meeting number.   </a:t>
            </a:r>
            <a:br>
              <a:rPr lang="en-US" dirty="0"/>
            </a:br>
            <a:r>
              <a:rPr lang="en-US" dirty="0"/>
              <a:t>  </a:t>
            </a:r>
            <a:br>
              <a:rPr lang="en-US" dirty="0"/>
            </a:br>
            <a:r>
              <a:rPr lang="en-US" dirty="0"/>
              <a:t>  </a:t>
            </a:r>
            <a:br>
              <a:rPr lang="en-US" dirty="0"/>
            </a:br>
            <a:r>
              <a:rPr lang="en-US" dirty="0"/>
              <a:t>If you are a host, </a:t>
            </a:r>
            <a:r>
              <a:rPr lang="en-US" dirty="0">
                <a:hlinkClick r:id="rId4"/>
              </a:rPr>
              <a:t>click here</a:t>
            </a:r>
            <a:r>
              <a:rPr lang="en-US" dirty="0"/>
              <a:t> to view host information. </a:t>
            </a:r>
            <a:r>
              <a:rPr lang="en-US" b="1" dirty="0"/>
              <a:t>Join by phone</a:t>
            </a:r>
            <a:r>
              <a:rPr lang="en-US" dirty="0"/>
              <a:t>  </a:t>
            </a:r>
            <a:br>
              <a:rPr lang="en-US" dirty="0"/>
            </a:br>
            <a:r>
              <a:rPr lang="en-US" dirty="0"/>
              <a:t>+1-855-797-9485 US Toll free  </a:t>
            </a:r>
            <a:br>
              <a:rPr lang="en-US" dirty="0"/>
            </a:br>
            <a:r>
              <a:rPr lang="en-US" dirty="0"/>
              <a:t>+1-415-655-0002 US Toll  </a:t>
            </a:r>
            <a:br>
              <a:rPr lang="en-US" dirty="0"/>
            </a:br>
            <a:r>
              <a:rPr lang="en-US" dirty="0"/>
              <a:t>Access code: 185 264 5133  </a:t>
            </a:r>
            <a:br>
              <a:rPr lang="en-US" dirty="0"/>
            </a:br>
            <a:r>
              <a:rPr lang="en-US" u="sng" dirty="0">
                <a:hlinkClick r:id="rId5"/>
              </a:rPr>
              <a:t>Global call-in numbers</a:t>
            </a:r>
            <a:r>
              <a:rPr lang="en-US" dirty="0"/>
              <a:t>  |  </a:t>
            </a:r>
            <a:r>
              <a:rPr lang="en-US" u="sng" dirty="0">
                <a:hlinkClick r:id="rId6"/>
              </a:rPr>
              <a:t>Toll-free calling restrictions</a:t>
            </a:r>
            <a:r>
              <a:rPr lang="en-US" dirty="0"/>
              <a:t>   </a:t>
            </a:r>
          </a:p>
        </p:txBody>
      </p:sp>
      <p:sp>
        <p:nvSpPr>
          <p:cNvPr id="3" name="Footer Placeholder 2">
            <a:extLst>
              <a:ext uri="{FF2B5EF4-FFF2-40B4-BE49-F238E27FC236}">
                <a16:creationId xmlns:a16="http://schemas.microsoft.com/office/drawing/2014/main" id="{D78F1B81-112D-4E9C-981C-0CA50A284B0E}"/>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8" name="Date Placeholder 7">
            <a:extLst>
              <a:ext uri="{FF2B5EF4-FFF2-40B4-BE49-F238E27FC236}">
                <a16:creationId xmlns:a16="http://schemas.microsoft.com/office/drawing/2014/main" id="{72C406A6-90CF-4B13-B934-9E830DE616CC}"/>
              </a:ext>
            </a:extLst>
          </p:cNvPr>
          <p:cNvSpPr>
            <a:spLocks noGrp="1"/>
          </p:cNvSpPr>
          <p:nvPr>
            <p:ph type="dt" sz="half" idx="10"/>
          </p:nvPr>
        </p:nvSpPr>
        <p:spPr/>
        <p:txBody>
          <a:bodyPr/>
          <a:lstStyle/>
          <a:p>
            <a:r>
              <a:rPr lang="en-US"/>
              <a:t>March 2021</a:t>
            </a:r>
            <a:endParaRPr lang="en-US" dirty="0"/>
          </a:p>
        </p:txBody>
      </p:sp>
      <p:sp>
        <p:nvSpPr>
          <p:cNvPr id="9" name="Slide Number Placeholder 8">
            <a:extLst>
              <a:ext uri="{FF2B5EF4-FFF2-40B4-BE49-F238E27FC236}">
                <a16:creationId xmlns:a16="http://schemas.microsoft.com/office/drawing/2014/main" id="{88A162DC-C1A3-47FD-A379-6C73F6E68531}"/>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2753048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Agenda  March Plenary </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Use Case Document </a:t>
            </a:r>
          </a:p>
          <a:p>
            <a:r>
              <a:rPr lang="en-US" dirty="0"/>
              <a:t>Finalization of System Requirements Document (SRD)</a:t>
            </a:r>
          </a:p>
          <a:p>
            <a:r>
              <a:rPr lang="en-US" dirty="0"/>
              <a:t>Approval of SRD</a:t>
            </a:r>
          </a:p>
          <a:p>
            <a:r>
              <a:rPr lang="en-US" dirty="0"/>
              <a:t>Development of SDD</a:t>
            </a:r>
          </a:p>
          <a:p>
            <a:r>
              <a:rPr lang="en-US" dirty="0"/>
              <a:t>Adjourn</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9" name="Date Placeholder 8">
            <a:extLst>
              <a:ext uri="{FF2B5EF4-FFF2-40B4-BE49-F238E27FC236}">
                <a16:creationId xmlns:a16="http://schemas.microsoft.com/office/drawing/2014/main" id="{CAE2EFD4-A092-48FD-947E-E93B03AFE5F1}"/>
              </a:ext>
            </a:extLst>
          </p:cNvPr>
          <p:cNvSpPr>
            <a:spLocks noGrp="1"/>
          </p:cNvSpPr>
          <p:nvPr>
            <p:ph type="dt" sz="half" idx="10"/>
          </p:nvPr>
        </p:nvSpPr>
        <p:spPr/>
        <p:txBody>
          <a:bodyPr/>
          <a:lstStyle/>
          <a:p>
            <a:r>
              <a:rPr lang="en-US"/>
              <a:t>March 2021</a:t>
            </a:r>
            <a:endParaRPr lang="en-US" dirty="0"/>
          </a:p>
        </p:txBody>
      </p:sp>
      <p:sp>
        <p:nvSpPr>
          <p:cNvPr id="10" name="Slide Number Placeholder 9">
            <a:extLst>
              <a:ext uri="{FF2B5EF4-FFF2-40B4-BE49-F238E27FC236}">
                <a16:creationId xmlns:a16="http://schemas.microsoft.com/office/drawing/2014/main" id="{C6B74A6D-D2F3-4136-A942-14649A18270B}"/>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2006485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lstStyle/>
          <a:p>
            <a:r>
              <a:rPr lang="en-US" dirty="0"/>
              <a:t>Introductions</a:t>
            </a:r>
          </a:p>
          <a:p>
            <a:endParaRPr lang="en-US" dirty="0"/>
          </a:p>
          <a:p>
            <a:r>
              <a:rPr lang="en-US" dirty="0"/>
              <a:t>Secretary for meeting</a:t>
            </a:r>
          </a:p>
          <a:p>
            <a:endParaRPr lang="en-US" dirty="0"/>
          </a:p>
          <a:p>
            <a:r>
              <a:rPr lang="en-US" dirty="0"/>
              <a:t>Agenda review and Approval</a:t>
            </a:r>
          </a:p>
          <a:p>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9" name="Date Placeholder 8">
            <a:extLst>
              <a:ext uri="{FF2B5EF4-FFF2-40B4-BE49-F238E27FC236}">
                <a16:creationId xmlns:a16="http://schemas.microsoft.com/office/drawing/2014/main" id="{EA8F9003-4D7E-4928-A0A2-E80BA87042B4}"/>
              </a:ext>
            </a:extLst>
          </p:cNvPr>
          <p:cNvSpPr>
            <a:spLocks noGrp="1"/>
          </p:cNvSpPr>
          <p:nvPr>
            <p:ph type="dt" sz="half" idx="10"/>
          </p:nvPr>
        </p:nvSpPr>
        <p:spPr/>
        <p:txBody>
          <a:bodyPr/>
          <a:lstStyle/>
          <a:p>
            <a:r>
              <a:rPr lang="en-US"/>
              <a:t>March 2021</a:t>
            </a:r>
            <a:endParaRPr lang="en-US" dirty="0"/>
          </a:p>
        </p:txBody>
      </p:sp>
      <p:sp>
        <p:nvSpPr>
          <p:cNvPr id="10" name="Slide Number Placeholder 9">
            <a:extLst>
              <a:ext uri="{FF2B5EF4-FFF2-40B4-BE49-F238E27FC236}">
                <a16:creationId xmlns:a16="http://schemas.microsoft.com/office/drawing/2014/main" id="{EA08FA7A-4C32-49F2-A98F-607FBCD60A15}"/>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86717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7" name="Date Placeholder 6">
            <a:extLst>
              <a:ext uri="{FF2B5EF4-FFF2-40B4-BE49-F238E27FC236}">
                <a16:creationId xmlns:a16="http://schemas.microsoft.com/office/drawing/2014/main" id="{B7969247-8708-400D-A5D9-73BF891C2C77}"/>
              </a:ext>
            </a:extLst>
          </p:cNvPr>
          <p:cNvSpPr>
            <a:spLocks noGrp="1"/>
          </p:cNvSpPr>
          <p:nvPr>
            <p:ph type="dt" sz="half" idx="10"/>
          </p:nvPr>
        </p:nvSpPr>
        <p:spPr/>
        <p:txBody>
          <a:bodyPr/>
          <a:lstStyle/>
          <a:p>
            <a:r>
              <a:rPr lang="en-US"/>
              <a:t>March 2021</a:t>
            </a:r>
            <a:endParaRPr lang="en-US" dirty="0"/>
          </a:p>
        </p:txBody>
      </p:sp>
      <p:sp>
        <p:nvSpPr>
          <p:cNvPr id="8" name="Slide Number Placeholder 7">
            <a:extLst>
              <a:ext uri="{FF2B5EF4-FFF2-40B4-BE49-F238E27FC236}">
                <a16:creationId xmlns:a16="http://schemas.microsoft.com/office/drawing/2014/main" id="{4D15FDBE-AC76-4FF2-93E5-F6B72C0EDD0D}"/>
              </a:ext>
            </a:extLst>
          </p:cNvPr>
          <p:cNvSpPr>
            <a:spLocks noGrp="1"/>
          </p:cNvSpPr>
          <p:nvPr>
            <p:ph type="sldNum" sz="quarter" idx="12"/>
          </p:nvPr>
        </p:nvSpPr>
        <p:spPr/>
        <p:txBody>
          <a:bodyPr/>
          <a:lstStyle/>
          <a:p>
            <a:r>
              <a:rPr lang="en-US" dirty="0"/>
              <a:t>&lt;#&gt;</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7" name="Date Placeholder 6">
            <a:extLst>
              <a:ext uri="{FF2B5EF4-FFF2-40B4-BE49-F238E27FC236}">
                <a16:creationId xmlns:a16="http://schemas.microsoft.com/office/drawing/2014/main" id="{A7EAE139-1F01-494B-B9B2-A81D6BA97829}"/>
              </a:ext>
            </a:extLst>
          </p:cNvPr>
          <p:cNvSpPr>
            <a:spLocks noGrp="1"/>
          </p:cNvSpPr>
          <p:nvPr>
            <p:ph type="dt" sz="half" idx="10"/>
          </p:nvPr>
        </p:nvSpPr>
        <p:spPr/>
        <p:txBody>
          <a:bodyPr/>
          <a:lstStyle/>
          <a:p>
            <a:r>
              <a:rPr lang="en-US"/>
              <a:t>March 2021</a:t>
            </a:r>
            <a:endParaRPr lang="en-US" dirty="0"/>
          </a:p>
        </p:txBody>
      </p:sp>
      <p:sp>
        <p:nvSpPr>
          <p:cNvPr id="8" name="Slide Number Placeholder 7">
            <a:extLst>
              <a:ext uri="{FF2B5EF4-FFF2-40B4-BE49-F238E27FC236}">
                <a16:creationId xmlns:a16="http://schemas.microsoft.com/office/drawing/2014/main" id="{8E100BEB-C04B-4EB7-8F1E-CBC454B26063}"/>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7" name="Date Placeholder 6">
            <a:extLst>
              <a:ext uri="{FF2B5EF4-FFF2-40B4-BE49-F238E27FC236}">
                <a16:creationId xmlns:a16="http://schemas.microsoft.com/office/drawing/2014/main" id="{2625D905-7C60-404D-ACED-D29D541BAF07}"/>
              </a:ext>
            </a:extLst>
          </p:cNvPr>
          <p:cNvSpPr>
            <a:spLocks noGrp="1"/>
          </p:cNvSpPr>
          <p:nvPr>
            <p:ph type="dt" sz="half" idx="10"/>
          </p:nvPr>
        </p:nvSpPr>
        <p:spPr/>
        <p:txBody>
          <a:bodyPr/>
          <a:lstStyle/>
          <a:p>
            <a:r>
              <a:rPr lang="en-US"/>
              <a:t>March 2021</a:t>
            </a:r>
            <a:endParaRPr lang="en-US" dirty="0"/>
          </a:p>
        </p:txBody>
      </p:sp>
      <p:sp>
        <p:nvSpPr>
          <p:cNvPr id="8" name="Slide Number Placeholder 7">
            <a:extLst>
              <a:ext uri="{FF2B5EF4-FFF2-40B4-BE49-F238E27FC236}">
                <a16:creationId xmlns:a16="http://schemas.microsoft.com/office/drawing/2014/main" id="{9B3E16EB-BA4B-4BFA-AEFA-60B92FEBA665}"/>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8" name="Date Placeholder 7">
            <a:extLst>
              <a:ext uri="{FF2B5EF4-FFF2-40B4-BE49-F238E27FC236}">
                <a16:creationId xmlns:a16="http://schemas.microsoft.com/office/drawing/2014/main" id="{E112326A-2AFC-45F8-B85E-56373A1A81E1}"/>
              </a:ext>
            </a:extLst>
          </p:cNvPr>
          <p:cNvSpPr>
            <a:spLocks noGrp="1"/>
          </p:cNvSpPr>
          <p:nvPr>
            <p:ph type="dt" sz="half" idx="10"/>
          </p:nvPr>
        </p:nvSpPr>
        <p:spPr/>
        <p:txBody>
          <a:bodyPr/>
          <a:lstStyle/>
          <a:p>
            <a:r>
              <a:rPr lang="en-US"/>
              <a:t>March 2021</a:t>
            </a:r>
            <a:endParaRPr lang="en-US" dirty="0"/>
          </a:p>
        </p:txBody>
      </p:sp>
      <p:sp>
        <p:nvSpPr>
          <p:cNvPr id="9" name="Slide Number Placeholder 8">
            <a:extLst>
              <a:ext uri="{FF2B5EF4-FFF2-40B4-BE49-F238E27FC236}">
                <a16:creationId xmlns:a16="http://schemas.microsoft.com/office/drawing/2014/main" id="{7EE80073-9CB8-4D38-8BA5-9581DAF3036D}"/>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9632</TotalTime>
  <Words>2691</Words>
  <Application>Microsoft Office PowerPoint</Application>
  <PresentationFormat>Widescreen</PresentationFormat>
  <Paragraphs>312</Paragraphs>
  <Slides>27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Calibri Light</vt:lpstr>
      <vt:lpstr>Helvetica</vt:lpstr>
      <vt:lpstr>Times New Roman</vt:lpstr>
      <vt:lpstr>Custom Design</vt:lpstr>
      <vt:lpstr>PowerPoint Presentation</vt:lpstr>
      <vt:lpstr>WebEx March 11</vt:lpstr>
      <vt:lpstr>WebEx March 16</vt:lpstr>
      <vt:lpstr>TG16t Agenda  March Plenary </vt:lpstr>
      <vt:lpstr>Opening</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Call for Contributions – Updated Nov 4, 2020</vt:lpstr>
      <vt:lpstr>Secretary for March Plenary Session</vt:lpstr>
      <vt:lpstr>Actions coming out of February Teleconference</vt:lpstr>
      <vt:lpstr>Contributions for March</vt:lpstr>
      <vt:lpstr>SRD Discussion February 11 Teleconference</vt:lpstr>
      <vt:lpstr>PowerPoint Presentation</vt:lpstr>
      <vt:lpstr>Finalization of SRD</vt:lpstr>
      <vt:lpstr>Development of the SDD</vt:lpstr>
      <vt:lpstr>Discussion on Security Requirements for 802.16t </vt:lpstr>
      <vt:lpstr>Revised Project Timeline</vt:lpstr>
      <vt:lpstr>Teleconference Planning</vt:lpstr>
      <vt:lpstr>Upcoming Sessions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271</cp:revision>
  <cp:lastPrinted>1998-02-10T13:28:06Z</cp:lastPrinted>
  <dcterms:created xsi:type="dcterms:W3CDTF">2020-01-06T16:34:14Z</dcterms:created>
  <dcterms:modified xsi:type="dcterms:W3CDTF">2021-03-09T14:06:34Z</dcterms:modified>
</cp:coreProperties>
</file>