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B1AA222-B58A-4C41-9375-B01BB746655C}"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a:t>
            </a:r>
            <a:r>
              <a:rPr b="0" lang="en-US" sz="4400" spc="-1" strike="noStrike">
                <a:latin typeface="Arial"/>
              </a:rPr>
              <a:t>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
            </a:r>
            <a:r>
              <a:rPr b="0" lang="en-US" sz="4400" spc="-1" strike="noStrike">
                <a:latin typeface="Arial"/>
              </a:rPr>
              <a:t>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2F3A09C-2CB0-4328-B1FA-9ED82202F1DD}"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a:t>
            </a:r>
            <a:r>
              <a:rPr b="0" lang="en-US" sz="4400" spc="-1" strike="noStrike">
                <a:latin typeface="Arial"/>
              </a:rPr>
              <a:t>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
            </a:r>
            <a:r>
              <a:rPr b="0" lang="en-US" sz="4400" spc="-1" strike="noStrike">
                <a:latin typeface="Arial"/>
              </a:rPr>
              <a:t>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000" cy="2059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240" cy="2977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240" cy="2977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EDE6086-7E9C-48FE-B281-3895A90A863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1240" cy="2977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6800" cy="2059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a:t>
            </a:r>
            <a:r>
              <a:rPr b="0" lang="en-US" sz="4400" spc="-1" strike="noStrike">
                <a:latin typeface="Arial"/>
              </a:rPr>
              <a:t>l</a:t>
            </a:r>
            <a:r>
              <a:rPr b="0" lang="en-US" sz="4400" spc="-1" strike="noStrike">
                <a:latin typeface="Arial"/>
              </a:rPr>
              <a:t>i</a:t>
            </a:r>
            <a:r>
              <a:rPr b="0" lang="en-US" sz="4400" spc="-1" strike="noStrike">
                <a:latin typeface="Arial"/>
              </a:rPr>
              <a:t>c</a:t>
            </a:r>
            <a:r>
              <a:rPr b="0" lang="en-US" sz="4400" spc="-1" strike="noStrike">
                <a:latin typeface="Arial"/>
              </a:rPr>
              <a:t>k</a:t>
            </a:r>
            <a:r>
              <a:rPr b="0" lang="en-US" sz="4400" spc="-1" strike="noStrike">
                <a:latin typeface="Arial"/>
              </a:rPr>
              <a:t> </a:t>
            </a:r>
            <a:r>
              <a:rPr b="0" lang="en-US" sz="4400" spc="-1" strike="noStrike">
                <a:latin typeface="Arial"/>
              </a:rPr>
              <a:t>t</a:t>
            </a:r>
            <a:r>
              <a:rPr b="0" lang="en-US" sz="4400" spc="-1" strike="noStrike">
                <a:latin typeface="Arial"/>
              </a:rPr>
              <a:t>o</a:t>
            </a:r>
            <a:r>
              <a:rPr b="0" lang="en-US" sz="4400" spc="-1" strike="noStrike">
                <a:latin typeface="Arial"/>
              </a:rPr>
              <a:t> </a:t>
            </a:r>
            <a:r>
              <a:rPr b="0" lang="en-US" sz="4400" spc="-1" strike="noStrike">
                <a:latin typeface="Arial"/>
              </a:rPr>
              <a:t>e</a:t>
            </a:r>
            <a:r>
              <a:rPr b="0" lang="en-US" sz="4400" spc="-1" strike="noStrike">
                <a:latin typeface="Arial"/>
              </a:rPr>
              <a:t>d</a:t>
            </a:r>
            <a:r>
              <a:rPr b="0" lang="en-US" sz="4400" spc="-1" strike="noStrike">
                <a:latin typeface="Arial"/>
              </a:rPr>
              <a:t>i</a:t>
            </a:r>
            <a:r>
              <a:rPr b="0" lang="en-US" sz="4400" spc="-1" strike="noStrike">
                <a:latin typeface="Arial"/>
              </a:rPr>
              <a:t>t</a:t>
            </a:r>
            <a:r>
              <a:rPr b="0" lang="en-US" sz="4400" spc="-1" strike="noStrike">
                <a:latin typeface="Arial"/>
              </a:rPr>
              <a:t> </a:t>
            </a:r>
            <a:r>
              <a:rPr b="0" lang="en-US" sz="4400" spc="-1" strike="noStrike">
                <a:latin typeface="Arial"/>
              </a:rPr>
              <a:t>t</a:t>
            </a:r>
            <a:r>
              <a:rPr b="0" lang="en-US" sz="4400" spc="-1" strike="noStrike">
                <a:latin typeface="Arial"/>
              </a:rPr>
              <a:t>h</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i</a:t>
            </a:r>
            <a:r>
              <a:rPr b="0" lang="en-US" sz="4400" spc="-1" strike="noStrike">
                <a:latin typeface="Arial"/>
              </a:rPr>
              <a:t>t</a:t>
            </a:r>
            <a:r>
              <a:rPr b="0" lang="en-US" sz="4400" spc="-1" strike="noStrike">
                <a:latin typeface="Arial"/>
              </a:rPr>
              <a:t>l</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e</a:t>
            </a:r>
            <a:r>
              <a:rPr b="0" lang="en-US" sz="4400" spc="-1" strike="noStrike">
                <a:latin typeface="Arial"/>
              </a:rPr>
              <a:t>x</a:t>
            </a:r>
            <a:r>
              <a:rPr b="0" lang="en-US" sz="4400" spc="-1" strike="noStrike">
                <a:latin typeface="Arial"/>
              </a:rPr>
              <a:t>t</a:t>
            </a:r>
            <a:r>
              <a:rPr b="0" lang="en-US" sz="4400" spc="-1" strike="noStrike">
                <a:latin typeface="Arial"/>
              </a:rPr>
              <a:t> </a:t>
            </a:r>
            <a:r>
              <a:rPr b="0" lang="en-US" sz="4400" spc="-1" strike="noStrike">
                <a:latin typeface="Arial"/>
              </a:rPr>
              <a:t>f</a:t>
            </a:r>
            <a:r>
              <a:rPr b="0" lang="en-US" sz="4400" spc="-1" strike="noStrike">
                <a:latin typeface="Arial"/>
              </a:rPr>
              <a:t>o</a:t>
            </a:r>
            <a:r>
              <a:rPr b="0" lang="en-US" sz="4400" spc="-1" strike="noStrike">
                <a:latin typeface="Arial"/>
              </a:rPr>
              <a:t>r</a:t>
            </a:r>
            <a:r>
              <a:rPr b="0" lang="en-US" sz="4400" spc="-1" strike="noStrike">
                <a:latin typeface="Arial"/>
              </a:rPr>
              <a:t>m</a:t>
            </a:r>
            <a:r>
              <a:rPr b="0" lang="en-US" sz="4400" spc="-1" strike="noStrike">
                <a:latin typeface="Arial"/>
              </a:rPr>
              <a:t>a</a:t>
            </a:r>
            <a:r>
              <a:rPr b="0" lang="en-US" sz="4400" spc="-1" strike="noStrike">
                <a:latin typeface="Arial"/>
              </a:rPr>
              <a:t>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4160" cy="46188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March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8 March,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57200" y="582120"/>
            <a:ext cx="82263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61" name="CustomShape 2"/>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fontScale="26000"/>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Standards Association balloting of the P802.15.9ma-D05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Peter Yee</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457200" y="582120"/>
            <a:ext cx="82263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63" name="CustomShape 2"/>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fontScale="35000"/>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Standards Association balloting of the P802.15.9ma-D05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457200" y="731520"/>
            <a:ext cx="8226360" cy="13399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Unconditional submittal to RevCom</a:t>
            </a:r>
            <a:endParaRPr b="0" lang="en-US" sz="4400" spc="-1" strike="noStrike">
              <a:latin typeface="Arial"/>
            </a:endParaRPr>
          </a:p>
        </p:txBody>
      </p:sp>
      <p:sp>
        <p:nvSpPr>
          <p:cNvPr id="165" name="CustomShape 2"/>
          <p:cNvSpPr/>
          <p:nvPr/>
        </p:nvSpPr>
        <p:spPr>
          <a:xfrm>
            <a:off x="457200" y="2194560"/>
            <a:ext cx="8226360" cy="3974400"/>
          </a:xfrm>
          <a:prstGeom prst="rect">
            <a:avLst/>
          </a:prstGeom>
          <a:noFill/>
          <a:ln>
            <a:noFill/>
          </a:ln>
        </p:spPr>
        <p:style>
          <a:lnRef idx="0"/>
          <a:fillRef idx="0"/>
          <a:effectRef idx="0"/>
          <a:fontRef idx="minor"/>
        </p:style>
        <p:txBody>
          <a:bodyPr lIns="0" rIns="0" tIns="0" bIns="0">
            <a:normAutofit fontScale="56000"/>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to make following motion during closing plenary:</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WG Motion: that 802.15 WG has reviewed and approves the CSD ec-20-0250-00 and requests unconditional approval from the EC to submit P802.15.9ma-D05 to RevCom.</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Peter Yee</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457200" y="731520"/>
            <a:ext cx="8226360" cy="13399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Unconditional submittal to RevCom</a:t>
            </a:r>
            <a:endParaRPr b="0" lang="en-US" sz="4400" spc="-1" strike="noStrike">
              <a:latin typeface="Arial"/>
            </a:endParaRPr>
          </a:p>
        </p:txBody>
      </p:sp>
      <p:sp>
        <p:nvSpPr>
          <p:cNvPr id="167" name="CustomShape 2"/>
          <p:cNvSpPr/>
          <p:nvPr/>
        </p:nvSpPr>
        <p:spPr>
          <a:xfrm>
            <a:off x="457200" y="2194560"/>
            <a:ext cx="8226360" cy="397440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en-US" sz="3200" spc="-1" strike="noStrike">
                <a:solidFill>
                  <a:srgbClr val="000000"/>
                </a:solidFill>
                <a:latin typeface="Arial"/>
                <a:ea typeface="DejaVu Sans"/>
              </a:rPr>
              <a:t>Motion: that 802.15 WG has reviewed and approves the CSD </a:t>
            </a:r>
            <a:r>
              <a:rPr b="0" lang="en-US" sz="3200" spc="-1" strike="noStrike">
                <a:solidFill>
                  <a:srgbClr val="000000"/>
                </a:solidFill>
                <a:latin typeface="Arial"/>
                <a:ea typeface="DejaVu Sans"/>
              </a:rPr>
              <a:t>ec-20-0250-00 and requests unconditional approval from the EC to submit P802.15.9ma-D05 to RevCom.</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582120"/>
            <a:ext cx="82263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69" name="CustomShape 2"/>
          <p:cNvSpPr/>
          <p:nvPr/>
        </p:nvSpPr>
        <p:spPr>
          <a:xfrm>
            <a:off x="457200" y="1604520"/>
            <a:ext cx="8226360" cy="3974400"/>
          </a:xfrm>
          <a:prstGeom prst="rect">
            <a:avLst/>
          </a:prstGeom>
          <a:noFill/>
          <a:ln>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EDT starting at Tuesday 30</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March 2021</a:t>
            </a:r>
            <a:endParaRPr b="0" lang="en-US" sz="3200" spc="-1" strike="noStrike">
              <a:latin typeface="Arial"/>
            </a:endParaRPr>
          </a:p>
          <a:p>
            <a:pPr marL="432000" indent="-32112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rPr>
              <a:t>https://www.timeanddate.com/worldclock/meetingdetails.html?year=2021&amp;month=3&amp;day=30&amp;hour=20&amp;min=0&amp;sec=0&amp;p1=179&amp;p2=101&amp;p3=137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685440"/>
            <a:ext cx="7764840" cy="1059480"/>
          </a:xfrm>
          <a:prstGeom prst="rect">
            <a:avLst/>
          </a:prstGeom>
          <a:noFill/>
          <a:ln>
            <a:noFill/>
          </a:ln>
        </p:spPr>
        <p:style>
          <a:lnRef idx="0"/>
          <a:fillRef idx="0"/>
          <a:effectRef idx="0"/>
          <a:fontRef idx="minor"/>
        </p:style>
      </p:sp>
      <p:sp>
        <p:nvSpPr>
          <p:cNvPr id="171"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72"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216000" indent="-213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Hopefully nothing, as we have finished with the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4200" cy="1139760"/>
          </a:xfrm>
          <a:prstGeom prst="rect">
            <a:avLst/>
          </a:prstGeom>
          <a:noFill/>
          <a:ln>
            <a:noFill/>
          </a:ln>
        </p:spPr>
        <p:style>
          <a:lnRef idx="0"/>
          <a:fillRef idx="0"/>
          <a:effectRef idx="0"/>
          <a:fontRef idx="minor"/>
        </p:style>
      </p:sp>
      <p:sp>
        <p:nvSpPr>
          <p:cNvPr id="140" name="CustomShape 2"/>
          <p:cNvSpPr/>
          <p:nvPr/>
        </p:nvSpPr>
        <p:spPr>
          <a:xfrm>
            <a:off x="457200" y="2617560"/>
            <a:ext cx="822420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March 8, 2021</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4840" cy="1059480"/>
          </a:xfrm>
          <a:prstGeom prst="rect">
            <a:avLst/>
          </a:prstGeom>
          <a:noFill/>
          <a:ln>
            <a:noFill/>
          </a:ln>
        </p:spPr>
        <p:style>
          <a:lnRef idx="0"/>
          <a:fillRef idx="0"/>
          <a:effectRef idx="0"/>
          <a:fontRef idx="minor"/>
        </p:style>
      </p:sp>
      <p:sp>
        <p:nvSpPr>
          <p:cNvPr id="142"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 recirculation</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a motion to submit draft to RevCom</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4840" cy="1059480"/>
          </a:xfrm>
          <a:prstGeom prst="rect">
            <a:avLst/>
          </a:prstGeom>
          <a:noFill/>
          <a:ln>
            <a:noFill/>
          </a:ln>
        </p:spPr>
        <p:style>
          <a:lnRef idx="0"/>
          <a:fillRef idx="0"/>
          <a:effectRef idx="0"/>
          <a:fontRef idx="minor"/>
        </p:style>
      </p:sp>
      <p:sp>
        <p:nvSpPr>
          <p:cNvPr id="145"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6"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comments received during last recirculation → Forward draft to RevCom</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685800" y="685440"/>
            <a:ext cx="7764840" cy="1059480"/>
          </a:xfrm>
          <a:prstGeom prst="rect">
            <a:avLst/>
          </a:prstGeom>
          <a:noFill/>
          <a:ln>
            <a:noFill/>
          </a:ln>
        </p:spPr>
        <p:style>
          <a:lnRef idx="0"/>
          <a:fillRef idx="0"/>
          <a:effectRef idx="0"/>
          <a:fontRef idx="minor"/>
        </p:style>
      </p:sp>
      <p:sp>
        <p:nvSpPr>
          <p:cNvPr id="148"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Initial ballot results</a:t>
            </a:r>
            <a:endParaRPr b="0" lang="en-US" sz="4400" spc="-1" strike="noStrike">
              <a:latin typeface="Arial"/>
            </a:endParaRPr>
          </a:p>
        </p:txBody>
      </p:sp>
      <p:sp>
        <p:nvSpPr>
          <p:cNvPr id="149"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44000"/>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Open date: 14 Dec 2020</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Close date: 13 Jan 2021</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Ballot Group Members 55</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Return Ballots: (47) 85%</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Absentations: (2) 4%</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Approval rate: 93%</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Votes: 42 Approve, 3 Disapprove</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were 115 comments in total:</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47 Editorial comments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1 General comment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66 Technical comments. </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438840" y="406800"/>
            <a:ext cx="8229240" cy="1144800"/>
          </a:xfrm>
          <a:prstGeom prst="rect">
            <a:avLst/>
          </a:prstGeom>
          <a:noFill/>
          <a:ln>
            <a:noFill/>
          </a:ln>
        </p:spPr>
        <p:txBody>
          <a:bodyPr lIns="0" rIns="0" tIns="0" bIns="0" anchor="ctr">
            <a:spAutoFit/>
          </a:bodyPr>
          <a:p>
            <a:pPr algn="ctr"/>
            <a:r>
              <a:rPr b="0" lang="en-US" sz="4400" spc="-1" strike="noStrike">
                <a:latin typeface="Arial"/>
              </a:rPr>
              <a:t>Initial ballot comments</a:t>
            </a:r>
            <a:endParaRPr b="0" lang="en-US" sz="4400" spc="-1" strike="noStrike">
              <a:latin typeface="Arial"/>
            </a:endParaRPr>
          </a:p>
        </p:txBody>
      </p:sp>
      <p:graphicFrame>
        <p:nvGraphicFramePr>
          <p:cNvPr id="151" name="Table 2"/>
          <p:cNvGraphicFramePr/>
          <p:nvPr/>
        </p:nvGraphicFramePr>
        <p:xfrm>
          <a:off x="946440" y="2147040"/>
          <a:ext cx="7498080" cy="3599280"/>
        </p:xfrm>
        <a:graphic>
          <a:graphicData uri="http://schemas.openxmlformats.org/drawingml/2006/table">
            <a:tbl>
              <a:tblPr/>
              <a:tblGrid>
                <a:gridCol w="1498680"/>
                <a:gridCol w="1498680"/>
                <a:gridCol w="1498680"/>
                <a:gridCol w="1498680"/>
                <a:gridCol w="1503360"/>
              </a:tblGrid>
              <a:tr h="719640">
                <a:tc>
                  <a:txBody>
                    <a:bodyPr lIns="90000" rIns="90000" tIns="46800" bIns="46800">
                      <a:noAutofit/>
                    </a:bodyPr>
                    <a:p>
                      <a:pPr algn="ctr"/>
                      <a:r>
                        <a:rPr b="1" lang="en-US" sz="1800" spc="-1" strike="noStrike">
                          <a:latin typeface="Arial"/>
                        </a:rPr>
                        <a:t>Type</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REJECT</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ACCEPT</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REVISED</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Total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tIns="46800" bIns="46800">
                      <a:noAutofit/>
                    </a:bodyPr>
                    <a:p>
                      <a:pPr algn="r"/>
                      <a:r>
                        <a:rPr b="1" lang="en-US" sz="1800" spc="-1" strike="noStrike">
                          <a:latin typeface="Arial"/>
                        </a:rPr>
                        <a:t>Editorial: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32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12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47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19640">
                <a:tc>
                  <a:txBody>
                    <a:bodyPr lIns="90000" rIns="90000" tIns="46800" bIns="46800">
                      <a:noAutofit/>
                    </a:bodyPr>
                    <a:p>
                      <a:pPr algn="r"/>
                      <a:r>
                        <a:rPr b="1" lang="en-US" sz="1800" spc="-1" strike="noStrike">
                          <a:latin typeface="Arial"/>
                        </a:rPr>
                        <a:t>General: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719640">
                <a:tc>
                  <a:txBody>
                    <a:bodyPr lIns="90000" rIns="90000" tIns="46800" bIns="46800">
                      <a:noAutofit/>
                    </a:bodyPr>
                    <a:p>
                      <a:pPr algn="r"/>
                      <a:r>
                        <a:rPr b="1" lang="en-US" sz="1800" spc="-1" strike="noStrike">
                          <a:latin typeface="Arial"/>
                        </a:rPr>
                        <a:t>Techinical: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18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39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66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21080">
                <a:tc>
                  <a:txBody>
                    <a:bodyPr lIns="90000" rIns="90000" tIns="46800" bIns="46800">
                      <a:noAutofit/>
                    </a:bodyPr>
                    <a:p>
                      <a:pPr algn="r"/>
                      <a:r>
                        <a:rPr b="1" lang="en-US" sz="1800" spc="-1" strike="noStrike">
                          <a:latin typeface="Arial"/>
                        </a:rPr>
                        <a:t>Total: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13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50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52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685800" y="685440"/>
            <a:ext cx="7764840" cy="1059480"/>
          </a:xfrm>
          <a:prstGeom prst="rect">
            <a:avLst/>
          </a:prstGeom>
          <a:noFill/>
          <a:ln>
            <a:noFill/>
          </a:ln>
        </p:spPr>
        <p:style>
          <a:lnRef idx="0"/>
          <a:fillRef idx="0"/>
          <a:effectRef idx="0"/>
          <a:fontRef idx="minor"/>
        </p:style>
      </p:sp>
      <p:sp>
        <p:nvSpPr>
          <p:cNvPr id="153"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Recirculation 1 ballot results</a:t>
            </a:r>
            <a:endParaRPr b="0" lang="en-US" sz="4400" spc="-1" strike="noStrike">
              <a:latin typeface="Arial"/>
            </a:endParaRPr>
          </a:p>
        </p:txBody>
      </p:sp>
      <p:sp>
        <p:nvSpPr>
          <p:cNvPr id="154"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51000"/>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Open date: 9 Feb 2021</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Close date: 21 Feb 2021</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Ballot Group Members 55</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Return Ballots: (48) 87%</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Absentations: (2) 4%</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Approval rate: 97%</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Votes: 45 Approve, 1 Disapprove</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were 16 comments in total:</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11 Editorial comments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5 Technical comments. </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TextShape 1"/>
          <p:cNvSpPr txBox="1"/>
          <p:nvPr/>
        </p:nvSpPr>
        <p:spPr>
          <a:xfrm>
            <a:off x="438840" y="406800"/>
            <a:ext cx="8229240" cy="1144800"/>
          </a:xfrm>
          <a:prstGeom prst="rect">
            <a:avLst/>
          </a:prstGeom>
          <a:noFill/>
          <a:ln>
            <a:noFill/>
          </a:ln>
        </p:spPr>
        <p:txBody>
          <a:bodyPr lIns="0" rIns="0" tIns="0" bIns="0" anchor="ctr">
            <a:spAutoFit/>
          </a:bodyPr>
          <a:p>
            <a:pPr algn="ctr"/>
            <a:r>
              <a:rPr b="0" lang="en-US" sz="4400" spc="-1" strike="noStrike">
                <a:latin typeface="Arial"/>
              </a:rPr>
              <a:t>Recirculation 1 ballot comments</a:t>
            </a:r>
            <a:endParaRPr b="0" lang="en-US" sz="4400" spc="-1" strike="noStrike">
              <a:latin typeface="Arial"/>
            </a:endParaRPr>
          </a:p>
        </p:txBody>
      </p:sp>
      <p:graphicFrame>
        <p:nvGraphicFramePr>
          <p:cNvPr id="156" name="Table 2"/>
          <p:cNvGraphicFramePr/>
          <p:nvPr/>
        </p:nvGraphicFramePr>
        <p:xfrm>
          <a:off x="946440" y="2147040"/>
          <a:ext cx="7498080" cy="3599280"/>
        </p:xfrm>
        <a:graphic>
          <a:graphicData uri="http://schemas.openxmlformats.org/drawingml/2006/table">
            <a:tbl>
              <a:tblPr/>
              <a:tblGrid>
                <a:gridCol w="1498680"/>
                <a:gridCol w="1498680"/>
                <a:gridCol w="1498680"/>
                <a:gridCol w="1498680"/>
                <a:gridCol w="1503360"/>
              </a:tblGrid>
              <a:tr h="719640">
                <a:tc>
                  <a:txBody>
                    <a:bodyPr lIns="90000" rIns="90000" tIns="46800" bIns="46800">
                      <a:noAutofit/>
                    </a:bodyPr>
                    <a:p>
                      <a:pPr algn="ctr"/>
                      <a:r>
                        <a:rPr b="1" lang="en-US" sz="1800" spc="-1" strike="noStrike">
                          <a:latin typeface="Arial"/>
                        </a:rPr>
                        <a:t>Type</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REJECT</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ACCEPT</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REVISED</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oAutofit/>
                    </a:bodyPr>
                    <a:p>
                      <a:pPr algn="ctr"/>
                      <a:r>
                        <a:rPr b="1" lang="en-US" sz="1800" spc="-1" strike="noStrike">
                          <a:latin typeface="Arial"/>
                        </a:rPr>
                        <a:t>Total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tIns="46800" bIns="46800">
                      <a:noAutofit/>
                    </a:bodyPr>
                    <a:p>
                      <a:pPr algn="r"/>
                      <a:r>
                        <a:rPr b="1" lang="en-US" sz="1800" spc="-1" strike="noStrike">
                          <a:latin typeface="Arial"/>
                        </a:rPr>
                        <a:t>Editorial: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11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19640">
                <a:tc>
                  <a:txBody>
                    <a:bodyPr lIns="90000" rIns="90000" tIns="46800" bIns="46800">
                      <a:noAutofit/>
                    </a:bodyPr>
                    <a:p>
                      <a:pPr algn="r"/>
                      <a:r>
                        <a:rPr b="1" lang="en-US" sz="1800" spc="-1" strike="noStrike">
                          <a:latin typeface="Arial"/>
                        </a:rPr>
                        <a:t>General: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719640">
                <a:tc>
                  <a:txBody>
                    <a:bodyPr lIns="90000" rIns="90000" tIns="46800" bIns="46800">
                      <a:noAutofit/>
                    </a:bodyPr>
                    <a:p>
                      <a:pPr algn="r"/>
                      <a:r>
                        <a:rPr b="1" lang="en-US" sz="1800" spc="-1" strike="noStrike">
                          <a:latin typeface="Arial"/>
                        </a:rPr>
                        <a:t>Techinical: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oAutofit/>
                    </a:bodyPr>
                    <a:p>
                      <a:pPr algn="ctr"/>
                      <a:r>
                        <a:rPr b="0" lang="en-US" sz="1800" spc="-1" strike="noStrike">
                          <a:latin typeface="Arial"/>
                        </a:rPr>
                        <a:t>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21080">
                <a:tc>
                  <a:txBody>
                    <a:bodyPr lIns="90000" rIns="90000" tIns="46800" bIns="46800">
                      <a:noAutofit/>
                    </a:bodyPr>
                    <a:p>
                      <a:pPr algn="r"/>
                      <a:r>
                        <a:rPr b="1" lang="en-US" sz="1800" spc="-1" strike="noStrike">
                          <a:latin typeface="Arial"/>
                        </a:rPr>
                        <a:t>Total:</a:t>
                      </a:r>
                      <a:endParaRPr b="1"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oAutofit/>
                    </a:bodyPr>
                    <a:p>
                      <a:pPr algn="ctr"/>
                      <a:r>
                        <a:rPr b="0" lang="en-US" sz="1800" spc="-1" strike="noStrike">
                          <a:latin typeface="Arial"/>
                        </a:rPr>
                        <a:t>16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685800" y="685440"/>
            <a:ext cx="7764840" cy="1059480"/>
          </a:xfrm>
          <a:prstGeom prst="rect">
            <a:avLst/>
          </a:prstGeom>
          <a:noFill/>
          <a:ln>
            <a:noFill/>
          </a:ln>
        </p:spPr>
        <p:style>
          <a:lnRef idx="0"/>
          <a:fillRef idx="0"/>
          <a:effectRef idx="0"/>
          <a:fontRef idx="minor"/>
        </p:style>
      </p:sp>
      <p:sp>
        <p:nvSpPr>
          <p:cNvPr id="158" name="CustomShape 2"/>
          <p:cNvSpPr/>
          <p:nvPr/>
        </p:nvSpPr>
        <p:spPr>
          <a:xfrm>
            <a:off x="438120" y="602280"/>
            <a:ext cx="82234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Recirculation 2 ballot results</a:t>
            </a:r>
            <a:endParaRPr b="0" lang="en-US" sz="4400" spc="-1" strike="noStrike">
              <a:latin typeface="Arial"/>
            </a:endParaRPr>
          </a:p>
        </p:txBody>
      </p:sp>
      <p:sp>
        <p:nvSpPr>
          <p:cNvPr id="159" name="CustomShape 3"/>
          <p:cNvSpPr/>
          <p:nvPr/>
        </p:nvSpPr>
        <p:spPr>
          <a:xfrm>
            <a:off x="457200" y="1604520"/>
            <a:ext cx="8223480" cy="3971520"/>
          </a:xfrm>
          <a:prstGeom prst="rect">
            <a:avLst/>
          </a:prstGeom>
          <a:noFill/>
          <a:ln>
            <a:noFill/>
          </a:ln>
        </p:spPr>
        <p:style>
          <a:lnRef idx="0"/>
          <a:fillRef idx="0"/>
          <a:effectRef idx="0"/>
          <a:fontRef idx="minor"/>
        </p:style>
        <p:txBody>
          <a:bodyPr lIns="0" rIns="0" tIns="0" bIns="0">
            <a:normAutofit fontScale="71000"/>
          </a:bodyPr>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Open date: 03 Mar 2021</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Close date: 13 Mar 2021</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Ballot Group Members 55</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Return Ballots: (49) 89%</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Absentations: (2) 4%</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Approval rate: 95%</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Votes: 46 Approve, 1 Disapprove</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comments received during recirculation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2165</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2021-03-15T22:54:34Z</dcterms:modified>
  <cp:revision>89</cp:revision>
  <dc:subject>IEEE 802.15.9ma</dc:subject>
  <dc:title>Closing for November</dc:title>
</cp:coreProperties>
</file>