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5360" cy="2062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802-15-21-0147-00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1600" cy="2980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1600" cy="2980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D3076EF3-62E8-4105-9455-0E7FAB15953A}"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1600" cy="2980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7160" cy="2062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5360" cy="2062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802-15-21-0147-00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1600" cy="2980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1600" cy="2980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43AE0E8E-29F5-4B8A-A7A6-D4E10B9E1D41}"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1600" cy="2980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7160" cy="2062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5360" cy="2062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802-15-21-0147-00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1600" cy="2980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1600" cy="2980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331B4B14-6BDD-4D8A-8B22-142EDF3227A3}"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31600" cy="2980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7160" cy="2062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84520" cy="461916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Closing Report for March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8 March, 2021</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Closing for March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Closing Report for TG9ma meeting for March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685800" y="685440"/>
            <a:ext cx="7765200" cy="1059840"/>
          </a:xfrm>
          <a:prstGeom prst="rect">
            <a:avLst/>
          </a:prstGeom>
          <a:noFill/>
          <a:ln>
            <a:noFill/>
          </a:ln>
        </p:spPr>
        <p:style>
          <a:lnRef idx="0"/>
          <a:fillRef idx="0"/>
          <a:effectRef idx="0"/>
          <a:fontRef idx="minor"/>
        </p:style>
      </p:sp>
      <p:sp>
        <p:nvSpPr>
          <p:cNvPr id="158" name="CustomShape 2"/>
          <p:cNvSpPr/>
          <p:nvPr/>
        </p:nvSpPr>
        <p:spPr>
          <a:xfrm>
            <a:off x="438120" y="60228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Next Meeting</a:t>
            </a:r>
            <a:endParaRPr b="0" lang="en-US" sz="4400" spc="-1" strike="noStrike">
              <a:latin typeface="Arial"/>
            </a:endParaRPr>
          </a:p>
        </p:txBody>
      </p:sp>
      <p:sp>
        <p:nvSpPr>
          <p:cNvPr id="159" name="CustomShape 3"/>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a:bodyPr>
          <a:p>
            <a:pPr marL="216000" indent="-2138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Hopefully nothing, as we have finished with the draft.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273600"/>
            <a:ext cx="8224560" cy="1140120"/>
          </a:xfrm>
          <a:prstGeom prst="rect">
            <a:avLst/>
          </a:prstGeom>
          <a:noFill/>
          <a:ln>
            <a:noFill/>
          </a:ln>
        </p:spPr>
        <p:style>
          <a:lnRef idx="0"/>
          <a:fillRef idx="0"/>
          <a:effectRef idx="0"/>
          <a:fontRef idx="minor"/>
        </p:style>
      </p:sp>
      <p:sp>
        <p:nvSpPr>
          <p:cNvPr id="140" name="CustomShape 2"/>
          <p:cNvSpPr/>
          <p:nvPr/>
        </p:nvSpPr>
        <p:spPr>
          <a:xfrm>
            <a:off x="457200" y="2617560"/>
            <a:ext cx="822456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Closing report for TG 9ma</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March 8, 2021</a:t>
            </a: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685800" y="685440"/>
            <a:ext cx="7765200" cy="1059840"/>
          </a:xfrm>
          <a:prstGeom prst="rect">
            <a:avLst/>
          </a:prstGeom>
          <a:noFill/>
          <a:ln>
            <a:noFill/>
          </a:ln>
        </p:spPr>
        <p:style>
          <a:lnRef idx="0"/>
          <a:fillRef idx="0"/>
          <a:effectRef idx="0"/>
          <a:fontRef idx="minor"/>
        </p:style>
      </p:sp>
      <p:sp>
        <p:nvSpPr>
          <p:cNvPr id="142" name="CustomShape 2"/>
          <p:cNvSpPr/>
          <p:nvPr/>
        </p:nvSpPr>
        <p:spPr>
          <a:xfrm>
            <a:off x="438120" y="60228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 Plan</a:t>
            </a:r>
            <a:endParaRPr b="0" lang="en-US" sz="4400" spc="-1" strike="noStrike">
              <a:latin typeface="Arial"/>
            </a:endParaRPr>
          </a:p>
        </p:txBody>
      </p:sp>
      <p:sp>
        <p:nvSpPr>
          <p:cNvPr id="143" name="CustomShape 3"/>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a:bodyPr>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and minutes</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the comments received during Standard Association Ballot recirculation</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a motion to submit draft to RevCom</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685800" y="685440"/>
            <a:ext cx="7765200" cy="1059840"/>
          </a:xfrm>
          <a:prstGeom prst="rect">
            <a:avLst/>
          </a:prstGeom>
          <a:noFill/>
          <a:ln>
            <a:noFill/>
          </a:ln>
        </p:spPr>
        <p:style>
          <a:lnRef idx="0"/>
          <a:fillRef idx="0"/>
          <a:effectRef idx="0"/>
          <a:fontRef idx="minor"/>
        </p:style>
      </p:sp>
      <p:sp>
        <p:nvSpPr>
          <p:cNvPr id="145" name="CustomShape 2"/>
          <p:cNvSpPr/>
          <p:nvPr/>
        </p:nvSpPr>
        <p:spPr>
          <a:xfrm>
            <a:off x="438120" y="602280"/>
            <a:ext cx="82238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latin typeface="Arial"/>
            </a:endParaRPr>
          </a:p>
        </p:txBody>
      </p:sp>
      <p:sp>
        <p:nvSpPr>
          <p:cNvPr id="146" name="CustomShape 3"/>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a:bodyPr>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comments received during last recirculation → Forward draft to RevCom</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457200" y="582120"/>
            <a:ext cx="82267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 Motion for CRG</a:t>
            </a:r>
            <a:endParaRPr b="0" lang="en-US" sz="4400" spc="-1" strike="noStrike">
              <a:latin typeface="Arial"/>
            </a:endParaRPr>
          </a:p>
        </p:txBody>
      </p:sp>
      <p:sp>
        <p:nvSpPr>
          <p:cNvPr id="148" name="CustomShape 2"/>
          <p:cNvSpPr/>
          <p:nvPr/>
        </p:nvSpPr>
        <p:spPr>
          <a:xfrm>
            <a:off x="457200" y="1604520"/>
            <a:ext cx="8226720" cy="3974760"/>
          </a:xfrm>
          <a:prstGeom prst="rect">
            <a:avLst/>
          </a:prstGeom>
          <a:noFill/>
          <a:ln>
            <a:noFill/>
          </a:ln>
        </p:spPr>
        <p:style>
          <a:lnRef idx="0"/>
          <a:fillRef idx="0"/>
          <a:effectRef idx="0"/>
          <a:fontRef idx="minor"/>
        </p:style>
        <p:txBody>
          <a:bodyPr lIns="0" rIns="0" tIns="0" bIns="0">
            <a:normAutofit fontScale="26000"/>
          </a:bodyPr>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that TG9ma formally requests that the 802.15 WG forms of a Comment Resolution Group (CRG) for the Standards Association balloting of the P802.15.9ma-D05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Moved by: Don Sturek</a:t>
            </a:r>
            <a:endParaRPr b="0" lang="en-US" sz="3200" spc="-1" strike="noStrike">
              <a:latin typeface="Arial"/>
            </a:endParaRPr>
          </a:p>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Seconded by: Peter Yee</a:t>
            </a:r>
            <a:endParaRPr b="0" lang="en-US" sz="3200" spc="-1" strike="noStrike">
              <a:latin typeface="Arial"/>
            </a:endParaRPr>
          </a:p>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457200" y="582120"/>
            <a:ext cx="82267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WG Motion for CRG</a:t>
            </a:r>
            <a:endParaRPr b="0" lang="en-US" sz="4400" spc="-1" strike="noStrike">
              <a:latin typeface="Arial"/>
            </a:endParaRPr>
          </a:p>
        </p:txBody>
      </p:sp>
      <p:sp>
        <p:nvSpPr>
          <p:cNvPr id="150" name="CustomShape 2"/>
          <p:cNvSpPr/>
          <p:nvPr/>
        </p:nvSpPr>
        <p:spPr>
          <a:xfrm>
            <a:off x="457200" y="1604520"/>
            <a:ext cx="8226720" cy="3974760"/>
          </a:xfrm>
          <a:prstGeom prst="rect">
            <a:avLst/>
          </a:prstGeom>
          <a:noFill/>
          <a:ln>
            <a:noFill/>
          </a:ln>
        </p:spPr>
        <p:style>
          <a:lnRef idx="0"/>
          <a:fillRef idx="0"/>
          <a:effectRef idx="0"/>
          <a:fontRef idx="minor"/>
        </p:style>
        <p:txBody>
          <a:bodyPr lIns="0" rIns="0" tIns="0" bIns="0">
            <a:normAutofit fontScale="35000"/>
          </a:bodyPr>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that 802.15 WG approve the formation of a Comment Resolution Group (CRG) for the Standards Association balloting of the P802.15.9ma-D05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457200" y="731520"/>
            <a:ext cx="8226720" cy="13399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 Motion for Unconditional submittal to RevCom</a:t>
            </a:r>
            <a:endParaRPr b="0" lang="en-US" sz="4400" spc="-1" strike="noStrike">
              <a:latin typeface="Arial"/>
            </a:endParaRPr>
          </a:p>
        </p:txBody>
      </p:sp>
      <p:sp>
        <p:nvSpPr>
          <p:cNvPr id="152" name="CustomShape 2"/>
          <p:cNvSpPr/>
          <p:nvPr/>
        </p:nvSpPr>
        <p:spPr>
          <a:xfrm>
            <a:off x="457200" y="2194560"/>
            <a:ext cx="8226720" cy="3974760"/>
          </a:xfrm>
          <a:prstGeom prst="rect">
            <a:avLst/>
          </a:prstGeom>
          <a:noFill/>
          <a:ln>
            <a:noFill/>
          </a:ln>
        </p:spPr>
        <p:style>
          <a:lnRef idx="0"/>
          <a:fillRef idx="0"/>
          <a:effectRef idx="0"/>
          <a:fontRef idx="minor"/>
        </p:style>
        <p:txBody>
          <a:bodyPr lIns="0" rIns="0" tIns="0" bIns="0">
            <a:normAutofit fontScale="56000"/>
          </a:bodyPr>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a:t>
            </a:r>
            <a:r>
              <a:rPr b="0" lang="en-US" sz="3200" spc="-1" strike="noStrike">
                <a:solidFill>
                  <a:srgbClr val="000000"/>
                </a:solidFill>
                <a:latin typeface="Arial"/>
                <a:ea typeface="DejaVu Sans"/>
              </a:rPr>
              <a:t>that </a:t>
            </a:r>
            <a:r>
              <a:rPr b="0" lang="en-US" sz="3200" spc="-1" strike="noStrike">
                <a:solidFill>
                  <a:srgbClr val="000000"/>
                </a:solidFill>
                <a:latin typeface="Arial"/>
                <a:ea typeface="DejaVu Sans"/>
              </a:rPr>
              <a:t>TG9m</a:t>
            </a:r>
            <a:r>
              <a:rPr b="0" lang="en-US" sz="3200" spc="-1" strike="noStrike">
                <a:solidFill>
                  <a:srgbClr val="000000"/>
                </a:solidFill>
                <a:latin typeface="Arial"/>
                <a:ea typeface="DejaVu Sans"/>
              </a:rPr>
              <a:t>a </a:t>
            </a:r>
            <a:r>
              <a:rPr b="0" lang="en-US" sz="3200" spc="-1" strike="noStrike">
                <a:solidFill>
                  <a:srgbClr val="000000"/>
                </a:solidFill>
                <a:latin typeface="Arial"/>
                <a:ea typeface="DejaVu Sans"/>
              </a:rPr>
              <a:t>formall</a:t>
            </a:r>
            <a:r>
              <a:rPr b="0" lang="en-US" sz="3200" spc="-1" strike="noStrike">
                <a:solidFill>
                  <a:srgbClr val="000000"/>
                </a:solidFill>
                <a:latin typeface="Arial"/>
                <a:ea typeface="DejaVu Sans"/>
              </a:rPr>
              <a:t>y </a:t>
            </a:r>
            <a:r>
              <a:rPr b="0" lang="en-US" sz="3200" spc="-1" strike="noStrike">
                <a:solidFill>
                  <a:srgbClr val="000000"/>
                </a:solidFill>
                <a:latin typeface="Arial"/>
                <a:ea typeface="DejaVu Sans"/>
              </a:rPr>
              <a:t>reques</a:t>
            </a:r>
            <a:r>
              <a:rPr b="0" lang="en-US" sz="3200" spc="-1" strike="noStrike">
                <a:solidFill>
                  <a:srgbClr val="000000"/>
                </a:solidFill>
                <a:latin typeface="Arial"/>
                <a:ea typeface="DejaVu Sans"/>
              </a:rPr>
              <a:t>ts that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802.15 </a:t>
            </a:r>
            <a:r>
              <a:rPr b="0" lang="en-US" sz="3200" spc="-1" strike="noStrike">
                <a:solidFill>
                  <a:srgbClr val="000000"/>
                </a:solidFill>
                <a:latin typeface="Arial"/>
                <a:ea typeface="DejaVu Sans"/>
              </a:rPr>
              <a:t>WG to </a:t>
            </a:r>
            <a:r>
              <a:rPr b="0" lang="en-US" sz="3200" spc="-1" strike="noStrike">
                <a:solidFill>
                  <a:srgbClr val="000000"/>
                </a:solidFill>
                <a:latin typeface="Arial"/>
                <a:ea typeface="DejaVu Sans"/>
              </a:rPr>
              <a:t>make </a:t>
            </a:r>
            <a:r>
              <a:rPr b="0" lang="en-US" sz="3200" spc="-1" strike="noStrike">
                <a:solidFill>
                  <a:srgbClr val="000000"/>
                </a:solidFill>
                <a:latin typeface="Arial"/>
                <a:ea typeface="DejaVu Sans"/>
              </a:rPr>
              <a:t>followi</a:t>
            </a:r>
            <a:r>
              <a:rPr b="0" lang="en-US" sz="3200" spc="-1" strike="noStrike">
                <a:solidFill>
                  <a:srgbClr val="000000"/>
                </a:solidFill>
                <a:latin typeface="Arial"/>
                <a:ea typeface="DejaVu Sans"/>
              </a:rPr>
              <a:t>ng </a:t>
            </a:r>
            <a:r>
              <a:rPr b="0" lang="en-US" sz="3200" spc="-1" strike="noStrike">
                <a:solidFill>
                  <a:srgbClr val="000000"/>
                </a:solidFill>
                <a:latin typeface="Arial"/>
                <a:ea typeface="DejaVu Sans"/>
              </a:rPr>
              <a:t>motion </a:t>
            </a:r>
            <a:r>
              <a:rPr b="0" lang="en-US" sz="3200" spc="-1" strike="noStrike">
                <a:solidFill>
                  <a:srgbClr val="000000"/>
                </a:solidFill>
                <a:latin typeface="Arial"/>
                <a:ea typeface="DejaVu Sans"/>
              </a:rPr>
              <a:t>during </a:t>
            </a:r>
            <a:r>
              <a:rPr b="0" lang="en-US" sz="3200" spc="-1" strike="noStrike">
                <a:solidFill>
                  <a:srgbClr val="000000"/>
                </a:solidFill>
                <a:latin typeface="Arial"/>
                <a:ea typeface="DejaVu Sans"/>
              </a:rPr>
              <a:t>closing </a:t>
            </a:r>
            <a:r>
              <a:rPr b="0" lang="en-US" sz="3200" spc="-1" strike="noStrike">
                <a:solidFill>
                  <a:srgbClr val="000000"/>
                </a:solidFill>
                <a:latin typeface="Arial"/>
                <a:ea typeface="DejaVu Sans"/>
              </a:rPr>
              <a:t>plenar</a:t>
            </a:r>
            <a:r>
              <a:rPr b="0" lang="en-US" sz="3200" spc="-1" strike="noStrike">
                <a:solidFill>
                  <a:srgbClr val="000000"/>
                </a:solidFill>
                <a:latin typeface="Arial"/>
                <a:ea typeface="DejaVu Sans"/>
              </a:rPr>
              <a:t>y:</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WG </a:t>
            </a:r>
            <a:r>
              <a:rPr b="0" lang="en-US" sz="3200" spc="-1" strike="noStrike">
                <a:solidFill>
                  <a:srgbClr val="000000"/>
                </a:solidFill>
                <a:latin typeface="Arial"/>
                <a:ea typeface="DejaVu Sans"/>
              </a:rPr>
              <a:t>Motio</a:t>
            </a:r>
            <a:r>
              <a:rPr b="0" lang="en-US" sz="3200" spc="-1" strike="noStrike">
                <a:solidFill>
                  <a:srgbClr val="000000"/>
                </a:solidFill>
                <a:latin typeface="Arial"/>
                <a:ea typeface="DejaVu Sans"/>
              </a:rPr>
              <a:t>n: </a:t>
            </a:r>
            <a:r>
              <a:rPr b="0" lang="en-US" sz="3200" spc="-1" strike="noStrike">
                <a:solidFill>
                  <a:srgbClr val="000000"/>
                </a:solidFill>
                <a:latin typeface="Arial"/>
                <a:ea typeface="DejaVu Sans"/>
              </a:rPr>
              <a:t>that </a:t>
            </a:r>
            <a:r>
              <a:rPr b="0" lang="en-US" sz="3200" spc="-1" strike="noStrike">
                <a:solidFill>
                  <a:srgbClr val="000000"/>
                </a:solidFill>
                <a:latin typeface="Arial"/>
                <a:ea typeface="DejaVu Sans"/>
              </a:rPr>
              <a:t>802.1</a:t>
            </a:r>
            <a:r>
              <a:rPr b="0" lang="en-US" sz="3200" spc="-1" strike="noStrike">
                <a:solidFill>
                  <a:srgbClr val="000000"/>
                </a:solidFill>
                <a:latin typeface="Arial"/>
                <a:ea typeface="DejaVu Sans"/>
              </a:rPr>
              <a:t>5 WG </a:t>
            </a:r>
            <a:r>
              <a:rPr b="0" lang="en-US" sz="3200" spc="-1" strike="noStrike">
                <a:solidFill>
                  <a:srgbClr val="000000"/>
                </a:solidFill>
                <a:latin typeface="Arial"/>
                <a:ea typeface="DejaVu Sans"/>
              </a:rPr>
              <a:t>has </a:t>
            </a:r>
            <a:r>
              <a:rPr b="0" lang="en-US" sz="3200" spc="-1" strike="noStrike">
                <a:solidFill>
                  <a:srgbClr val="000000"/>
                </a:solidFill>
                <a:latin typeface="Arial"/>
                <a:ea typeface="DejaVu Sans"/>
              </a:rPr>
              <a:t>revie</a:t>
            </a:r>
            <a:r>
              <a:rPr b="0" lang="en-US" sz="3200" spc="-1" strike="noStrike">
                <a:solidFill>
                  <a:srgbClr val="000000"/>
                </a:solidFill>
                <a:latin typeface="Arial"/>
                <a:ea typeface="DejaVu Sans"/>
              </a:rPr>
              <a:t>wed </a:t>
            </a:r>
            <a:r>
              <a:rPr b="0" lang="en-US" sz="3200" spc="-1" strike="noStrike">
                <a:solidFill>
                  <a:srgbClr val="000000"/>
                </a:solidFill>
                <a:latin typeface="Arial"/>
                <a:ea typeface="DejaVu Sans"/>
              </a:rPr>
              <a:t>and </a:t>
            </a:r>
            <a:r>
              <a:rPr b="0" lang="en-US" sz="3200" spc="-1" strike="noStrike">
                <a:solidFill>
                  <a:srgbClr val="000000"/>
                </a:solidFill>
                <a:latin typeface="Arial"/>
                <a:ea typeface="DejaVu Sans"/>
              </a:rPr>
              <a:t>appro</a:t>
            </a:r>
            <a:r>
              <a:rPr b="0" lang="en-US" sz="3200" spc="-1" strike="noStrike">
                <a:solidFill>
                  <a:srgbClr val="000000"/>
                </a:solidFill>
                <a:latin typeface="Arial"/>
                <a:ea typeface="DejaVu Sans"/>
              </a:rPr>
              <a:t>ves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CSD </a:t>
            </a:r>
            <a:r>
              <a:rPr b="0" lang="en-US" sz="3200" spc="-1" strike="noStrike">
                <a:solidFill>
                  <a:srgbClr val="000000"/>
                </a:solidFill>
                <a:latin typeface="Arial"/>
                <a:ea typeface="DejaVu Sans"/>
              </a:rPr>
              <a:t>15-</a:t>
            </a:r>
            <a:r>
              <a:rPr b="0" lang="en-US" sz="3200" spc="-1" strike="noStrike">
                <a:solidFill>
                  <a:srgbClr val="000000"/>
                </a:solidFill>
                <a:latin typeface="Arial"/>
                <a:ea typeface="DejaVu Sans"/>
              </a:rPr>
              <a:t>19-</a:t>
            </a:r>
            <a:r>
              <a:rPr b="0" lang="en-US" sz="3200" spc="-1" strike="noStrike">
                <a:solidFill>
                  <a:srgbClr val="000000"/>
                </a:solidFill>
                <a:latin typeface="Arial"/>
                <a:ea typeface="DejaVu Sans"/>
              </a:rPr>
              <a:t>216-</a:t>
            </a:r>
            <a:r>
              <a:rPr b="0" lang="en-US" sz="3200" spc="-1" strike="noStrike">
                <a:solidFill>
                  <a:srgbClr val="000000"/>
                </a:solidFill>
                <a:latin typeface="Arial"/>
                <a:ea typeface="DejaVu Sans"/>
              </a:rPr>
              <a:t>02 </a:t>
            </a:r>
            <a:r>
              <a:rPr b="0" lang="en-US" sz="3200" spc="-1" strike="noStrike">
                <a:solidFill>
                  <a:srgbClr val="000000"/>
                </a:solidFill>
                <a:latin typeface="Arial"/>
                <a:ea typeface="DejaVu Sans"/>
              </a:rPr>
              <a:t>and </a:t>
            </a:r>
            <a:r>
              <a:rPr b="0" lang="en-US" sz="3200" spc="-1" strike="noStrike">
                <a:solidFill>
                  <a:srgbClr val="000000"/>
                </a:solidFill>
                <a:latin typeface="Arial"/>
                <a:ea typeface="DejaVu Sans"/>
              </a:rPr>
              <a:t>reque</a:t>
            </a:r>
            <a:r>
              <a:rPr b="0" lang="en-US" sz="3200" spc="-1" strike="noStrike">
                <a:solidFill>
                  <a:srgbClr val="000000"/>
                </a:solidFill>
                <a:latin typeface="Arial"/>
                <a:ea typeface="DejaVu Sans"/>
              </a:rPr>
              <a:t>sts </a:t>
            </a:r>
            <a:r>
              <a:rPr b="0" lang="en-US" sz="3200" spc="-1" strike="noStrike">
                <a:solidFill>
                  <a:srgbClr val="000000"/>
                </a:solidFill>
                <a:latin typeface="Arial"/>
                <a:ea typeface="DejaVu Sans"/>
              </a:rPr>
              <a:t>unco</a:t>
            </a:r>
            <a:r>
              <a:rPr b="0" lang="en-US" sz="3200" spc="-1" strike="noStrike">
                <a:solidFill>
                  <a:srgbClr val="000000"/>
                </a:solidFill>
                <a:latin typeface="Arial"/>
                <a:ea typeface="DejaVu Sans"/>
              </a:rPr>
              <a:t>nditio</a:t>
            </a:r>
            <a:r>
              <a:rPr b="0" lang="en-US" sz="3200" spc="-1" strike="noStrike">
                <a:solidFill>
                  <a:srgbClr val="000000"/>
                </a:solidFill>
                <a:latin typeface="Arial"/>
                <a:ea typeface="DejaVu Sans"/>
              </a:rPr>
              <a:t>nal </a:t>
            </a:r>
            <a:r>
              <a:rPr b="0" lang="en-US" sz="3200" spc="-1" strike="noStrike">
                <a:solidFill>
                  <a:srgbClr val="000000"/>
                </a:solidFill>
                <a:latin typeface="Arial"/>
                <a:ea typeface="DejaVu Sans"/>
              </a:rPr>
              <a:t>appro</a:t>
            </a:r>
            <a:r>
              <a:rPr b="0" lang="en-US" sz="3200" spc="-1" strike="noStrike">
                <a:solidFill>
                  <a:srgbClr val="000000"/>
                </a:solidFill>
                <a:latin typeface="Arial"/>
                <a:ea typeface="DejaVu Sans"/>
              </a:rPr>
              <a:t>val </a:t>
            </a:r>
            <a:r>
              <a:rPr b="0" lang="en-US" sz="3200" spc="-1" strike="noStrike">
                <a:solidFill>
                  <a:srgbClr val="000000"/>
                </a:solidFill>
                <a:latin typeface="Arial"/>
                <a:ea typeface="DejaVu Sans"/>
              </a:rPr>
              <a:t>from </a:t>
            </a:r>
            <a:r>
              <a:rPr b="0" lang="en-US" sz="3200" spc="-1" strike="noStrike">
                <a:solidFill>
                  <a:srgbClr val="000000"/>
                </a:solidFill>
                <a:latin typeface="Arial"/>
                <a:ea typeface="DejaVu Sans"/>
              </a:rPr>
              <a:t>the </a:t>
            </a:r>
            <a:r>
              <a:rPr b="0" lang="en-US" sz="3200" spc="-1" strike="noStrike">
                <a:solidFill>
                  <a:srgbClr val="000000"/>
                </a:solidFill>
                <a:latin typeface="Arial"/>
                <a:ea typeface="DejaVu Sans"/>
              </a:rPr>
              <a:t>EC to </a:t>
            </a:r>
            <a:r>
              <a:rPr b="0" lang="en-US" sz="3200" spc="-1" strike="noStrike">
                <a:solidFill>
                  <a:srgbClr val="000000"/>
                </a:solidFill>
                <a:latin typeface="Arial"/>
                <a:ea typeface="DejaVu Sans"/>
              </a:rPr>
              <a:t>subm</a:t>
            </a:r>
            <a:r>
              <a:rPr b="0" lang="en-US" sz="3200" spc="-1" strike="noStrike">
                <a:solidFill>
                  <a:srgbClr val="000000"/>
                </a:solidFill>
                <a:latin typeface="Arial"/>
                <a:ea typeface="DejaVu Sans"/>
              </a:rPr>
              <a:t>it </a:t>
            </a:r>
            <a:r>
              <a:rPr b="0" lang="en-US" sz="3200" spc="-1" strike="noStrike">
                <a:solidFill>
                  <a:srgbClr val="000000"/>
                </a:solidFill>
                <a:latin typeface="Arial"/>
                <a:ea typeface="DejaVu Sans"/>
              </a:rPr>
              <a:t>P802.</a:t>
            </a:r>
            <a:r>
              <a:rPr b="0" lang="en-US" sz="3200" spc="-1" strike="noStrike">
                <a:solidFill>
                  <a:srgbClr val="000000"/>
                </a:solidFill>
                <a:latin typeface="Arial"/>
                <a:ea typeface="DejaVu Sans"/>
              </a:rPr>
              <a:t>15.9</a:t>
            </a:r>
            <a:r>
              <a:rPr b="0" lang="en-US" sz="3200" spc="-1" strike="noStrike">
                <a:solidFill>
                  <a:srgbClr val="000000"/>
                </a:solidFill>
                <a:latin typeface="Arial"/>
                <a:ea typeface="DejaVu Sans"/>
              </a:rPr>
              <a:t>ma-</a:t>
            </a:r>
            <a:r>
              <a:rPr b="0" lang="en-US" sz="3200" spc="-1" strike="noStrike">
                <a:solidFill>
                  <a:srgbClr val="000000"/>
                </a:solidFill>
                <a:latin typeface="Arial"/>
                <a:ea typeface="DejaVu Sans"/>
              </a:rPr>
              <a:t>D05 </a:t>
            </a:r>
            <a:r>
              <a:rPr b="0" lang="en-US" sz="3200" spc="-1" strike="noStrike">
                <a:solidFill>
                  <a:srgbClr val="000000"/>
                </a:solidFill>
                <a:latin typeface="Arial"/>
                <a:ea typeface="DejaVu Sans"/>
              </a:rPr>
              <a:t>to </a:t>
            </a:r>
            <a:r>
              <a:rPr b="0" lang="en-US" sz="3200" spc="-1" strike="noStrike">
                <a:solidFill>
                  <a:srgbClr val="000000"/>
                </a:solidFill>
                <a:latin typeface="Arial"/>
                <a:ea typeface="DejaVu Sans"/>
              </a:rPr>
              <a:t>RevC</a:t>
            </a:r>
            <a:r>
              <a:rPr b="0" lang="en-US" sz="3200" spc="-1" strike="noStrike">
                <a:solidFill>
                  <a:srgbClr val="000000"/>
                </a:solidFill>
                <a:latin typeface="Arial"/>
                <a:ea typeface="DejaVu Sans"/>
              </a:rPr>
              <a:t>om.</a:t>
            </a:r>
            <a:endParaRPr b="0" lang="en-US" sz="3200" spc="-1" strike="noStrike">
              <a:latin typeface="Arial"/>
            </a:endParaRPr>
          </a:p>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Moved </a:t>
            </a:r>
            <a:r>
              <a:rPr b="0" lang="en-US" sz="3200" spc="-1" strike="noStrike">
                <a:solidFill>
                  <a:srgbClr val="000000"/>
                </a:solidFill>
                <a:latin typeface="Arial"/>
                <a:ea typeface="DejaVu Sans"/>
              </a:rPr>
              <a:t>by: </a:t>
            </a:r>
            <a:r>
              <a:rPr b="0" lang="en-US" sz="3200" spc="-1" strike="noStrike">
                <a:solidFill>
                  <a:srgbClr val="000000"/>
                </a:solidFill>
                <a:latin typeface="Arial"/>
                <a:ea typeface="DejaVu Sans"/>
              </a:rPr>
              <a:t>Don </a:t>
            </a:r>
            <a:r>
              <a:rPr b="0" lang="en-US" sz="3200" spc="-1" strike="noStrike">
                <a:solidFill>
                  <a:srgbClr val="000000"/>
                </a:solidFill>
                <a:latin typeface="Arial"/>
                <a:ea typeface="DejaVu Sans"/>
              </a:rPr>
              <a:t>Sturek</a:t>
            </a:r>
            <a:endParaRPr b="0" lang="en-US" sz="3200" spc="-1" strike="noStrike">
              <a:latin typeface="Arial"/>
            </a:endParaRPr>
          </a:p>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Secon</a:t>
            </a:r>
            <a:r>
              <a:rPr b="0" lang="en-US" sz="3200" spc="-1" strike="noStrike">
                <a:solidFill>
                  <a:srgbClr val="000000"/>
                </a:solidFill>
                <a:latin typeface="Arial"/>
                <a:ea typeface="DejaVu Sans"/>
              </a:rPr>
              <a:t>ded </a:t>
            </a:r>
            <a:r>
              <a:rPr b="0" lang="en-US" sz="3200" spc="-1" strike="noStrike">
                <a:solidFill>
                  <a:srgbClr val="000000"/>
                </a:solidFill>
                <a:latin typeface="Arial"/>
                <a:ea typeface="DejaVu Sans"/>
              </a:rPr>
              <a:t>by: </a:t>
            </a:r>
            <a:r>
              <a:rPr b="0" lang="en-US" sz="3200" spc="-1" strike="noStrike">
                <a:solidFill>
                  <a:srgbClr val="000000"/>
                </a:solidFill>
                <a:latin typeface="Arial"/>
                <a:ea typeface="DejaVu Sans"/>
              </a:rPr>
              <a:t>Peter </a:t>
            </a:r>
            <a:r>
              <a:rPr b="0" lang="en-US" sz="3200" spc="-1" strike="noStrike">
                <a:solidFill>
                  <a:srgbClr val="000000"/>
                </a:solidFill>
                <a:latin typeface="Arial"/>
                <a:ea typeface="DejaVu Sans"/>
              </a:rPr>
              <a:t>Yee</a:t>
            </a:r>
            <a:endParaRPr b="0" lang="en-US" sz="3200" spc="-1" strike="noStrike">
              <a:latin typeface="Arial"/>
            </a:endParaRPr>
          </a:p>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Motion </a:t>
            </a:r>
            <a:r>
              <a:rPr b="0" lang="en-US" sz="3200" spc="-1" strike="noStrike">
                <a:solidFill>
                  <a:srgbClr val="000000"/>
                </a:solidFill>
                <a:latin typeface="Arial"/>
                <a:ea typeface="DejaVu Sans"/>
              </a:rPr>
              <a:t>passe</a:t>
            </a:r>
            <a:r>
              <a:rPr b="0" lang="en-US" sz="3200" spc="-1" strike="noStrike">
                <a:solidFill>
                  <a:srgbClr val="000000"/>
                </a:solidFill>
                <a:latin typeface="Arial"/>
                <a:ea typeface="DejaVu Sans"/>
              </a:rPr>
              <a:t>d </a:t>
            </a:r>
            <a:r>
              <a:rPr b="0" lang="en-US" sz="3200" spc="-1" strike="noStrike">
                <a:solidFill>
                  <a:srgbClr val="000000"/>
                </a:solidFill>
                <a:latin typeface="Arial"/>
                <a:ea typeface="DejaVu Sans"/>
              </a:rPr>
              <a:t>unani</a:t>
            </a:r>
            <a:r>
              <a:rPr b="0" lang="en-US" sz="3200" spc="-1" strike="noStrike">
                <a:solidFill>
                  <a:srgbClr val="000000"/>
                </a:solidFill>
                <a:latin typeface="Arial"/>
                <a:ea typeface="DejaVu Sans"/>
              </a:rPr>
              <a:t>mousl</a:t>
            </a:r>
            <a:r>
              <a:rPr b="0" lang="en-US" sz="3200" spc="-1" strike="noStrike">
                <a:solidFill>
                  <a:srgbClr val="000000"/>
                </a:solidFill>
                <a:latin typeface="Arial"/>
                <a:ea typeface="DejaVu Sans"/>
              </a:rPr>
              <a:t>y</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457200" y="731520"/>
            <a:ext cx="8226720" cy="13399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WG Motion for Unconditional submittal to RevCom</a:t>
            </a:r>
            <a:endParaRPr b="0" lang="en-US" sz="4400" spc="-1" strike="noStrike">
              <a:latin typeface="Arial"/>
            </a:endParaRPr>
          </a:p>
        </p:txBody>
      </p:sp>
      <p:sp>
        <p:nvSpPr>
          <p:cNvPr id="154" name="CustomShape 2"/>
          <p:cNvSpPr/>
          <p:nvPr/>
        </p:nvSpPr>
        <p:spPr>
          <a:xfrm>
            <a:off x="457200" y="2194560"/>
            <a:ext cx="8226720" cy="3974760"/>
          </a:xfrm>
          <a:prstGeom prst="rect">
            <a:avLst/>
          </a:prstGeom>
          <a:noFill/>
          <a:ln>
            <a:noFill/>
          </a:ln>
        </p:spPr>
        <p:style>
          <a:lnRef idx="0"/>
          <a:fillRef idx="0"/>
          <a:effectRef idx="0"/>
          <a:fontRef idx="minor"/>
        </p:style>
        <p:txBody>
          <a:bodyPr lIns="0" rIns="0" tIns="0" bIns="0">
            <a:normAutofit/>
          </a:bodyPr>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Motion: that 802.15 WG has reviewed and approves the CSD 15-19-216-02 and requests unconditional approval from the EC to submit </a:t>
            </a:r>
            <a:r>
              <a:rPr b="0" lang="en-US" sz="3200" spc="-1" strike="noStrike">
                <a:solidFill>
                  <a:srgbClr val="000000"/>
                </a:solidFill>
                <a:latin typeface="Arial"/>
                <a:ea typeface="DejaVu Sans"/>
              </a:rPr>
              <a:t>P802.15.9ma-D05 to RevCom.</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457200" y="582120"/>
            <a:ext cx="822672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CRG Calls</a:t>
            </a:r>
            <a:endParaRPr b="0" lang="en-US" sz="4400" spc="-1" strike="noStrike">
              <a:latin typeface="Arial"/>
            </a:endParaRPr>
          </a:p>
        </p:txBody>
      </p:sp>
      <p:sp>
        <p:nvSpPr>
          <p:cNvPr id="156" name="CustomShape 2"/>
          <p:cNvSpPr/>
          <p:nvPr/>
        </p:nvSpPr>
        <p:spPr>
          <a:xfrm>
            <a:off x="457200" y="1604520"/>
            <a:ext cx="8226720" cy="3974760"/>
          </a:xfrm>
          <a:prstGeom prst="rect">
            <a:avLst/>
          </a:prstGeom>
          <a:noFill/>
          <a:ln>
            <a:noFill/>
          </a:ln>
        </p:spPr>
        <p:style>
          <a:lnRef idx="0"/>
          <a:fillRef idx="0"/>
          <a:effectRef idx="0"/>
          <a:fontRef idx="minor"/>
        </p:style>
        <p:txBody>
          <a:bodyPr lIns="0" rIns="0" tIns="0" bIns="0">
            <a:normAutofit/>
          </a:bodyPr>
          <a:p>
            <a:pPr marL="432000" indent="-3214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CRG Will be having weekly teleconferences every Tuesday 16:00 EDT starting at Tuesday 30</a:t>
            </a:r>
            <a:r>
              <a:rPr b="0" lang="en-US" sz="3200" spc="-1" strike="noStrike" baseline="101000">
                <a:solidFill>
                  <a:srgbClr val="000000"/>
                </a:solidFill>
                <a:latin typeface="Arial"/>
                <a:ea typeface="DejaVu Sans"/>
              </a:rPr>
              <a:t>th</a:t>
            </a:r>
            <a:r>
              <a:rPr b="0" lang="en-US" sz="3200" spc="-1" strike="noStrike">
                <a:solidFill>
                  <a:srgbClr val="000000"/>
                </a:solidFill>
                <a:latin typeface="Arial"/>
                <a:ea typeface="DejaVu Sans"/>
              </a:rPr>
              <a:t> of March 2021</a:t>
            </a:r>
            <a:endParaRPr b="0" lang="en-US" sz="3200" spc="-1" strike="noStrike">
              <a:latin typeface="Arial"/>
            </a:endParaRPr>
          </a:p>
          <a:p>
            <a:pPr marL="432000" indent="-32148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rPr>
              <a:t>https://www.timeanddate.com/worldclock/meetingdetails.html?year=2021&amp;month=3&amp;day=30&amp;hour=20&amp;min=0&amp;sec=0&amp;p1=179&amp;p2=101&amp;p3=137</a:t>
            </a:r>
            <a:endParaRPr b="0" lang="en-US" sz="3200" spc="-1" strike="noStrike">
              <a:latin typeface="Arial"/>
            </a:endParaRPr>
          </a:p>
          <a:p>
            <a:pPr>
              <a:lnSpc>
                <a:spcPct val="100000"/>
              </a:lnSpc>
              <a:spcBef>
                <a:spcPts val="1417"/>
              </a:spcBef>
            </a:pPr>
            <a:endParaRPr b="0" lang="en-US" sz="3200" spc="-1" strike="noStrike">
              <a:latin typeface="Arial"/>
            </a:endParaRPr>
          </a:p>
          <a:p>
            <a:pPr>
              <a:lnSpc>
                <a:spcPct val="100000"/>
              </a:lnSpc>
              <a:spcBef>
                <a:spcPts val="1417"/>
              </a:spcBef>
            </a:pP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2146</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2021-03-08T23:57:48Z</dcterms:modified>
  <cp:revision>87</cp:revision>
  <dc:subject>IEEE 802.15.9ma</dc:subject>
  <dc:title>Closing for November</dc:title>
</cp:coreProperties>
</file>