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fi-FI" sz="4400" spc="-1" strike="noStrike">
                <a:latin typeface="Arial"/>
              </a:rPr>
              <a:t>Click to move the slide</a:t>
            </a:r>
            <a:endParaRPr b="0" lang="fi-FI" sz="4400" spc="-1" strike="noStrike">
              <a:latin typeface="Arial"/>
            </a:endParaRPr>
          </a:p>
        </p:txBody>
      </p:sp>
      <p:sp>
        <p:nvSpPr>
          <p:cNvPr id="93" name="PlaceHolder 2"/>
          <p:cNvSpPr>
            <a:spLocks noGrp="1"/>
          </p:cNvSpPr>
          <p:nvPr>
            <p:ph type="body"/>
          </p:nvPr>
        </p:nvSpPr>
        <p:spPr>
          <a:xfrm>
            <a:off x="756000" y="5078520"/>
            <a:ext cx="6047640" cy="4811040"/>
          </a:xfrm>
          <a:prstGeom prst="rect">
            <a:avLst/>
          </a:prstGeom>
        </p:spPr>
        <p:txBody>
          <a:bodyPr lIns="0" rIns="0" tIns="0" bIns="0">
            <a:noAutofit/>
          </a:bodyPr>
          <a:p>
            <a:r>
              <a:rPr b="0" lang="fi-FI" sz="2000" spc="-1" strike="noStrike">
                <a:latin typeface="Arial"/>
              </a:rPr>
              <a:t>Click to edit the notes format</a:t>
            </a:r>
            <a:endParaRPr b="0" lang="fi-FI" sz="2000" spc="-1" strike="noStrike">
              <a:latin typeface="Arial"/>
            </a:endParaRPr>
          </a:p>
        </p:txBody>
      </p:sp>
      <p:sp>
        <p:nvSpPr>
          <p:cNvPr id="94" name="PlaceHolder 3"/>
          <p:cNvSpPr>
            <a:spLocks noGrp="1"/>
          </p:cNvSpPr>
          <p:nvPr>
            <p:ph type="hdr"/>
          </p:nvPr>
        </p:nvSpPr>
        <p:spPr>
          <a:xfrm>
            <a:off x="0" y="0"/>
            <a:ext cx="3280680" cy="534240"/>
          </a:xfrm>
          <a:prstGeom prst="rect">
            <a:avLst/>
          </a:prstGeom>
        </p:spPr>
        <p:txBody>
          <a:bodyPr lIns="0" rIns="0" tIns="0" bIns="0">
            <a:noAutofit/>
          </a:bodyPr>
          <a:p>
            <a:r>
              <a:rPr b="0" lang="fi-FI" sz="1400" spc="-1" strike="noStrike">
                <a:latin typeface="Times New Roman"/>
              </a:rPr>
              <a:t> </a:t>
            </a:r>
            <a:endParaRPr b="0" lang="fi-FI" sz="1400" spc="-1" strike="noStrike">
              <a:latin typeface="Times New Roman"/>
            </a:endParaRPr>
          </a:p>
        </p:txBody>
      </p:sp>
      <p:sp>
        <p:nvSpPr>
          <p:cNvPr id="95" name="PlaceHolder 4"/>
          <p:cNvSpPr>
            <a:spLocks noGrp="1"/>
          </p:cNvSpPr>
          <p:nvPr>
            <p:ph type="dt"/>
          </p:nvPr>
        </p:nvSpPr>
        <p:spPr>
          <a:xfrm>
            <a:off x="4278960" y="0"/>
            <a:ext cx="3280680" cy="534240"/>
          </a:xfrm>
          <a:prstGeom prst="rect">
            <a:avLst/>
          </a:prstGeom>
        </p:spPr>
        <p:txBody>
          <a:bodyPr lIns="0" rIns="0" tIns="0" bIns="0">
            <a:noAutofit/>
          </a:bodyPr>
          <a:p>
            <a:pPr algn="r"/>
            <a:r>
              <a:rPr b="0" lang="fi-FI" sz="1400" spc="-1" strike="noStrike">
                <a:latin typeface="Times New Roman"/>
              </a:rPr>
              <a:t> </a:t>
            </a:r>
            <a:endParaRPr b="0" lang="fi-FI" sz="1400" spc="-1" strike="noStrike">
              <a:latin typeface="Times New Roman"/>
            </a:endParaRPr>
          </a:p>
        </p:txBody>
      </p:sp>
      <p:sp>
        <p:nvSpPr>
          <p:cNvPr id="96" name="PlaceHolder 5"/>
          <p:cNvSpPr>
            <a:spLocks noGrp="1"/>
          </p:cNvSpPr>
          <p:nvPr>
            <p:ph type="ftr"/>
          </p:nvPr>
        </p:nvSpPr>
        <p:spPr>
          <a:xfrm>
            <a:off x="0" y="10157400"/>
            <a:ext cx="3280680" cy="534240"/>
          </a:xfrm>
          <a:prstGeom prst="rect">
            <a:avLst/>
          </a:prstGeom>
        </p:spPr>
        <p:txBody>
          <a:bodyPr lIns="0" rIns="0" tIns="0" bIns="0" anchor="b">
            <a:noAutofit/>
          </a:bodyPr>
          <a:p>
            <a:r>
              <a:rPr b="0" lang="fi-FI" sz="1400" spc="-1" strike="noStrike">
                <a:latin typeface="Times New Roman"/>
              </a:rPr>
              <a:t> </a:t>
            </a:r>
            <a:endParaRPr b="0" lang="fi-FI" sz="1400" spc="-1" strike="noStrike">
              <a:latin typeface="Times New Roman"/>
            </a:endParaRPr>
          </a:p>
        </p:txBody>
      </p:sp>
      <p:sp>
        <p:nvSpPr>
          <p:cNvPr id="9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8B1992B6-8B79-42E3-8D95-AACF7B0635C3}" type="slidenum">
              <a:rPr b="0" lang="fi-FI" sz="1400" spc="-1" strike="noStrike">
                <a:latin typeface="Times New Roman"/>
              </a:rPr>
              <a:t>&lt;number&gt;</a:t>
            </a:fld>
            <a:endParaRPr b="0" lang="fi-FI"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3288600" y="9736920"/>
            <a:ext cx="883800" cy="790200"/>
          </a:xfrm>
          <a:prstGeom prst="rect">
            <a:avLst/>
          </a:prstGeom>
          <a:noFill/>
          <a:ln>
            <a:noFill/>
          </a:ln>
        </p:spPr>
        <p:style>
          <a:lnRef idx="0"/>
          <a:fillRef idx="0"/>
          <a:effectRef idx="0"/>
          <a:fontRef idx="minor"/>
        </p:style>
        <p:txBody>
          <a:bodyPr lIns="0" rIns="0" tIns="0" bIns="0">
            <a:noAutofit/>
          </a:bodyPr>
          <a:p>
            <a:pPr algn="r">
              <a:lnSpc>
                <a:spcPct val="100000"/>
              </a:lnSpc>
            </a:pPr>
            <a:fld id="{6B18071E-70FD-43AE-80C9-4EF16A66A06A}" type="slidenum">
              <a:rPr b="0" lang="fi-FI" sz="1300" spc="-1" strike="noStrike">
                <a:solidFill>
                  <a:srgbClr val="000000"/>
                </a:solidFill>
                <a:latin typeface="Times New Roman"/>
                <a:ea typeface="MS PGothic"/>
              </a:rPr>
              <a:t>&lt;number&gt;</a:t>
            </a:fld>
            <a:endParaRPr b="0" lang="fi-FI" sz="1300" spc="-1" strike="noStrike">
              <a:latin typeface="Arial"/>
            </a:endParaRPr>
          </a:p>
        </p:txBody>
      </p:sp>
      <p:sp>
        <p:nvSpPr>
          <p:cNvPr id="125" name="PlaceHolder 2"/>
          <p:cNvSpPr>
            <a:spLocks noGrp="1"/>
          </p:cNvSpPr>
          <p:nvPr>
            <p:ph type="body"/>
          </p:nvPr>
        </p:nvSpPr>
        <p:spPr>
          <a:xfrm>
            <a:off x="1036080" y="4777200"/>
            <a:ext cx="5686200" cy="4512240"/>
          </a:xfrm>
          <a:prstGeom prst="rect">
            <a:avLst/>
          </a:prstGeom>
        </p:spPr>
        <p:txBody>
          <a:bodyPr lIns="95760" rIns="95760" tIns="47160" bIns="47160">
            <a:noAutofit/>
          </a:bodyPr>
          <a:p>
            <a:endParaRPr b="0" lang="fi-FI" sz="2000" spc="-1" strike="noStrike">
              <a:latin typeface="Arial"/>
            </a:endParaRPr>
          </a:p>
        </p:txBody>
      </p:sp>
      <p:sp>
        <p:nvSpPr>
          <p:cNvPr id="126" name="PlaceHolder 3"/>
          <p:cNvSpPr>
            <a:spLocks noGrp="1"/>
          </p:cNvSpPr>
          <p:nvPr>
            <p:ph type="sldImg"/>
          </p:nvPr>
        </p:nvSpPr>
        <p:spPr>
          <a:xfrm>
            <a:off x="1282680" y="760320"/>
            <a:ext cx="5198400" cy="37447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802-15-21-0145-01</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B2D62509-C6CE-4B8A-A399-0B7199CFF4A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802-15-21-0145-01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F90233E-A719-4BAA-B124-8A606E659BD2}"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5600" cy="46202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TG9ma Opening Report for March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8 March,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TG9ma Opening for March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Opening Report for TG9ma meeting for March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685800" y="685440"/>
            <a:ext cx="7766280" cy="1060920"/>
          </a:xfrm>
          <a:prstGeom prst="rect">
            <a:avLst/>
          </a:prstGeom>
          <a:noFill/>
          <a:ln>
            <a:noFill/>
          </a:ln>
        </p:spPr>
        <p:style>
          <a:lnRef idx="0"/>
          <a:fillRef idx="0"/>
          <a:effectRef idx="0"/>
          <a:fontRef idx="minor"/>
        </p:style>
      </p:sp>
      <p:sp>
        <p:nvSpPr>
          <p:cNvPr id="118"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March</a:t>
            </a:r>
            <a:endParaRPr b="0" lang="fi-FI" sz="4400" spc="-1" strike="noStrike">
              <a:latin typeface="Arial"/>
            </a:endParaRPr>
          </a:p>
        </p:txBody>
      </p:sp>
      <p:sp>
        <p:nvSpPr>
          <p:cNvPr id="119" name="CustomShape 3"/>
          <p:cNvSpPr/>
          <p:nvPr/>
        </p:nvSpPr>
        <p:spPr>
          <a:xfrm>
            <a:off x="457200" y="1604520"/>
            <a:ext cx="8224920" cy="3972960"/>
          </a:xfrm>
          <a:prstGeom prst="rect">
            <a:avLst/>
          </a:prstGeom>
          <a:noFill/>
          <a:ln>
            <a:noFill/>
          </a:ln>
        </p:spPr>
        <p:style>
          <a:lnRef idx="0"/>
          <a:fillRef idx="0"/>
          <a:effectRef idx="0"/>
          <a:fontRef idx="minor"/>
        </p:style>
      </p:sp>
      <p:sp>
        <p:nvSpPr>
          <p:cNvPr id="120" name="CustomShape 4"/>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Go through comments received during latest Recirculation Standard Association Ballot.</a:t>
            </a:r>
            <a:endParaRPr b="0" lang="fi-FI"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Make motion to submit draft to RevCom</a:t>
            </a:r>
            <a:endParaRPr b="0" lang="fi-FI" sz="3200" spc="-1" strike="noStrike">
              <a:latin typeface="Arial"/>
            </a:endParaRPr>
          </a:p>
          <a:p>
            <a:pPr marL="432000" indent="-318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a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85800" y="685440"/>
            <a:ext cx="7766280" cy="1060920"/>
          </a:xfrm>
          <a:prstGeom prst="rect">
            <a:avLst/>
          </a:prstGeom>
          <a:noFill/>
          <a:ln>
            <a:noFill/>
          </a:ln>
        </p:spPr>
        <p:style>
          <a:lnRef idx="0"/>
          <a:fillRef idx="0"/>
          <a:effectRef idx="0"/>
          <a:fontRef idx="minor"/>
        </p:style>
      </p:sp>
      <p:sp>
        <p:nvSpPr>
          <p:cNvPr id="122" name="CustomShape 2"/>
          <p:cNvSpPr/>
          <p:nvPr/>
        </p:nvSpPr>
        <p:spPr>
          <a:xfrm>
            <a:off x="438120" y="60228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Approve agenda &amp; minutes</a:t>
            </a:r>
            <a:endParaRPr b="0" lang="fi-FI" sz="4400" spc="-1" strike="noStrike">
              <a:latin typeface="Arial"/>
            </a:endParaRPr>
          </a:p>
        </p:txBody>
      </p:sp>
      <p:sp>
        <p:nvSpPr>
          <p:cNvPr id="123"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fontScale="41000"/>
          </a:bodyPr>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 agenda for this meeting</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15-21-0144-00</a:t>
            </a:r>
            <a:endParaRPr b="0" lang="fi-FI" sz="3200" spc="-1" strike="noStrike">
              <a:latin typeface="Arial"/>
            </a:endParaRPr>
          </a:p>
          <a:p>
            <a:pPr marL="432000" indent="-319680">
              <a:lnSpc>
                <a:spcPct val="100000"/>
              </a:lnSpc>
              <a:spcBef>
                <a:spcPts val="1134"/>
              </a:spcBef>
              <a:buClr>
                <a:srgbClr val="000000"/>
              </a:buClr>
              <a:buSzPct val="45000"/>
              <a:buFont typeface="Wingdings" charset="2"/>
              <a:buChar char=""/>
            </a:pPr>
            <a:r>
              <a:rPr b="0" lang="fi-FI" sz="3200" spc="-1" strike="noStrike">
                <a:solidFill>
                  <a:srgbClr val="000000"/>
                </a:solidFill>
                <a:latin typeface="Arial"/>
                <a:ea typeface="DejaVu Sans"/>
              </a:rPr>
              <a:t>Approve minutes for the January meeting</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15-21-0092-00</a:t>
            </a:r>
            <a:endParaRPr b="0" lang="fi-FI" sz="3200" spc="-1" strike="noStrike">
              <a:latin typeface="Arial"/>
            </a:endParaRPr>
          </a:p>
          <a:p>
            <a:pPr marL="432000" indent="-319680">
              <a:lnSpc>
                <a:spcPct val="100000"/>
              </a:lnSpc>
              <a:spcBef>
                <a:spcPts val="1134"/>
              </a:spcBef>
              <a:buClr>
                <a:srgbClr val="000000"/>
              </a:buClr>
              <a:buSzPct val="45000"/>
              <a:buFont typeface="Wingdings" charset="2"/>
              <a:buChar char=""/>
            </a:pPr>
            <a:r>
              <a:rPr b="0" lang="fi-FI" sz="3200" spc="-1" strike="noStrike">
                <a:solidFill>
                  <a:srgbClr val="000000"/>
                </a:solidFill>
                <a:latin typeface="Arial"/>
                <a:ea typeface="DejaVu Sans"/>
              </a:rPr>
              <a:t>Approve minutes for the CRG meetings</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2021-01-26 CRG minutes: 15-21-0094-02</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2021-02-02 CRG minutes: 15-21-0095-00</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2021-02-23 CRG minutes: 15-21-0119-00</a:t>
            </a:r>
            <a:endParaRPr b="0" lang="fi-FI" sz="3200" spc="-1" strike="noStrike">
              <a:latin typeface="Arial"/>
            </a:endParaRPr>
          </a:p>
          <a:p>
            <a:pPr lvl="1" marL="864000" indent="-319680">
              <a:lnSpc>
                <a:spcPct val="100000"/>
              </a:lnSpc>
              <a:spcBef>
                <a:spcPts val="1134"/>
              </a:spcBef>
              <a:buClr>
                <a:srgbClr val="000000"/>
              </a:buClr>
              <a:buSzPct val="75000"/>
              <a:buFont typeface="Symbol"/>
              <a:buChar char=""/>
            </a:pPr>
            <a:r>
              <a:rPr b="0" lang="fi-FI" sz="3200" spc="-1" strike="noStrike">
                <a:solidFill>
                  <a:srgbClr val="000000"/>
                </a:solidFill>
                <a:latin typeface="Arial"/>
                <a:ea typeface="DejaVu Sans"/>
              </a:rPr>
              <a:t>2021-03-02 CRG minutes: 15-21-0127-01</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58440" cy="554508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The IEEE-SA strongly recommends that at each WG meeting the chair or a designee:</a:t>
            </a:r>
            <a:endParaRPr b="0" lang="fi-FI" sz="1600" spc="-1" strike="noStrike">
              <a:latin typeface="Arial"/>
            </a:endParaRPr>
          </a:p>
          <a:p>
            <a:pPr lvl="1" marL="432000" indent="-215640">
              <a:lnSpc>
                <a:spcPct val="100000"/>
              </a:lnSpc>
              <a:buClr>
                <a:srgbClr val="000000"/>
              </a:buClr>
              <a:buSzPct val="45000"/>
              <a:buFont typeface="Wingdings" charset="2"/>
              <a:buChar char=""/>
            </a:pPr>
            <a:r>
              <a:rPr b="1" lang="fi-FI" sz="1400" spc="-1" strike="noStrike">
                <a:solidFill>
                  <a:srgbClr val="000000"/>
                </a:solidFill>
                <a:latin typeface="Calibri"/>
                <a:ea typeface="Calibri"/>
              </a:rPr>
              <a:t>Show slides #1 through #4 of this presentation</a:t>
            </a:r>
            <a:endParaRPr b="0" lang="fi-FI" sz="1400" spc="-1" strike="noStrike">
              <a:latin typeface="Arial"/>
            </a:endParaRPr>
          </a:p>
          <a:p>
            <a:pPr lvl="1" marL="432000" indent="-215640">
              <a:lnSpc>
                <a:spcPct val="100000"/>
              </a:lnSpc>
              <a:buClr>
                <a:srgbClr val="000000"/>
              </a:buClr>
              <a:buSzPct val="45000"/>
              <a:buFont typeface="Wingdings" charset="2"/>
              <a:buChar char=""/>
            </a:pPr>
            <a:r>
              <a:rPr b="1" lang="fi-FI" sz="1400" spc="-1" strike="noStrike">
                <a:solidFill>
                  <a:srgbClr val="000000"/>
                </a:solidFill>
                <a:latin typeface="Calibri"/>
                <a:ea typeface="Calibri"/>
              </a:rPr>
              <a:t>Advise the WG attendees that: </a:t>
            </a:r>
            <a:endParaRPr b="0" lang="fi-FI" sz="14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IEEE’s patent policy is described in Clause 6 of the </a:t>
            </a:r>
            <a:r>
              <a:rPr b="0" i="1" lang="fi-FI" sz="1200" spc="-1" strike="noStrike">
                <a:solidFill>
                  <a:srgbClr val="000000"/>
                </a:solidFill>
                <a:latin typeface="Calibri"/>
                <a:ea typeface="Calibri"/>
              </a:rPr>
              <a:t>IEEE-SA Standards Board Bylaws</a:t>
            </a:r>
            <a:r>
              <a:rPr b="0" lang="fi-FI" sz="1200" spc="-1" strike="noStrike">
                <a:solidFill>
                  <a:srgbClr val="000000"/>
                </a:solidFill>
                <a:latin typeface="Calibri"/>
                <a:ea typeface="Calibri"/>
              </a:rPr>
              <a:t>;</a:t>
            </a:r>
            <a:endParaRPr b="0" lang="fi-FI" sz="12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fi-FI" sz="1200" spc="-1" strike="noStrike">
                <a:solidFill>
                  <a:srgbClr val="000000"/>
                </a:solidFill>
                <a:latin typeface="Calibri"/>
                <a:ea typeface="DejaVu Sans"/>
              </a:rPr>
              <a:t> </a:t>
            </a:r>
            <a:endParaRPr b="0" lang="fi-FI" sz="1200" spc="-1" strike="noStrike">
              <a:latin typeface="Arial"/>
            </a:endParaRPr>
          </a:p>
          <a:p>
            <a:pPr lvl="1" marL="432000" indent="-215640">
              <a:lnSpc>
                <a:spcPct val="100000"/>
              </a:lnSpc>
              <a:buClr>
                <a:srgbClr val="000000"/>
              </a:buClr>
              <a:buSzPct val="45000"/>
              <a:buFont typeface="Wingdings" charset="2"/>
              <a:buChar char=""/>
            </a:pPr>
            <a:r>
              <a:rPr b="1" lang="fi-FI" sz="1400" spc="-1" strike="noStrike">
                <a:solidFill>
                  <a:srgbClr val="000000"/>
                </a:solidFill>
                <a:latin typeface="Calibri"/>
                <a:ea typeface="Calibri"/>
              </a:rPr>
              <a:t>Instruct the WG Secretary to record in the minutes of the relevant WG meeting:</a:t>
            </a:r>
            <a:endParaRPr b="0" lang="fi-FI" sz="14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latin typeface="Arial"/>
            </a:endParaRPr>
          </a:p>
          <a:p>
            <a:pPr lvl="2" marL="648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latin typeface="Arial"/>
            </a:endParaRPr>
          </a:p>
          <a:p>
            <a:pPr lvl="1" marL="432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latin typeface="Arial"/>
            </a:endParaRPr>
          </a:p>
          <a:p>
            <a:pPr lvl="1" marL="432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It is recommended that the WG Chair review the guidance in </a:t>
            </a:r>
            <a:r>
              <a:rPr b="0" i="1" lang="fi-FI" sz="1200" spc="-1" strike="noStrike">
                <a:solidFill>
                  <a:srgbClr val="000000"/>
                </a:solidFill>
                <a:latin typeface="Calibri"/>
                <a:ea typeface="Calibri"/>
              </a:rPr>
              <a:t>IEEE-SA Standards Board Operations Manual</a:t>
            </a:r>
            <a:r>
              <a:rPr b="0" lang="fi-FI"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latin typeface="Arial"/>
            </a:endParaRPr>
          </a:p>
          <a:p>
            <a:pPr>
              <a:lnSpc>
                <a:spcPct val="100000"/>
              </a:lnSpc>
            </a:pPr>
            <a:endParaRPr b="0" lang="fi-FI" sz="1200" spc="-1" strike="noStrike">
              <a:latin typeface="Arial"/>
            </a:endParaRPr>
          </a:p>
          <a:p>
            <a:pPr marL="216000" indent="-215640">
              <a:lnSpc>
                <a:spcPct val="100000"/>
              </a:lnSpc>
              <a:buClr>
                <a:srgbClr val="000000"/>
              </a:buClr>
              <a:buSzPct val="45000"/>
              <a:buFont typeface="Wingdings" charset="2"/>
              <a:buChar char=""/>
            </a:pPr>
            <a:r>
              <a:rPr b="0" lang="fi-FI" sz="1200" spc="-1" strike="noStrike">
                <a:solidFill>
                  <a:srgbClr val="000000"/>
                </a:solidFill>
                <a:latin typeface="Calibri"/>
                <a:ea typeface="Calibri"/>
              </a:rPr>
              <a:t>Note: </a:t>
            </a:r>
            <a:r>
              <a:rPr b="1" lang="fi-FI" sz="1200" spc="-1" strike="noStrike">
                <a:solidFill>
                  <a:srgbClr val="000000"/>
                </a:solidFill>
                <a:latin typeface="Calibri"/>
                <a:ea typeface="Calibri"/>
              </a:rPr>
              <a:t>WG</a:t>
            </a:r>
            <a:r>
              <a:rPr b="0" lang="fi-FI"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latin typeface="Arial"/>
            </a:endParaRPr>
          </a:p>
        </p:txBody>
      </p:sp>
      <p:sp>
        <p:nvSpPr>
          <p:cNvPr id="100" name="CustomShape 2"/>
          <p:cNvSpPr/>
          <p:nvPr/>
        </p:nvSpPr>
        <p:spPr>
          <a:xfrm>
            <a:off x="685800" y="533520"/>
            <a:ext cx="7767720" cy="6048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fi-FI" sz="2800" spc="-1" strike="noStrike" u="sng">
                <a:solidFill>
                  <a:srgbClr val="000000"/>
                </a:solidFill>
                <a:uFillTx/>
                <a:latin typeface="Calibri"/>
                <a:ea typeface="Calibri"/>
              </a:rPr>
              <a:t>Instructions for the WG Chair</a:t>
            </a:r>
            <a:endParaRPr b="0" lang="fi-FI" sz="2800" spc="-1" strike="noStrike">
              <a:latin typeface="Arial"/>
            </a:endParaRPr>
          </a:p>
        </p:txBody>
      </p:sp>
      <p:sp>
        <p:nvSpPr>
          <p:cNvPr id="101" name="CustomShape 3"/>
          <p:cNvSpPr/>
          <p:nvPr/>
        </p:nvSpPr>
        <p:spPr>
          <a:xfrm>
            <a:off x="685800" y="-228600"/>
            <a:ext cx="7767720" cy="1065240"/>
          </a:xfrm>
          <a:prstGeom prst="rect">
            <a:avLst/>
          </a:prstGeom>
          <a:noFill/>
          <a:ln>
            <a:noFill/>
          </a:ln>
        </p:spPr>
        <p:style>
          <a:lnRef idx="0"/>
          <a:fillRef idx="0"/>
          <a:effectRef idx="0"/>
          <a:fontRef idx="minor"/>
        </p:style>
      </p:sp>
      <p:sp>
        <p:nvSpPr>
          <p:cNvPr id="102" name="CustomShape 4"/>
          <p:cNvSpPr/>
          <p:nvPr/>
        </p:nvSpPr>
        <p:spPr>
          <a:xfrm>
            <a:off x="380880" y="838080"/>
            <a:ext cx="8453520" cy="555804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4400" cy="392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2800" spc="-1" strike="noStrike" u="sng">
                <a:solidFill>
                  <a:srgbClr val="000000"/>
                </a:solidFill>
                <a:uFillTx/>
                <a:latin typeface="Calibri"/>
                <a:ea typeface="Calibri"/>
              </a:rPr>
              <a:t>Participants have a duty to inform the IEEE</a:t>
            </a:r>
            <a:endParaRPr b="0" lang="fi-FI" sz="2800" spc="-1" strike="noStrike">
              <a:latin typeface="Arial"/>
            </a:endParaRPr>
          </a:p>
        </p:txBody>
      </p:sp>
      <p:sp>
        <p:nvSpPr>
          <p:cNvPr id="104" name="CustomShape 2"/>
          <p:cNvSpPr/>
          <p:nvPr/>
        </p:nvSpPr>
        <p:spPr>
          <a:xfrm>
            <a:off x="34920" y="1413000"/>
            <a:ext cx="9139320" cy="4872240"/>
          </a:xfrm>
          <a:prstGeom prst="rect">
            <a:avLst/>
          </a:prstGeom>
          <a:noFill/>
          <a:ln>
            <a:noFill/>
          </a:ln>
        </p:spPr>
        <p:style>
          <a:lnRef idx="0"/>
          <a:fillRef idx="0"/>
          <a:effectRef idx="0"/>
          <a:fontRef idx="minor"/>
        </p:style>
        <p:txBody>
          <a:bodyPr lIns="90000" rIns="90000" tIns="45000" bIns="45000">
            <a:noAutofit/>
          </a:bodyPr>
          <a:p>
            <a:pPr lvl="1" marL="432000" indent="-215640">
              <a:lnSpc>
                <a:spcPct val="100000"/>
              </a:lnSpc>
              <a:buClr>
                <a:srgbClr val="000000"/>
              </a:buClr>
              <a:buSzPct val="45000"/>
              <a:buFont typeface="Wingdings" charset="2"/>
              <a:buChar char=""/>
            </a:pPr>
            <a:r>
              <a:rPr b="1" lang="fi-FI" sz="1800" spc="-1" strike="noStrike">
                <a:solidFill>
                  <a:srgbClr val="000000"/>
                </a:solidFill>
                <a:latin typeface="Calibri"/>
                <a:ea typeface="Calibri"/>
              </a:rPr>
              <a:t>Participants </a:t>
            </a:r>
            <a:r>
              <a:rPr b="1" lang="fi-FI" sz="1800" spc="-1" strike="noStrike" u="sng">
                <a:solidFill>
                  <a:srgbClr val="000000"/>
                </a:solidFill>
                <a:uFillTx/>
                <a:latin typeface="Calibri"/>
                <a:ea typeface="Calibri"/>
              </a:rPr>
              <a:t>shall</a:t>
            </a:r>
            <a:r>
              <a:rPr b="1" lang="fi-FI"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latin typeface="Arial"/>
            </a:endParaRPr>
          </a:p>
          <a:p>
            <a:pPr>
              <a:lnSpc>
                <a:spcPct val="100000"/>
              </a:lnSpc>
            </a:pPr>
            <a:endParaRPr b="0" lang="fi-FI" sz="1800" spc="-1" strike="noStrike">
              <a:latin typeface="Arial"/>
            </a:endParaRPr>
          </a:p>
          <a:p>
            <a:pPr lvl="1" marL="432000" indent="-215640">
              <a:lnSpc>
                <a:spcPct val="100000"/>
              </a:lnSpc>
              <a:buClr>
                <a:srgbClr val="000000"/>
              </a:buClr>
              <a:buSzPct val="45000"/>
              <a:buFont typeface="Wingdings" charset="2"/>
              <a:buChar char=""/>
            </a:pPr>
            <a:r>
              <a:rPr b="1" lang="fi-FI" sz="1800" spc="-1" strike="noStrike">
                <a:solidFill>
                  <a:srgbClr val="000000"/>
                </a:solidFill>
                <a:latin typeface="Calibri"/>
                <a:ea typeface="Calibri"/>
              </a:rPr>
              <a:t>Participants </a:t>
            </a:r>
            <a:r>
              <a:rPr b="1" lang="fi-FI" sz="1800" spc="-1" strike="noStrike" u="sng">
                <a:solidFill>
                  <a:srgbClr val="000000"/>
                </a:solidFill>
                <a:uFillTx/>
                <a:latin typeface="Calibri"/>
                <a:ea typeface="Calibri"/>
              </a:rPr>
              <a:t>should </a:t>
            </a:r>
            <a:r>
              <a:rPr b="1" lang="fi-FI"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latin typeface="Arial"/>
            </a:endParaRPr>
          </a:p>
          <a:p>
            <a:pPr>
              <a:lnSpc>
                <a:spcPct val="100000"/>
              </a:lnSpc>
            </a:pPr>
            <a:endParaRPr b="0" lang="fi-FI" sz="1800" spc="-1" strike="noStrike">
              <a:latin typeface="Arial"/>
            </a:endParaRPr>
          </a:p>
          <a:p>
            <a:pPr lvl="1" marL="432000" indent="-215640">
              <a:lnSpc>
                <a:spcPct val="100000"/>
              </a:lnSpc>
              <a:buClr>
                <a:srgbClr val="000000"/>
              </a:buClr>
              <a:buSzPct val="45000"/>
              <a:buFont typeface="Wingdings" charset="2"/>
              <a:buChar char=""/>
            </a:pPr>
            <a:r>
              <a:rPr b="1" lang="fi-FI" sz="2800" spc="-1" strike="noStrike">
                <a:solidFill>
                  <a:srgbClr val="000000"/>
                </a:solidFill>
                <a:latin typeface="Calibri"/>
                <a:ea typeface="Calibri"/>
              </a:rPr>
              <a:t>Early identification of holders of potential Essential Patent Claims is encouraged</a:t>
            </a:r>
            <a:endParaRPr b="0" lang="fi-FI"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67720" cy="824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Ways to inform IEEE</a:t>
            </a:r>
            <a:endParaRPr b="0" lang="fi-FI" sz="3200" spc="-1" strike="noStrike">
              <a:latin typeface="Arial"/>
            </a:endParaRPr>
          </a:p>
        </p:txBody>
      </p:sp>
      <p:sp>
        <p:nvSpPr>
          <p:cNvPr id="106" name="CustomShape 2"/>
          <p:cNvSpPr/>
          <p:nvPr/>
        </p:nvSpPr>
        <p:spPr>
          <a:xfrm>
            <a:off x="0" y="1557360"/>
            <a:ext cx="8987040" cy="3380040"/>
          </a:xfrm>
          <a:prstGeom prst="rect">
            <a:avLst/>
          </a:prstGeom>
          <a:noFill/>
          <a:ln>
            <a:noFill/>
          </a:ln>
        </p:spPr>
        <p:style>
          <a:lnRef idx="0"/>
          <a:fillRef idx="0"/>
          <a:effectRef idx="0"/>
          <a:fontRef idx="minor"/>
        </p:style>
        <p:txBody>
          <a:bodyPr lIns="90000" rIns="90000" tIns="45000" bIns="45000">
            <a:noAutofit/>
          </a:bodyPr>
          <a:p>
            <a:pPr lvl="1" marL="432000" indent="-215640">
              <a:lnSpc>
                <a:spcPct val="100000"/>
              </a:lnSpc>
              <a:buClr>
                <a:srgbClr val="000000"/>
              </a:buClr>
              <a:buSzPct val="45000"/>
              <a:buFont typeface="Wingdings" charset="2"/>
              <a:buChar char=""/>
            </a:pPr>
            <a:r>
              <a:rPr b="1" lang="fi-FI" sz="2000" spc="-1" strike="noStrike">
                <a:solidFill>
                  <a:srgbClr val="000000"/>
                </a:solidFill>
                <a:latin typeface="Calibri"/>
                <a:ea typeface="Calibri"/>
              </a:rPr>
              <a:t>Cause an LOA to be submitted to the IEEE-SA (patcom@ieee.org); or</a:t>
            </a:r>
            <a:endParaRPr b="0" lang="fi-FI" sz="2000" spc="-1" strike="noStrike">
              <a:latin typeface="Arial"/>
            </a:endParaRPr>
          </a:p>
          <a:p>
            <a:pPr>
              <a:lnSpc>
                <a:spcPct val="100000"/>
              </a:lnSpc>
            </a:pPr>
            <a:endParaRPr b="0" lang="fi-FI" sz="2000" spc="-1" strike="noStrike">
              <a:latin typeface="Arial"/>
            </a:endParaRPr>
          </a:p>
          <a:p>
            <a:pPr lvl="1" marL="432000" indent="-215640">
              <a:lnSpc>
                <a:spcPct val="100000"/>
              </a:lnSpc>
              <a:buClr>
                <a:srgbClr val="000000"/>
              </a:buClr>
              <a:buSzPct val="45000"/>
              <a:buFont typeface="Wingdings" charset="2"/>
              <a:buChar char=""/>
            </a:pPr>
            <a:r>
              <a:rPr b="1" lang="fi-FI"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latin typeface="Arial"/>
            </a:endParaRPr>
          </a:p>
          <a:p>
            <a:pPr>
              <a:lnSpc>
                <a:spcPct val="100000"/>
              </a:lnSpc>
            </a:pPr>
            <a:endParaRPr b="0" lang="fi-FI" sz="2000" spc="-1" strike="noStrike">
              <a:latin typeface="Arial"/>
            </a:endParaRPr>
          </a:p>
          <a:p>
            <a:pPr lvl="1" marL="432000" indent="-215640">
              <a:lnSpc>
                <a:spcPct val="100000"/>
              </a:lnSpc>
              <a:buClr>
                <a:srgbClr val="000000"/>
              </a:buClr>
              <a:buSzPct val="45000"/>
              <a:buFont typeface="Wingdings" charset="2"/>
              <a:buChar char=""/>
            </a:pPr>
            <a:r>
              <a:rPr b="1" lang="fi-FI" sz="2000" spc="-1" strike="noStrike">
                <a:solidFill>
                  <a:srgbClr val="000000"/>
                </a:solidFill>
                <a:latin typeface="Calibri"/>
                <a:ea typeface="Calibri"/>
              </a:rPr>
              <a:t>Speak up now and respond to this Call for Potentially Essential Patents</a:t>
            </a:r>
            <a:endParaRPr b="0" lang="fi-FI" sz="2000" spc="-1" strike="noStrike">
              <a:latin typeface="Arial"/>
            </a:endParaRPr>
          </a:p>
          <a:p>
            <a:pPr lvl="1" marL="432000" indent="-215640">
              <a:lnSpc>
                <a:spcPct val="100000"/>
              </a:lnSpc>
              <a:buClr>
                <a:srgbClr val="000000"/>
              </a:buClr>
              <a:buSzPct val="45000"/>
              <a:buFont typeface="Wingdings" charset="2"/>
              <a:buChar char=""/>
            </a:pPr>
            <a:r>
              <a:rPr b="0" lang="fi-FI"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fi-FI" sz="2000" spc="-1" strike="noStrike">
                <a:solidFill>
                  <a:srgbClr val="000000"/>
                </a:solidFill>
                <a:latin typeface="Arial"/>
              </a:rPr>
              <a:t> </a:t>
            </a:r>
            <a:endParaRPr b="0" lang="fi-FI"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Other guidelines for IEEE WG meetings</a:t>
            </a:r>
            <a:endParaRPr b="0" lang="fi-FI" sz="3200" spc="-1" strike="noStrike">
              <a:latin typeface="Arial"/>
            </a:endParaRPr>
          </a:p>
        </p:txBody>
      </p:sp>
      <p:sp>
        <p:nvSpPr>
          <p:cNvPr id="108"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buClr>
                <a:srgbClr val="000000"/>
              </a:buClr>
              <a:buSzPct val="45000"/>
              <a:buFont typeface="Wingdings" charset="2"/>
              <a:buChar char=""/>
            </a:pPr>
            <a:r>
              <a:rPr b="1" lang="fi-FI"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latin typeface="Arial"/>
            </a:endParaRPr>
          </a:p>
          <a:p>
            <a:pPr lvl="1" marL="432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the interpretation, validity, or essentiality of patents/patent claims. </a:t>
            </a:r>
            <a:endParaRPr b="0" lang="fi-FI" sz="1600" spc="-1" strike="noStrike">
              <a:latin typeface="Arial"/>
            </a:endParaRPr>
          </a:p>
          <a:p>
            <a:pPr lvl="1" marL="432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specific license rates, terms, or conditions.</a:t>
            </a:r>
            <a:endParaRPr b="0" lang="fi-FI" sz="1600" spc="-1" strike="noStrike">
              <a:latin typeface="Arial"/>
            </a:endParaRPr>
          </a:p>
          <a:p>
            <a:pPr lvl="2" marL="648000" indent="-215640">
              <a:lnSpc>
                <a:spcPct val="100000"/>
              </a:lnSpc>
              <a:buClr>
                <a:srgbClr val="000000"/>
              </a:buClr>
              <a:buSzPct val="45000"/>
              <a:buFont typeface="Wingdings" charset="2"/>
              <a:buChar char=""/>
            </a:pPr>
            <a:r>
              <a:rPr b="0" lang="fi-FI"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latin typeface="Arial"/>
            </a:endParaRPr>
          </a:p>
          <a:p>
            <a:pPr lvl="3" marL="864000" indent="-215640">
              <a:lnSpc>
                <a:spcPct val="100000"/>
              </a:lnSpc>
              <a:buClr>
                <a:srgbClr val="000000"/>
              </a:buClr>
              <a:buSzPct val="45000"/>
              <a:buFont typeface="Wingdings" charset="2"/>
              <a:buChar char=""/>
            </a:pPr>
            <a:r>
              <a:rPr b="1" lang="fi-FI" sz="1500" spc="-1" strike="noStrike">
                <a:solidFill>
                  <a:srgbClr val="000000"/>
                </a:solidFill>
                <a:latin typeface="Calibri"/>
                <a:ea typeface="Calibri"/>
              </a:rPr>
              <a:t>Technical considerations remain the primary focus</a:t>
            </a:r>
            <a:endParaRPr b="0" lang="fi-FI" sz="1500" spc="-1" strike="noStrike">
              <a:latin typeface="Arial"/>
            </a:endParaRPr>
          </a:p>
          <a:p>
            <a:pPr lvl="1" marL="432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latin typeface="Arial"/>
            </a:endParaRPr>
          </a:p>
          <a:p>
            <a:pPr lvl="1" marL="432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the status or substance of ongoing or threatened litigation.</a:t>
            </a:r>
            <a:endParaRPr b="0" lang="fi-FI" sz="1600" spc="-1" strike="noStrike">
              <a:latin typeface="Arial"/>
            </a:endParaRPr>
          </a:p>
          <a:p>
            <a:pPr lvl="1" marL="432000" indent="-21564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be silent if inappropriate topics are discussed … do formally object.</a:t>
            </a:r>
            <a:endParaRPr b="0" lang="fi-FI" sz="1600" spc="-1" strike="noStrike">
              <a:latin typeface="Arial"/>
            </a:endParaRPr>
          </a:p>
          <a:p>
            <a:pPr marL="216000" indent="-215640" algn="ctr">
              <a:lnSpc>
                <a:spcPct val="100000"/>
              </a:lnSpc>
              <a:buClr>
                <a:srgbClr val="000000"/>
              </a:buClr>
              <a:buSzPct val="45000"/>
              <a:buFont typeface="Wingdings" charset="2"/>
              <a:buChar char=""/>
            </a:pPr>
            <a:r>
              <a:rPr b="1" lang="fi-FI" sz="900" spc="-1" strike="noStrike">
                <a:solidFill>
                  <a:srgbClr val="000000"/>
                </a:solidFill>
                <a:latin typeface="Calibri"/>
                <a:ea typeface="Calibri"/>
              </a:rPr>
              <a:t>---------------------------------------------------------------   </a:t>
            </a:r>
            <a:endParaRPr b="0" lang="fi-FI" sz="900" spc="-1" strike="noStrike">
              <a:latin typeface="Arial"/>
            </a:endParaRPr>
          </a:p>
          <a:p>
            <a:pPr marL="216000" indent="-215640">
              <a:lnSpc>
                <a:spcPct val="100000"/>
              </a:lnSpc>
              <a:buClr>
                <a:srgbClr val="000000"/>
              </a:buClr>
              <a:buSzPct val="45000"/>
              <a:buFont typeface="Wingdings" charset="2"/>
              <a:buChar char=""/>
            </a:pPr>
            <a:r>
              <a:rPr b="1" lang="fi-FI" sz="1200" spc="-1" strike="noStrike">
                <a:solidFill>
                  <a:srgbClr val="000000"/>
                </a:solidFill>
                <a:latin typeface="Calibri"/>
                <a:ea typeface="Calibri"/>
              </a:rPr>
              <a:t>For more details, see </a:t>
            </a:r>
            <a:r>
              <a:rPr b="1" i="1" lang="fi-FI" sz="1200" spc="-1" strike="noStrike">
                <a:solidFill>
                  <a:srgbClr val="000000"/>
                </a:solidFill>
                <a:latin typeface="Calibri"/>
                <a:ea typeface="Calibri"/>
              </a:rPr>
              <a:t>IEEE-SA Standards Board Operations Manual</a:t>
            </a:r>
            <a:r>
              <a:rPr b="1" lang="fi-FI" sz="1200" spc="-1" strike="noStrike">
                <a:solidFill>
                  <a:srgbClr val="000000"/>
                </a:solidFill>
                <a:latin typeface="Calibri"/>
                <a:ea typeface="Calibri"/>
              </a:rPr>
              <a:t>, clause 5.3.10 and </a:t>
            </a:r>
            <a:r>
              <a:rPr b="1" i="1" lang="fi-FI" sz="1200" spc="-1" strike="noStrike">
                <a:solidFill>
                  <a:srgbClr val="000000"/>
                </a:solidFill>
                <a:latin typeface="Calibri"/>
                <a:ea typeface="Calibri"/>
              </a:rPr>
              <a:t>Antitrust and Competition Policy: What You Need to Know </a:t>
            </a:r>
            <a:r>
              <a:rPr b="1" lang="fi-FI" sz="1200" spc="-1" strike="noStrike">
                <a:solidFill>
                  <a:srgbClr val="000000"/>
                </a:solidFill>
                <a:latin typeface="Calibri"/>
                <a:ea typeface="Calibri"/>
              </a:rPr>
              <a:t>at http://standards.ieee.org/develop/policies/antitrust.pdf</a:t>
            </a:r>
            <a:endParaRPr b="0" lang="fi-FI"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Patent-related information</a:t>
            </a:r>
            <a:endParaRPr b="0" lang="fi-FI" sz="3200" spc="-1" strike="noStrike">
              <a:latin typeface="Arial"/>
            </a:endParaRPr>
          </a:p>
        </p:txBody>
      </p:sp>
      <p:sp>
        <p:nvSpPr>
          <p:cNvPr id="110"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80000"/>
              </a:lnSpc>
              <a:spcBef>
                <a:spcPts val="173"/>
              </a:spcBef>
              <a:buClr>
                <a:srgbClr val="000000"/>
              </a:buClr>
              <a:buSzPct val="45000"/>
              <a:buFont typeface="Wingdings" charset="2"/>
              <a:buChar char=""/>
            </a:pPr>
            <a:r>
              <a:rPr b="1" lang="fi-FI" sz="1800" spc="-1" strike="noStrike">
                <a:solidFill>
                  <a:srgbClr val="000000"/>
                </a:solidFill>
                <a:latin typeface="Calibri"/>
                <a:ea typeface="Calibri"/>
              </a:rPr>
              <a:t>The patent policy and the procedures used to execute that policy are documented in the:</a:t>
            </a:r>
            <a:endParaRPr b="0" lang="fi-FI" sz="1800" spc="-1" strike="noStrike">
              <a:latin typeface="Arial"/>
            </a:endParaRPr>
          </a:p>
          <a:p>
            <a:pPr lvl="1" marL="432000" indent="-215640">
              <a:lnSpc>
                <a:spcPct val="80000"/>
              </a:lnSpc>
              <a:spcBef>
                <a:spcPts val="173"/>
              </a:spcBef>
              <a:buClr>
                <a:srgbClr val="000000"/>
              </a:buClr>
              <a:buSzPct val="45000"/>
              <a:buFont typeface="Wingdings" charset="2"/>
              <a:buChar char=""/>
            </a:pPr>
            <a:r>
              <a:rPr b="1" i="1" lang="fi-FI" sz="1800" spc="-1" strike="noStrike">
                <a:solidFill>
                  <a:srgbClr val="000000"/>
                </a:solidFill>
                <a:latin typeface="Calibri"/>
                <a:ea typeface="Calibri"/>
              </a:rPr>
              <a:t>IEEE-SA Standards Board Bylaws</a:t>
            </a:r>
            <a:r>
              <a:rPr b="1" lang="fi-FI" sz="1800" spc="-1" strike="noStrike">
                <a:solidFill>
                  <a:srgbClr val="000000"/>
                </a:solidFill>
                <a:latin typeface="Calibri"/>
                <a:ea typeface="Calibri"/>
              </a:rPr>
              <a:t> </a:t>
            </a:r>
            <a:r>
              <a:rPr b="1" lang="fi-FI" sz="1500" spc="-1" strike="noStrike">
                <a:solidFill>
                  <a:srgbClr val="000000"/>
                </a:solidFill>
                <a:latin typeface="Calibri"/>
                <a:ea typeface="Calibri"/>
              </a:rPr>
              <a:t>(http://standards.ieee.org/develop/policies/bylaws/sect6-7.html#6) </a:t>
            </a:r>
            <a:endParaRPr b="0" lang="fi-FI" sz="1500" spc="-1" strike="noStrike">
              <a:latin typeface="Arial"/>
            </a:endParaRPr>
          </a:p>
          <a:p>
            <a:pPr lvl="1" marL="432000" indent="-215640">
              <a:lnSpc>
                <a:spcPct val="90000"/>
              </a:lnSpc>
              <a:spcBef>
                <a:spcPts val="400"/>
              </a:spcBef>
              <a:buClr>
                <a:srgbClr val="000000"/>
              </a:buClr>
              <a:buSzPct val="45000"/>
              <a:buFont typeface="Wingdings" charset="2"/>
              <a:buChar char=""/>
            </a:pPr>
            <a:r>
              <a:rPr b="1" i="1" lang="fi-FI" sz="1800" spc="-1" strike="noStrike">
                <a:solidFill>
                  <a:srgbClr val="000000"/>
                </a:solidFill>
                <a:latin typeface="Calibri"/>
                <a:ea typeface="Calibri"/>
              </a:rPr>
              <a:t>IEEE-SA Standards Board Operations Manual</a:t>
            </a:r>
            <a:r>
              <a:rPr b="1" lang="fi-FI" sz="1800" spc="-1" strike="noStrike">
                <a:solidFill>
                  <a:srgbClr val="000000"/>
                </a:solidFill>
                <a:latin typeface="Calibri"/>
                <a:ea typeface="Calibri"/>
              </a:rPr>
              <a:t> </a:t>
            </a:r>
            <a:r>
              <a:rPr b="1" lang="fi-FI" sz="1500" spc="-1" strike="noStrike">
                <a:solidFill>
                  <a:srgbClr val="000000"/>
                </a:solidFill>
                <a:latin typeface="Calibri"/>
                <a:ea typeface="Calibri"/>
              </a:rPr>
              <a:t>(</a:t>
            </a:r>
            <a:r>
              <a:rPr b="1" lang="fi-FI" sz="1500" spc="-1" strike="noStrike" u="sng">
                <a:solidFill>
                  <a:srgbClr val="0000ff"/>
                </a:solidFill>
                <a:uFillTx/>
                <a:latin typeface="Calibri"/>
                <a:ea typeface="Calibri"/>
                <a:hlinkClick r:id="rId1"/>
              </a:rPr>
              <a:t>http://standards.ieee.org/develop/policies/opman/sect6.html#6.3</a:t>
            </a:r>
            <a:r>
              <a:rPr b="1" lang="fi-FI" sz="1500" spc="-1" strike="noStrike">
                <a:solidFill>
                  <a:srgbClr val="000000"/>
                </a:solidFill>
                <a:latin typeface="Calibri"/>
                <a:ea typeface="Calibri"/>
              </a:rPr>
              <a:t>)</a:t>
            </a:r>
            <a:endParaRPr b="0" lang="fi-FI" sz="1500" spc="-1" strike="noStrike">
              <a:latin typeface="Arial"/>
            </a:endParaRPr>
          </a:p>
          <a:p>
            <a:pPr>
              <a:lnSpc>
                <a:spcPct val="90000"/>
              </a:lnSpc>
              <a:spcBef>
                <a:spcPts val="400"/>
              </a:spcBef>
            </a:pPr>
            <a:endParaRPr b="0" lang="fi-FI" sz="1500" spc="-1" strike="noStrike">
              <a:latin typeface="Arial"/>
            </a:endParaRPr>
          </a:p>
          <a:p>
            <a:pPr marL="216000" indent="-215640">
              <a:lnSpc>
                <a:spcPct val="90000"/>
              </a:lnSpc>
              <a:spcBef>
                <a:spcPts val="400"/>
              </a:spcBef>
              <a:buClr>
                <a:srgbClr val="000000"/>
              </a:buClr>
              <a:buSzPct val="45000"/>
              <a:buFont typeface="Wingdings" charset="2"/>
              <a:buChar char=""/>
            </a:pPr>
            <a:r>
              <a:rPr b="1" lang="fi-FI" sz="1800" spc="-1" strike="noStrike">
                <a:solidFill>
                  <a:srgbClr val="000000"/>
                </a:solidFill>
                <a:latin typeface="Calibri"/>
                <a:ea typeface="Calibri"/>
              </a:rPr>
              <a:t>Material about the patent policy is available at</a:t>
            </a:r>
            <a:br/>
            <a:r>
              <a:rPr b="1" i="1" lang="fi-FI" sz="1600" spc="-1" strike="noStrike">
                <a:solidFill>
                  <a:srgbClr val="000000"/>
                </a:solidFill>
                <a:latin typeface="Calibri"/>
                <a:ea typeface="Calibri"/>
              </a:rPr>
              <a:t>http://standards.ieee.org/about/sasb/patcom/materials.html</a:t>
            </a:r>
            <a:endParaRPr b="0" lang="fi-FI" sz="1600" spc="-1" strike="noStrike">
              <a:latin typeface="Arial"/>
            </a:endParaRPr>
          </a:p>
          <a:p>
            <a:pPr>
              <a:lnSpc>
                <a:spcPct val="90000"/>
              </a:lnSpc>
            </a:pPr>
            <a:endParaRPr b="0" lang="fi-FI" sz="1600" spc="-1" strike="noStrike">
              <a:latin typeface="Arial"/>
            </a:endParaRPr>
          </a:p>
          <a:p>
            <a:pPr marL="630000" indent="-285480" algn="ctr">
              <a:lnSpc>
                <a:spcPct val="90000"/>
              </a:lnSpc>
              <a:buClr>
                <a:srgbClr val="000000"/>
              </a:buClr>
              <a:buSzPct val="45000"/>
              <a:buFont typeface="Wingdings" charset="2"/>
              <a:buChar char=""/>
            </a:pPr>
            <a:r>
              <a:rPr b="1" lang="fi-FI"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Instructions for Chairs of </a:t>
            </a:r>
            <a:br/>
            <a:r>
              <a:rPr b="1" lang="fi-FI" sz="2600" spc="-1" strike="noStrike" cap="all">
                <a:solidFill>
                  <a:srgbClr val="000000"/>
                </a:solidFill>
                <a:latin typeface="Montserrat ExtraBold"/>
                <a:ea typeface="MS PGothic"/>
              </a:rPr>
              <a:t>standards development activities</a:t>
            </a:r>
            <a:endParaRPr b="0" lang="fi-FI" sz="2600" spc="-1" strike="noStrike">
              <a:latin typeface="Arial"/>
            </a:endParaRPr>
          </a:p>
        </p:txBody>
      </p:sp>
      <p:sp>
        <p:nvSpPr>
          <p:cNvPr id="112"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90000"/>
              </a:lnSpc>
              <a:buClr>
                <a:srgbClr val="000000"/>
              </a:buClr>
              <a:buSzPct val="45000"/>
              <a:buFont typeface="Wingdings" charset="2"/>
              <a:buChar char=""/>
            </a:pPr>
            <a:r>
              <a:rPr b="1" lang="fi-FI" sz="2000" spc="-1" strike="noStrike">
                <a:solidFill>
                  <a:srgbClr val="000000"/>
                </a:solidFill>
                <a:latin typeface="Montserrat"/>
                <a:ea typeface="MS PGothic"/>
              </a:rPr>
              <a:t>At the beginning of each standards development meeting the chair or a designee is to:</a:t>
            </a:r>
            <a:endParaRPr b="0" lang="fi-FI" sz="2000" spc="-1" strike="noStrike">
              <a:latin typeface="Arial"/>
            </a:endParaRPr>
          </a:p>
          <a:p>
            <a:pPr>
              <a:lnSpc>
                <a:spcPct val="90000"/>
              </a:lnSpc>
            </a:pPr>
            <a:endParaRPr b="0" lang="fi-FI"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Show the following slides (or provide them beforehand)</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Advise the standards development group participants that: </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Instruct the Secretary to record in the minutes of the relevant meeting: </a:t>
            </a:r>
            <a:endParaRPr b="0" lang="fi-FI" sz="1600" spc="-1" strike="noStrike">
              <a:latin typeface="Arial"/>
            </a:endParaRPr>
          </a:p>
          <a:p>
            <a:pPr lvl="1" marL="432000" indent="-215640">
              <a:lnSpc>
                <a:spcPct val="80000"/>
              </a:lnSpc>
              <a:spcBef>
                <a:spcPts val="173"/>
              </a:spcBef>
              <a:buClr>
                <a:srgbClr val="000000"/>
              </a:buClr>
              <a:buSzPct val="45000"/>
              <a:buFont typeface="Wingdings" charset="2"/>
              <a:buChar char=""/>
            </a:pPr>
            <a:r>
              <a:rPr b="0" lang="fi-FI"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IEEE SA Copyright Policy</a:t>
            </a:r>
            <a:endParaRPr b="0" lang="fi-FI" sz="2600" spc="-1" strike="noStrike">
              <a:latin typeface="Arial"/>
            </a:endParaRPr>
          </a:p>
        </p:txBody>
      </p:sp>
      <p:sp>
        <p:nvSpPr>
          <p:cNvPr id="114" name="CustomShape 2"/>
          <p:cNvSpPr/>
          <p:nvPr/>
        </p:nvSpPr>
        <p:spPr>
          <a:xfrm>
            <a:off x="609480" y="1773360"/>
            <a:ext cx="775980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90000"/>
              </a:lnSpc>
              <a:spcBef>
                <a:spcPts val="564"/>
              </a:spcBef>
              <a:buClr>
                <a:srgbClr val="000000"/>
              </a:buClr>
              <a:buSzPct val="45000"/>
              <a:buFont typeface="Wingdings" charset="2"/>
              <a:buChar char=""/>
            </a:pPr>
            <a:r>
              <a:rPr b="1" lang="fi-FI"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latin typeface="Arial"/>
            </a:endParaRPr>
          </a:p>
          <a:p>
            <a:pPr>
              <a:lnSpc>
                <a:spcPct val="90000"/>
              </a:lnSpc>
            </a:pPr>
            <a:endParaRPr b="0" lang="fi-FI"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324000" y="630360"/>
            <a:ext cx="8682120" cy="1138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IEEE SA Copyright Policy</a:t>
            </a:r>
            <a:endParaRPr b="0" lang="fi-FI" sz="2600" spc="-1" strike="noStrike">
              <a:latin typeface="Arial"/>
            </a:endParaRPr>
          </a:p>
        </p:txBody>
      </p:sp>
      <p:sp>
        <p:nvSpPr>
          <p:cNvPr id="116" name="CustomShape 2"/>
          <p:cNvSpPr/>
          <p:nvPr/>
        </p:nvSpPr>
        <p:spPr>
          <a:xfrm>
            <a:off x="609480" y="1773360"/>
            <a:ext cx="8442720" cy="4462560"/>
          </a:xfrm>
          <a:prstGeom prst="rect">
            <a:avLst/>
          </a:prstGeom>
          <a:noFill/>
          <a:ln>
            <a:noFill/>
          </a:ln>
        </p:spPr>
        <p:style>
          <a:lnRef idx="0"/>
          <a:fillRef idx="0"/>
          <a:effectRef idx="0"/>
          <a:fontRef idx="minor"/>
        </p:style>
        <p:txBody>
          <a:bodyPr lIns="90000" rIns="90000" tIns="45000" bIns="45000">
            <a:noAutofit/>
          </a:bodyPr>
          <a:p>
            <a:pPr marL="216000" indent="-21564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The IEEE SA Copyright Policy is described in the IEEE SA Standards Board Bylaws and IEEE SA Standards Board Operations Manual</a:t>
            </a:r>
            <a:br/>
            <a:r>
              <a:rPr b="0" lang="fi-FI" sz="1500" spc="-1" strike="noStrike">
                <a:solidFill>
                  <a:srgbClr val="000000"/>
                </a:solidFill>
                <a:latin typeface="Calibri"/>
                <a:ea typeface="DejaVu Sans"/>
              </a:rPr>
              <a:t> </a:t>
            </a:r>
            <a:endParaRPr b="0" lang="fi-FI"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fi-FI" sz="1500" spc="-1" strike="noStrike">
                <a:solidFill>
                  <a:srgbClr val="000000"/>
                </a:solidFill>
                <a:latin typeface="Calibri"/>
                <a:ea typeface="MS PGothic"/>
              </a:rPr>
              <a:t>IEEE SA Copyright Policy, see </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Clause 7 of the IEEE SA Standards Board Bylaws</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	</a:t>
            </a:r>
            <a:r>
              <a:rPr b="0" lang="fi-FI" sz="1200" spc="-1" strike="noStrike" u="sng">
                <a:solidFill>
                  <a:srgbClr val="0000ff"/>
                </a:solidFill>
                <a:uFillTx/>
                <a:latin typeface="Calibri"/>
                <a:ea typeface="MS PGothic"/>
                <a:hlinkClick r:id="rId1"/>
              </a:rPr>
              <a:t>https</a:t>
            </a:r>
            <a:r>
              <a:rPr b="0" lang="fi-FI" sz="1200" spc="-1" strike="noStrike" u="sng">
                <a:solidFill>
                  <a:srgbClr val="0000ff"/>
                </a:solidFill>
                <a:uFillTx/>
                <a:latin typeface="Calibri"/>
                <a:ea typeface="MS PGothic"/>
                <a:hlinkClick r:id="rId2"/>
              </a:rPr>
              <a:t>://standards.ieee.org/about/policies/bylaws/sect6-7.html#7</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Clause 6.1 of the IEEE SA Standards Board Operations Manual</a:t>
            </a:r>
            <a:br/>
            <a:r>
              <a:rPr b="0" lang="fi-FI" sz="1500" spc="-1" strike="noStrike">
                <a:solidFill>
                  <a:srgbClr val="000000"/>
                </a:solidFill>
                <a:latin typeface="Calibri"/>
                <a:ea typeface="MS PGothic"/>
              </a:rPr>
              <a:t>	</a:t>
            </a:r>
            <a:r>
              <a:rPr b="0" lang="fi-FI" sz="1200" spc="-1" strike="noStrike" u="sng">
                <a:solidFill>
                  <a:srgbClr val="0000ff"/>
                </a:solidFill>
                <a:uFillTx/>
                <a:latin typeface="Calibri"/>
                <a:ea typeface="MS PGothic"/>
                <a:hlinkClick r:id="rId3"/>
              </a:rPr>
              <a:t>https://</a:t>
            </a:r>
            <a:r>
              <a:rPr b="0" lang="fi-FI" sz="1200" spc="-1" strike="noStrike" u="sng">
                <a:solidFill>
                  <a:srgbClr val="0000ff"/>
                </a:solidFill>
                <a:uFillTx/>
                <a:latin typeface="Calibri"/>
                <a:ea typeface="MS PGothic"/>
                <a:hlinkClick r:id="rId4"/>
              </a:rPr>
              <a:t>standards.ieee.org/about/policies/opman/sect6.html</a:t>
            </a:r>
            <a:endParaRPr b="0" lang="fi-FI" sz="1200" spc="-1" strike="noStrike">
              <a:latin typeface="Arial"/>
            </a:endParaRPr>
          </a:p>
          <a:p>
            <a:pPr marL="216000" indent="-21564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Copyright Permission</a:t>
            </a:r>
            <a:endParaRPr b="0" lang="fi-FI"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5"/>
              </a:rPr>
              <a:t>https://</a:t>
            </a:r>
            <a:r>
              <a:rPr b="0" lang="fi-FI"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latin typeface="Arial"/>
            </a:endParaRPr>
          </a:p>
          <a:p>
            <a:pPr marL="216000" indent="-21564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Copyright FAQs</a:t>
            </a:r>
            <a:endParaRPr b="0" lang="fi-FI"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7"/>
              </a:rPr>
              <a:t>http://standards.ieee.org/faqs/copyrights.html/</a:t>
            </a:r>
            <a:endParaRPr b="0" lang="fi-FI" sz="1200" spc="-1" strike="noStrike">
              <a:latin typeface="Arial"/>
            </a:endParaRPr>
          </a:p>
          <a:p>
            <a:pPr marL="216000" indent="-21564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Best Practices for IEEE Standards Development </a:t>
            </a:r>
            <a:endParaRPr b="0" lang="fi-FI"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8"/>
              </a:rPr>
              <a:t>http://</a:t>
            </a:r>
            <a:r>
              <a:rPr b="0" lang="fi-FI"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latin typeface="Arial"/>
            </a:endParaRPr>
          </a:p>
          <a:p>
            <a:pPr marL="216000" indent="-21564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Distribution of Draft Standards (see 6.1.3 of the SASB Operations Manual)</a:t>
            </a:r>
            <a:endParaRPr b="0" lang="fi-FI"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10"/>
              </a:rPr>
              <a:t>https://standards.ieee.org/about/policies/opman/sect6.html</a:t>
            </a:r>
            <a:endParaRPr b="0" lang="fi-FI" sz="1200" spc="-1" strike="noStrike">
              <a:latin typeface="Arial"/>
            </a:endParaRPr>
          </a:p>
          <a:p>
            <a:pPr>
              <a:lnSpc>
                <a:spcPct val="90000"/>
              </a:lnSpc>
              <a:spcBef>
                <a:spcPts val="564"/>
              </a:spcBef>
            </a:pPr>
            <a:endParaRPr b="0" lang="fi-FI"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419</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2021-03-14T23:07:12Z</dcterms:modified>
  <cp:revision>74</cp:revision>
  <dc:subject>IEEE 802.15.9ma</dc:subject>
  <dc:title>Opening for November</dc:title>
</cp:coreProperties>
</file>