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3" r:id="rId2"/>
    <p:sldId id="264" r:id="rId3"/>
    <p:sldId id="356" r:id="rId4"/>
    <p:sldId id="282" r:id="rId5"/>
    <p:sldId id="274" r:id="rId6"/>
    <p:sldId id="275" r:id="rId7"/>
    <p:sldId id="276" r:id="rId8"/>
    <p:sldId id="277" r:id="rId9"/>
    <p:sldId id="289" r:id="rId10"/>
    <p:sldId id="359" r:id="rId11"/>
    <p:sldId id="284" r:id="rId12"/>
    <p:sldId id="292" r:id="rId13"/>
    <p:sldId id="304" r:id="rId14"/>
    <p:sldId id="330" r:id="rId15"/>
    <p:sldId id="385" r:id="rId16"/>
    <p:sldId id="347" r:id="rId17"/>
    <p:sldId id="386" r:id="rId18"/>
    <p:sldId id="353" r:id="rId19"/>
    <p:sldId id="360" r:id="rId20"/>
    <p:sldId id="311" r:id="rId21"/>
    <p:sldId id="382" r:id="rId22"/>
    <p:sldId id="306" r:id="rId23"/>
    <p:sldId id="365" r:id="rId24"/>
    <p:sldId id="366" r:id="rId25"/>
    <p:sldId id="367" r:id="rId26"/>
    <p:sldId id="368" r:id="rId27"/>
    <p:sldId id="369" r:id="rId28"/>
    <p:sldId id="370" r:id="rId29"/>
    <p:sldId id="384" r:id="rId30"/>
    <p:sldId id="371" r:id="rId31"/>
    <p:sldId id="372" r:id="rId32"/>
    <p:sldId id="373" r:id="rId33"/>
    <p:sldId id="374" r:id="rId34"/>
    <p:sldId id="375" r:id="rId35"/>
    <p:sldId id="376" r:id="rId36"/>
    <p:sldId id="308" r:id="rId37"/>
    <p:sldId id="325" r:id="rId38"/>
    <p:sldId id="377" r:id="rId39"/>
    <p:sldId id="381" r:id="rId40"/>
    <p:sldId id="303" r:id="rId41"/>
    <p:sldId id="310" r:id="rId42"/>
    <p:sldId id="329" r:id="rId43"/>
    <p:sldId id="279" r:id="rId44"/>
    <p:sldId id="266"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FF"/>
    <a:srgbClr val="FF00FF"/>
    <a:srgbClr val="00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32</a:t>
            </a:fld>
            <a:endParaRPr kumimoji="1" lang="ja-JP" altLang="en-US" dirty="0"/>
          </a:p>
        </p:txBody>
      </p:sp>
    </p:spTree>
    <p:extLst>
      <p:ext uri="{BB962C8B-B14F-4D97-AF65-F5344CB8AC3E}">
        <p14:creationId xmlns:p14="http://schemas.microsoft.com/office/powerpoint/2010/main" val="3618277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3082152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38</a:t>
            </a:fld>
            <a:endParaRPr kumimoji="1" lang="ja-JP" altLang="en-US" dirty="0"/>
          </a:p>
        </p:txBody>
      </p:sp>
    </p:spTree>
    <p:extLst>
      <p:ext uri="{BB962C8B-B14F-4D97-AF65-F5344CB8AC3E}">
        <p14:creationId xmlns:p14="http://schemas.microsoft.com/office/powerpoint/2010/main" val="3197968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39</a:t>
            </a:fld>
            <a:endParaRPr kumimoji="1" lang="ja-JP" altLang="en-US" dirty="0"/>
          </a:p>
        </p:txBody>
      </p:sp>
    </p:spTree>
    <p:extLst>
      <p:ext uri="{BB962C8B-B14F-4D97-AF65-F5344CB8AC3E}">
        <p14:creationId xmlns:p14="http://schemas.microsoft.com/office/powerpoint/2010/main" val="3979233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16</a:t>
            </a:fld>
            <a:endParaRPr kumimoji="1" lang="ja-JP" altLang="en-US" dirty="0"/>
          </a:p>
        </p:txBody>
      </p:sp>
    </p:spTree>
    <p:extLst>
      <p:ext uri="{BB962C8B-B14F-4D97-AF65-F5344CB8AC3E}">
        <p14:creationId xmlns:p14="http://schemas.microsoft.com/office/powerpoint/2010/main" val="1333856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24</a:t>
            </a:fld>
            <a:endParaRPr kumimoji="1" lang="ja-JP" altLang="en-US" dirty="0"/>
          </a:p>
        </p:txBody>
      </p:sp>
    </p:spTree>
    <p:extLst>
      <p:ext uri="{BB962C8B-B14F-4D97-AF65-F5344CB8AC3E}">
        <p14:creationId xmlns:p14="http://schemas.microsoft.com/office/powerpoint/2010/main" val="2299678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4222413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28</a:t>
            </a:fld>
            <a:endParaRPr kumimoji="1" lang="ja-JP" altLang="en-US" dirty="0"/>
          </a:p>
        </p:txBody>
      </p:sp>
    </p:spTree>
    <p:extLst>
      <p:ext uri="{BB962C8B-B14F-4D97-AF65-F5344CB8AC3E}">
        <p14:creationId xmlns:p14="http://schemas.microsoft.com/office/powerpoint/2010/main" val="426711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&lt;March,2021&gt;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15-21-0139-04-04aa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510-05-004w-draft-0-0-of-tg4w-coexistence-documen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March Plenary 2021 Virtual meeting Opening report]</a:t>
            </a:r>
            <a:r>
              <a:rPr lang="en-US" altLang="ja-JP" sz="1600" dirty="0">
                <a:ea typeface="ＭＳ Ｐゴシック" charset="-128"/>
              </a:rPr>
              <a:t>	</a:t>
            </a:r>
          </a:p>
          <a:p>
            <a:r>
              <a:rPr lang="en-US" altLang="ja-JP" sz="1600" b="1" dirty="0">
                <a:ea typeface="ＭＳ Ｐゴシック" charset="-128"/>
              </a:rPr>
              <a:t>Date Submitted: [16th  March,2021]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March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&lt;March,2021&gt;</a:t>
            </a:r>
            <a:endParaRPr lang="en-US" altLang="ja-JP" dirty="0"/>
          </a:p>
        </p:txBody>
      </p:sp>
      <p:sp>
        <p:nvSpPr>
          <p:cNvPr id="3" name="吹き出し: 角を丸めた四角形 2">
            <a:extLst>
              <a:ext uri="{FF2B5EF4-FFF2-40B4-BE49-F238E27FC236}">
                <a16:creationId xmlns:a16="http://schemas.microsoft.com/office/drawing/2014/main" id="{3488EB2E-A7F3-456A-BE6B-138597A34ADB}"/>
              </a:ext>
            </a:extLst>
          </p:cNvPr>
          <p:cNvSpPr/>
          <p:nvPr/>
        </p:nvSpPr>
        <p:spPr bwMode="auto">
          <a:xfrm>
            <a:off x="5580112" y="3140968"/>
            <a:ext cx="1296144" cy="432048"/>
          </a:xfrm>
          <a:prstGeom prst="wedgeRoundRectCallout">
            <a:avLst>
              <a:gd name="adj1" fmla="val -47616"/>
              <a:gd name="adj2" fmla="val 88185"/>
              <a:gd name="adj3" fmla="val 16667"/>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Cancelled</a:t>
            </a:r>
            <a:endParaRPr kumimoji="0" lang="en-001" sz="18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573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 at closing plenary on March 17th</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Draft discussion</a:t>
            </a:r>
            <a:r>
              <a:rPr lang="ja-JP" altLang="en-US" dirty="0"/>
              <a:t> </a:t>
            </a:r>
            <a:endParaRPr lang="en-US" altLang="ja-JP" dirty="0"/>
          </a:p>
          <a:p>
            <a:r>
              <a:rPr lang="en-US" altLang="ja-JP" dirty="0"/>
              <a:t>CA discussion</a:t>
            </a:r>
          </a:p>
          <a:p>
            <a:r>
              <a:rPr lang="en-US" altLang="ja-JP" dirty="0"/>
              <a:t>TG Motion for WG ballot</a:t>
            </a:r>
          </a:p>
          <a:p>
            <a:pPr>
              <a:buFont typeface="Wingdings" panose="05000000000000000000" pitchFamily="2" charset="2"/>
              <a:buChar char="q"/>
            </a:pPr>
            <a:r>
              <a:rPr lang="en-US" altLang="ja-JP" dirty="0"/>
              <a:t>Session2:</a:t>
            </a:r>
          </a:p>
          <a:p>
            <a:r>
              <a:rPr lang="en-US" altLang="ja-JP" dirty="0"/>
              <a:t>Continue session1</a:t>
            </a:r>
          </a:p>
          <a:p>
            <a:pPr>
              <a:buFont typeface="Wingdings" panose="05000000000000000000" pitchFamily="2" charset="2"/>
              <a:buChar char="q"/>
            </a:pPr>
            <a:r>
              <a:rPr lang="en-US" altLang="ja-JP" dirty="0"/>
              <a:t>Session3:</a:t>
            </a:r>
          </a:p>
          <a:p>
            <a:r>
              <a:rPr lang="en-US" altLang="ja-JP" dirty="0"/>
              <a:t>Continue session2</a:t>
            </a:r>
          </a:p>
          <a:p>
            <a:pPr>
              <a:buFont typeface="Wingdings" panose="05000000000000000000" pitchFamily="2" charset="2"/>
              <a:buChar char="q"/>
            </a:pPr>
            <a:r>
              <a:rPr lang="en-US" altLang="ja-JP" dirty="0"/>
              <a:t>Session4:</a:t>
            </a:r>
          </a:p>
          <a:p>
            <a:r>
              <a:rPr lang="en-US" altLang="ja-JP" dirty="0"/>
              <a:t>Continue session3</a:t>
            </a:r>
          </a:p>
          <a:p>
            <a:r>
              <a:rPr lang="en-US" altLang="ja-JP" dirty="0"/>
              <a:t>Next Steps</a:t>
            </a:r>
          </a:p>
          <a:p>
            <a:endParaRPr lang="en-US" altLang="ja-JP" dirty="0"/>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9th Tuesday PM3(18:00-19:00)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sz="1200" dirty="0">
                <a:solidFill>
                  <a:srgbClr val="0000FF"/>
                </a:solidFill>
              </a:rPr>
              <a:t>Draft discussion</a:t>
            </a:r>
          </a:p>
          <a:p>
            <a:pPr marL="800100" lvl="1" indent="-342900">
              <a:buFont typeface="+mj-lt"/>
              <a:buAutoNum type="arabicPeriod"/>
            </a:pPr>
            <a:r>
              <a:rPr lang="en-US" sz="1200" dirty="0">
                <a:solidFill>
                  <a:srgbClr val="0000FF"/>
                </a:solidFill>
              </a:rPr>
              <a:t>CAD discussion</a:t>
            </a:r>
          </a:p>
          <a:p>
            <a:pPr marL="800100" lvl="1" indent="-342900">
              <a:buFont typeface="+mj-lt"/>
              <a:buAutoNum type="arabicPeriod"/>
            </a:pPr>
            <a:r>
              <a:rPr lang="en-US" sz="1200" dirty="0">
                <a:solidFill>
                  <a:srgbClr val="0000FF"/>
                </a:solidFill>
              </a:rPr>
              <a:t>TG Motion to WG ballot</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t>Agree any changes to the Agenda</a:t>
            </a:r>
          </a:p>
          <a:p>
            <a:pPr marL="0" indent="0">
              <a:buNone/>
            </a:pPr>
            <a:r>
              <a:rPr lang="en-US" dirty="0"/>
              <a:t>Moved: Clint Powell(Facebook)</a:t>
            </a:r>
          </a:p>
          <a:p>
            <a:pPr marL="0" indent="0">
              <a:buNone/>
            </a:pPr>
            <a:r>
              <a:rPr lang="en-US" dirty="0"/>
              <a:t>Second: Harry </a:t>
            </a:r>
            <a:r>
              <a:rPr lang="en-US" dirty="0" err="1"/>
              <a:t>Bims</a:t>
            </a:r>
            <a:r>
              <a:rPr lang="en-US" dirty="0"/>
              <a:t>(BIMS Laboratories)</a:t>
            </a:r>
            <a:endParaRPr lang="en-001" dirty="0"/>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[January Interim]</a:t>
            </a:r>
            <a:br>
              <a:rPr lang="en-US" sz="2000" dirty="0"/>
            </a:br>
            <a:r>
              <a:rPr lang="en-US" sz="2000" dirty="0"/>
              <a:t>January 12-24</a:t>
            </a:r>
            <a:r>
              <a:rPr lang="en-US" sz="2000" baseline="30000" dirty="0"/>
              <a:t>th</a:t>
            </a:r>
            <a:r>
              <a:rPr lang="en-US" sz="2000" dirty="0"/>
              <a:t> : 15-21-0072-00-04aa</a:t>
            </a:r>
            <a:br>
              <a:rPr lang="en-US" sz="2000" dirty="0"/>
            </a:br>
            <a:r>
              <a:rPr lang="en-US" sz="2000" dirty="0"/>
              <a:t>[January/February/March meetings]</a:t>
            </a:r>
            <a:br>
              <a:rPr lang="en-US" sz="2000" dirty="0"/>
            </a:br>
            <a:r>
              <a:rPr lang="en-US" sz="2000" dirty="0"/>
              <a:t>January 28</a:t>
            </a:r>
            <a:r>
              <a:rPr lang="en-US" sz="2000" baseline="30000" dirty="0"/>
              <a:t>th</a:t>
            </a:r>
            <a:r>
              <a:rPr lang="en-US" sz="2000" dirty="0"/>
              <a:t> : 15-21-0085-00-04aa</a:t>
            </a:r>
            <a:br>
              <a:rPr lang="en-US" sz="2000" dirty="0"/>
            </a:br>
            <a:r>
              <a:rPr lang="en-US" sz="2000" dirty="0"/>
              <a:t>February 1</a:t>
            </a:r>
            <a:r>
              <a:rPr lang="en-US" sz="2000" baseline="30000" dirty="0"/>
              <a:t>st</a:t>
            </a:r>
            <a:r>
              <a:rPr lang="en-US" sz="2000" dirty="0"/>
              <a:t> : 15-21-0104-00-04aa</a:t>
            </a:r>
            <a:br>
              <a:rPr lang="en-US" sz="2000" dirty="0"/>
            </a:br>
            <a:r>
              <a:rPr lang="en-US" sz="2000" dirty="0"/>
              <a:t>February 12</a:t>
            </a:r>
            <a:r>
              <a:rPr lang="en-US" sz="2000" baseline="30000" dirty="0"/>
              <a:t>th</a:t>
            </a:r>
            <a:r>
              <a:rPr lang="en-US" sz="2000" dirty="0"/>
              <a:t>: 15-21-0111-00-04aa</a:t>
            </a:r>
            <a:br>
              <a:rPr lang="en-US" sz="2000" dirty="0"/>
            </a:br>
            <a:r>
              <a:rPr lang="en-US" sz="2000" dirty="0"/>
              <a:t>February 19</a:t>
            </a:r>
            <a:r>
              <a:rPr lang="en-US" sz="2000" baseline="30000" dirty="0"/>
              <a:t>th</a:t>
            </a:r>
            <a:r>
              <a:rPr lang="en-US" sz="2000" dirty="0"/>
              <a:t> : 15-21-0136-00-04aa</a:t>
            </a:r>
            <a:br>
              <a:rPr lang="en-US" sz="2000" dirty="0"/>
            </a:br>
            <a:r>
              <a:rPr lang="en-US" sz="2000" dirty="0"/>
              <a:t>March 5</a:t>
            </a:r>
            <a:r>
              <a:rPr lang="en-US" sz="2000" baseline="30000" dirty="0"/>
              <a:t>th</a:t>
            </a:r>
            <a:r>
              <a:rPr lang="en-US" sz="2000" dirty="0"/>
              <a:t> :15-21-0140-00-04aa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53238" y="5241157"/>
            <a:ext cx="3414705" cy="938719"/>
          </a:xfrm>
          <a:prstGeom prst="rect">
            <a:avLst/>
          </a:prstGeom>
          <a:solidFill>
            <a:schemeClr val="bg1"/>
          </a:solidFill>
        </p:spPr>
        <p:txBody>
          <a:bodyPr wrap="square" rtlCol="0">
            <a:spAutoFit/>
          </a:bodyPr>
          <a:lstStyle/>
          <a:p>
            <a:pPr marL="0" indent="0">
              <a:buNone/>
            </a:pPr>
            <a:r>
              <a:rPr lang="en-US" sz="1100" dirty="0"/>
              <a:t>Agree to last meeting minutes</a:t>
            </a:r>
          </a:p>
          <a:p>
            <a:r>
              <a:rPr lang="en-US" sz="1100" dirty="0"/>
              <a:t>Moved :Clint Powell(Facebook)</a:t>
            </a:r>
          </a:p>
          <a:p>
            <a:r>
              <a:rPr lang="en-US" sz="1100" dirty="0"/>
              <a:t>Second : Ryota Okumura(Kyoto University)</a:t>
            </a:r>
          </a:p>
          <a:p>
            <a:pPr marL="0" indent="0">
              <a:buNone/>
            </a:pPr>
            <a:r>
              <a:rPr lang="en-US" sz="1100" dirty="0"/>
              <a:t>There is no discussion or objections.</a:t>
            </a:r>
          </a:p>
          <a:p>
            <a:pPr marL="0" indent="0">
              <a:buNone/>
            </a:pPr>
            <a:r>
              <a:rPr lang="en-US" sz="1100" dirty="0"/>
              <a:t>last meeting minutes are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Draft discussion</a:t>
            </a:r>
            <a:endParaRPr lang="en-001" u="sng" dirty="0"/>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TG4aa draft 6 is available on voting member area.</a:t>
            </a:r>
          </a:p>
          <a:p>
            <a:pPr marL="0" indent="0">
              <a:buNone/>
            </a:pPr>
            <a:r>
              <a:rPr lang="en-US" dirty="0"/>
              <a:t>(We will review on this meeting.)</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a:xfrm>
            <a:off x="685800" y="685800"/>
            <a:ext cx="7772400" cy="582960"/>
          </a:xfrm>
        </p:spPr>
        <p:txBody>
          <a:bodyPr/>
          <a:lstStyle/>
          <a:p>
            <a:r>
              <a:rPr lang="en-US" dirty="0"/>
              <a:t>From 19</a:t>
            </a:r>
            <a:r>
              <a:rPr lang="en-US" baseline="30000" dirty="0"/>
              <a:t>th</a:t>
            </a:r>
            <a:r>
              <a:rPr lang="en-US" dirty="0"/>
              <a:t> Feb Conference call</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
        <p:nvSpPr>
          <p:cNvPr id="3" name="テキスト ボックス 2">
            <a:extLst>
              <a:ext uri="{FF2B5EF4-FFF2-40B4-BE49-F238E27FC236}">
                <a16:creationId xmlns:a16="http://schemas.microsoft.com/office/drawing/2014/main" id="{A63AC6D6-4DC1-4463-9155-51E756BA21EE}"/>
              </a:ext>
            </a:extLst>
          </p:cNvPr>
          <p:cNvSpPr txBox="1"/>
          <p:nvPr/>
        </p:nvSpPr>
        <p:spPr>
          <a:xfrm>
            <a:off x="323528" y="1844824"/>
            <a:ext cx="7992888" cy="1569660"/>
          </a:xfrm>
          <a:prstGeom prst="rect">
            <a:avLst/>
          </a:prstGeom>
          <a:solidFill>
            <a:srgbClr val="FFFF00"/>
          </a:solidFill>
        </p:spPr>
        <p:txBody>
          <a:bodyPr wrap="square" rtlCol="0">
            <a:spAutoFit/>
          </a:bodyPr>
          <a:lstStyle/>
          <a:p>
            <a:r>
              <a:rPr lang="en-US" sz="3200" dirty="0">
                <a:latin typeface="Meiryo UI" panose="020B0604030504040204" pitchFamily="50" charset="-128"/>
                <a:ea typeface="Meiryo UI" panose="020B0604030504040204" pitchFamily="50" charset="-128"/>
              </a:rPr>
              <a:t>TG4aa Motion to Pre-ballot (draft only)</a:t>
            </a:r>
          </a:p>
          <a:p>
            <a:r>
              <a:rPr lang="en-US" sz="3200" dirty="0">
                <a:latin typeface="Meiryo UI" panose="020B0604030504040204" pitchFamily="50" charset="-128"/>
                <a:ea typeface="Meiryo UI" panose="020B0604030504040204" pitchFamily="50" charset="-128"/>
              </a:rPr>
              <a:t>We would like to review comments of pre-ballot on March Meeting.</a:t>
            </a:r>
            <a:endParaRPr lang="en-001" sz="3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1996DF34-BBAA-4E5D-BAB9-0238806FA88C}"/>
              </a:ext>
            </a:extLst>
          </p:cNvPr>
          <p:cNvSpPr txBox="1"/>
          <p:nvPr/>
        </p:nvSpPr>
        <p:spPr>
          <a:xfrm>
            <a:off x="685800" y="4221088"/>
            <a:ext cx="7630616" cy="369332"/>
          </a:xfrm>
          <a:prstGeom prst="rect">
            <a:avLst/>
          </a:prstGeom>
          <a:noFill/>
        </p:spPr>
        <p:txBody>
          <a:bodyPr wrap="square" rtlCol="0">
            <a:spAutoFit/>
          </a:bodyPr>
          <a:lstStyle/>
          <a:p>
            <a:r>
              <a:rPr lang="en-US" sz="1800" dirty="0"/>
              <a:t>TG4aa moved the above motion for 10 day’s review of the draft on 19</a:t>
            </a:r>
            <a:r>
              <a:rPr lang="en-US" sz="1800" baseline="30000" dirty="0"/>
              <a:t>th</a:t>
            </a:r>
            <a:r>
              <a:rPr lang="en-US" sz="1800" dirty="0"/>
              <a:t> Feb</a:t>
            </a:r>
            <a:endParaRPr lang="en-001" sz="1800" dirty="0"/>
          </a:p>
        </p:txBody>
      </p:sp>
    </p:spTree>
    <p:extLst>
      <p:ext uri="{BB962C8B-B14F-4D97-AF65-F5344CB8AC3E}">
        <p14:creationId xmlns:p14="http://schemas.microsoft.com/office/powerpoint/2010/main" val="3681134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16</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nvGraphicFramePr>
        <p:xfrm>
          <a:off x="597495" y="1556792"/>
          <a:ext cx="7494985" cy="3390969"/>
        </p:xfrm>
        <a:graphic>
          <a:graphicData uri="http://schemas.openxmlformats.org/drawingml/2006/table">
            <a:tbl>
              <a:tblPr firstRow="1" bandRow="1">
                <a:tableStyleId>{5940675A-B579-460E-94D1-54222C63F5DA}</a:tableStyleId>
              </a:tblPr>
              <a:tblGrid>
                <a:gridCol w="936685">
                  <a:extLst>
                    <a:ext uri="{9D8B030D-6E8A-4147-A177-3AD203B41FA5}">
                      <a16:colId xmlns:a16="http://schemas.microsoft.com/office/drawing/2014/main" val="2411820674"/>
                    </a:ext>
                  </a:extLst>
                </a:gridCol>
                <a:gridCol w="936685">
                  <a:extLst>
                    <a:ext uri="{9D8B030D-6E8A-4147-A177-3AD203B41FA5}">
                      <a16:colId xmlns:a16="http://schemas.microsoft.com/office/drawing/2014/main" val="20000"/>
                    </a:ext>
                  </a:extLst>
                </a:gridCol>
                <a:gridCol w="940636">
                  <a:extLst>
                    <a:ext uri="{9D8B030D-6E8A-4147-A177-3AD203B41FA5}">
                      <a16:colId xmlns:a16="http://schemas.microsoft.com/office/drawing/2014/main" val="20001"/>
                    </a:ext>
                  </a:extLst>
                </a:gridCol>
                <a:gridCol w="932733">
                  <a:extLst>
                    <a:ext uri="{9D8B030D-6E8A-4147-A177-3AD203B41FA5}">
                      <a16:colId xmlns:a16="http://schemas.microsoft.com/office/drawing/2014/main" val="20002"/>
                    </a:ext>
                  </a:extLst>
                </a:gridCol>
                <a:gridCol w="936685">
                  <a:extLst>
                    <a:ext uri="{9D8B030D-6E8A-4147-A177-3AD203B41FA5}">
                      <a16:colId xmlns:a16="http://schemas.microsoft.com/office/drawing/2014/main" val="20003"/>
                    </a:ext>
                  </a:extLst>
                </a:gridCol>
                <a:gridCol w="1005492">
                  <a:extLst>
                    <a:ext uri="{9D8B030D-6E8A-4147-A177-3AD203B41FA5}">
                      <a16:colId xmlns:a16="http://schemas.microsoft.com/office/drawing/2014/main" val="20004"/>
                    </a:ext>
                  </a:extLst>
                </a:gridCol>
                <a:gridCol w="916477">
                  <a:extLst>
                    <a:ext uri="{9D8B030D-6E8A-4147-A177-3AD203B41FA5}">
                      <a16:colId xmlns:a16="http://schemas.microsoft.com/office/drawing/2014/main" val="20005"/>
                    </a:ext>
                  </a:extLst>
                </a:gridCol>
                <a:gridCol w="889592">
                  <a:extLst>
                    <a:ext uri="{9D8B030D-6E8A-4147-A177-3AD203B41FA5}">
                      <a16:colId xmlns:a16="http://schemas.microsoft.com/office/drawing/2014/main" val="20006"/>
                    </a:ext>
                  </a:extLst>
                </a:gridCol>
              </a:tblGrid>
              <a:tr h="278687">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lumMod val="85000"/>
                      </a:schemeClr>
                    </a:solidFill>
                  </a:tcPr>
                </a:tc>
                <a:extLst>
                  <a:ext uri="{0D108BD9-81ED-4DB2-BD59-A6C34878D82A}">
                    <a16:rowId xmlns:a16="http://schemas.microsoft.com/office/drawing/2014/main" val="3116464978"/>
                  </a:ext>
                </a:extLst>
              </a:tr>
              <a:tr h="41916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165427928"/>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lumMod val="85000"/>
                      </a:schemeClr>
                    </a:solidFill>
                  </a:tcPr>
                </a:tc>
                <a:extLst>
                  <a:ext uri="{0D108BD9-81ED-4DB2-BD59-A6C34878D82A}">
                    <a16:rowId xmlns:a16="http://schemas.microsoft.com/office/drawing/2014/main" val="3699049990"/>
                  </a:ext>
                </a:extLst>
              </a:tr>
              <a:tr h="22801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WG ballot Close</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691218019"/>
                  </a:ext>
                </a:extLst>
              </a:tr>
              <a:tr h="253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lumMod val="85000"/>
                      </a:schemeClr>
                    </a:solidFill>
                  </a:tcPr>
                </a:tc>
                <a:extLst>
                  <a:ext uri="{0D108BD9-81ED-4DB2-BD59-A6C34878D82A}">
                    <a16:rowId xmlns:a16="http://schemas.microsoft.com/office/drawing/2014/main" val="4283941837"/>
                  </a:ext>
                </a:extLst>
              </a:tr>
              <a:tr h="34705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Opening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3990167708"/>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lumMod val="85000"/>
                      </a:schemeClr>
                    </a:solidFill>
                  </a:tcPr>
                </a:tc>
                <a:extLst>
                  <a:ext uri="{0D108BD9-81ED-4DB2-BD59-A6C34878D82A}">
                    <a16:rowId xmlns:a16="http://schemas.microsoft.com/office/drawing/2014/main" val="1147887600"/>
                  </a:ext>
                </a:extLst>
              </a:tr>
              <a:tr h="32780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Close WG Ballot</a:t>
                      </a: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Close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036219739"/>
                  </a:ext>
                </a:extLst>
              </a:tr>
            </a:tbl>
          </a:graphicData>
        </a:graphic>
      </p:graphicFrame>
      <p:sp>
        <p:nvSpPr>
          <p:cNvPr id="2" name="日付プレースホルダー 1">
            <a:extLst>
              <a:ext uri="{FF2B5EF4-FFF2-40B4-BE49-F238E27FC236}">
                <a16:creationId xmlns:a16="http://schemas.microsoft.com/office/drawing/2014/main" id="{3DAA0C80-2186-494B-8BB7-EFC30820AB74}"/>
              </a:ext>
            </a:extLst>
          </p:cNvPr>
          <p:cNvSpPr>
            <a:spLocks noGrp="1"/>
          </p:cNvSpPr>
          <p:nvPr>
            <p:ph type="dt" sz="half" idx="2"/>
          </p:nvPr>
        </p:nvSpPr>
        <p:spPr>
          <a:xfrm>
            <a:off x="683568" y="379756"/>
            <a:ext cx="1600200" cy="215444"/>
          </a:xfrm>
        </p:spPr>
        <p:txBody>
          <a:bodyPr/>
          <a:lstStyle/>
          <a:p>
            <a:r>
              <a:rPr lang="en-001" altLang="ja-JP" dirty="0"/>
              <a:t>&lt;February,2021&gt;</a:t>
            </a:r>
            <a:endParaRPr lang="en-US" altLang="ja-JP" dirty="0"/>
          </a:p>
        </p:txBody>
      </p:sp>
      <p:sp>
        <p:nvSpPr>
          <p:cNvPr id="6" name="タイトル 1">
            <a:extLst>
              <a:ext uri="{FF2B5EF4-FFF2-40B4-BE49-F238E27FC236}">
                <a16:creationId xmlns:a16="http://schemas.microsoft.com/office/drawing/2014/main" id="{DEC3AE60-069F-4BEB-97C3-1413B7E86E5D}"/>
              </a:ext>
            </a:extLst>
          </p:cNvPr>
          <p:cNvSpPr>
            <a:spLocks noGrp="1"/>
          </p:cNvSpPr>
          <p:nvPr>
            <p:ph type="title"/>
          </p:nvPr>
        </p:nvSpPr>
        <p:spPr>
          <a:xfrm>
            <a:off x="685800" y="685800"/>
            <a:ext cx="7772400" cy="582960"/>
          </a:xfrm>
        </p:spPr>
        <p:txBody>
          <a:bodyPr/>
          <a:lstStyle/>
          <a:p>
            <a:r>
              <a:rPr lang="en-US" dirty="0"/>
              <a:t>From 19</a:t>
            </a:r>
            <a:r>
              <a:rPr lang="en-US" baseline="30000" dirty="0"/>
              <a:t>th</a:t>
            </a:r>
            <a:r>
              <a:rPr lang="en-US" dirty="0"/>
              <a:t> Feb Conference call</a:t>
            </a:r>
            <a:endParaRPr lang="en-001" dirty="0"/>
          </a:p>
        </p:txBody>
      </p:sp>
      <p:cxnSp>
        <p:nvCxnSpPr>
          <p:cNvPr id="4" name="直線矢印コネクタ 3">
            <a:extLst>
              <a:ext uri="{FF2B5EF4-FFF2-40B4-BE49-F238E27FC236}">
                <a16:creationId xmlns:a16="http://schemas.microsoft.com/office/drawing/2014/main" id="{4FA664FD-B3DB-4793-8529-927C6F0C10EB}"/>
              </a:ext>
            </a:extLst>
          </p:cNvPr>
          <p:cNvCxnSpPr/>
          <p:nvPr/>
        </p:nvCxnSpPr>
        <p:spPr bwMode="auto">
          <a:xfrm>
            <a:off x="1547664" y="2492896"/>
            <a:ext cx="6408712" cy="0"/>
          </a:xfrm>
          <a:prstGeom prst="straightConnector1">
            <a:avLst/>
          </a:prstGeom>
          <a:ln w="38100">
            <a:solidFill>
              <a:srgbClr val="0000FF"/>
            </a:solidFill>
            <a:prstDash val="dash"/>
            <a:headEnd type="none" w="sm" len="sm"/>
            <a:tailEnd type="triangle"/>
          </a:ln>
        </p:spPr>
        <p:style>
          <a:lnRef idx="1">
            <a:schemeClr val="accent6"/>
          </a:lnRef>
          <a:fillRef idx="0">
            <a:schemeClr val="accent6"/>
          </a:fillRef>
          <a:effectRef idx="0">
            <a:schemeClr val="accent6"/>
          </a:effectRef>
          <a:fontRef idx="minor">
            <a:schemeClr val="tx1"/>
          </a:fontRef>
        </p:style>
      </p:cxnSp>
      <p:cxnSp>
        <p:nvCxnSpPr>
          <p:cNvPr id="9" name="直線矢印コネクタ 8">
            <a:extLst>
              <a:ext uri="{FF2B5EF4-FFF2-40B4-BE49-F238E27FC236}">
                <a16:creationId xmlns:a16="http://schemas.microsoft.com/office/drawing/2014/main" id="{31CAD6CC-AC49-48B7-BF34-2B57CB7603B4}"/>
              </a:ext>
            </a:extLst>
          </p:cNvPr>
          <p:cNvCxnSpPr>
            <a:cxnSpLocks/>
          </p:cNvCxnSpPr>
          <p:nvPr/>
        </p:nvCxnSpPr>
        <p:spPr bwMode="auto">
          <a:xfrm>
            <a:off x="1586982" y="3140968"/>
            <a:ext cx="5649314" cy="0"/>
          </a:xfrm>
          <a:prstGeom prst="straightConnector1">
            <a:avLst/>
          </a:prstGeom>
          <a:ln w="38100">
            <a:solidFill>
              <a:srgbClr val="0000FF"/>
            </a:solidFill>
            <a:prstDash val="dash"/>
            <a:headEnd type="none" w="sm" len="sm"/>
            <a:tailEnd type="triangle"/>
          </a:ln>
        </p:spPr>
        <p:style>
          <a:lnRef idx="1">
            <a:schemeClr val="accent6"/>
          </a:lnRef>
          <a:fillRef idx="0">
            <a:schemeClr val="accent6"/>
          </a:fillRef>
          <a:effectRef idx="0">
            <a:schemeClr val="accent6"/>
          </a:effectRef>
          <a:fontRef idx="minor">
            <a:schemeClr val="tx1"/>
          </a:fontRef>
        </p:style>
      </p:cxnSp>
      <p:sp>
        <p:nvSpPr>
          <p:cNvPr id="12" name="テキスト ボックス 11">
            <a:extLst>
              <a:ext uri="{FF2B5EF4-FFF2-40B4-BE49-F238E27FC236}">
                <a16:creationId xmlns:a16="http://schemas.microsoft.com/office/drawing/2014/main" id="{E0626417-BEC8-4C3C-AC38-02432B480F01}"/>
              </a:ext>
            </a:extLst>
          </p:cNvPr>
          <p:cNvSpPr txBox="1"/>
          <p:nvPr/>
        </p:nvSpPr>
        <p:spPr>
          <a:xfrm>
            <a:off x="3480891" y="2238134"/>
            <a:ext cx="1307133" cy="288005"/>
          </a:xfrm>
          <a:prstGeom prst="rect">
            <a:avLst/>
          </a:prstGeom>
          <a:solidFill>
            <a:schemeClr val="bg1"/>
          </a:solidFill>
          <a:ln>
            <a:solidFill>
              <a:srgbClr val="0000FF"/>
            </a:solidFill>
          </a:ln>
        </p:spPr>
        <p:txBody>
          <a:bodyPr wrap="square" rtlCol="0">
            <a:spAutoFit/>
          </a:bodyPr>
          <a:lstStyle/>
          <a:p>
            <a:pPr algn="ctr"/>
            <a:r>
              <a:rPr lang="en-US" dirty="0"/>
              <a:t>WG Pre-ballot</a:t>
            </a:r>
            <a:endParaRPr lang="en-001" dirty="0"/>
          </a:p>
        </p:txBody>
      </p:sp>
      <p:sp>
        <p:nvSpPr>
          <p:cNvPr id="13" name="テキスト ボックス 12">
            <a:extLst>
              <a:ext uri="{FF2B5EF4-FFF2-40B4-BE49-F238E27FC236}">
                <a16:creationId xmlns:a16="http://schemas.microsoft.com/office/drawing/2014/main" id="{6D13452C-1A54-473C-A960-0DAC6CC956B5}"/>
              </a:ext>
            </a:extLst>
          </p:cNvPr>
          <p:cNvSpPr txBox="1"/>
          <p:nvPr/>
        </p:nvSpPr>
        <p:spPr>
          <a:xfrm>
            <a:off x="3480891" y="2994177"/>
            <a:ext cx="1307133" cy="288005"/>
          </a:xfrm>
          <a:prstGeom prst="rect">
            <a:avLst/>
          </a:prstGeom>
          <a:solidFill>
            <a:schemeClr val="bg1"/>
          </a:solidFill>
          <a:ln>
            <a:solidFill>
              <a:srgbClr val="0000FF"/>
            </a:solidFill>
          </a:ln>
        </p:spPr>
        <p:txBody>
          <a:bodyPr wrap="square" rtlCol="0">
            <a:spAutoFit/>
          </a:bodyPr>
          <a:lstStyle/>
          <a:p>
            <a:pPr algn="ctr"/>
            <a:r>
              <a:rPr lang="en-US" dirty="0"/>
              <a:t>WG Pre-ballot</a:t>
            </a:r>
            <a:endParaRPr lang="en-001" dirty="0"/>
          </a:p>
        </p:txBody>
      </p:sp>
      <p:sp>
        <p:nvSpPr>
          <p:cNvPr id="14" name="テキスト ボックス 13">
            <a:extLst>
              <a:ext uri="{FF2B5EF4-FFF2-40B4-BE49-F238E27FC236}">
                <a16:creationId xmlns:a16="http://schemas.microsoft.com/office/drawing/2014/main" id="{75D2027B-B0CA-4AF1-90B9-DE8A64EC4134}"/>
              </a:ext>
            </a:extLst>
          </p:cNvPr>
          <p:cNvSpPr txBox="1"/>
          <p:nvPr/>
        </p:nvSpPr>
        <p:spPr>
          <a:xfrm>
            <a:off x="5279262" y="3813532"/>
            <a:ext cx="2520280" cy="461665"/>
          </a:xfrm>
          <a:prstGeom prst="rect">
            <a:avLst/>
          </a:prstGeom>
          <a:solidFill>
            <a:schemeClr val="bg1"/>
          </a:solidFill>
          <a:ln>
            <a:solidFill>
              <a:srgbClr val="0000FF"/>
            </a:solidFill>
          </a:ln>
        </p:spPr>
        <p:txBody>
          <a:bodyPr wrap="square" rtlCol="0">
            <a:spAutoFit/>
          </a:bodyPr>
          <a:lstStyle/>
          <a:p>
            <a:pPr algn="ctr"/>
            <a:r>
              <a:rPr lang="en-US" dirty="0"/>
              <a:t>comment review &amp; draft update</a:t>
            </a:r>
          </a:p>
          <a:p>
            <a:pPr algn="ctr"/>
            <a:r>
              <a:rPr lang="en-US" dirty="0"/>
              <a:t>CA document work</a:t>
            </a:r>
            <a:endParaRPr lang="en-001" dirty="0"/>
          </a:p>
        </p:txBody>
      </p:sp>
      <p:cxnSp>
        <p:nvCxnSpPr>
          <p:cNvPr id="16" name="直線矢印コネクタ 15">
            <a:extLst>
              <a:ext uri="{FF2B5EF4-FFF2-40B4-BE49-F238E27FC236}">
                <a16:creationId xmlns:a16="http://schemas.microsoft.com/office/drawing/2014/main" id="{BF013C16-461A-4095-8E3D-BBD6548F8520}"/>
              </a:ext>
            </a:extLst>
          </p:cNvPr>
          <p:cNvCxnSpPr/>
          <p:nvPr/>
        </p:nvCxnSpPr>
        <p:spPr bwMode="auto">
          <a:xfrm flipH="1">
            <a:off x="3419872" y="4126472"/>
            <a:ext cx="187220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a:extLst>
              <a:ext uri="{FF2B5EF4-FFF2-40B4-BE49-F238E27FC236}">
                <a16:creationId xmlns:a16="http://schemas.microsoft.com/office/drawing/2014/main" id="{5467D34E-D2AF-43AC-B4FF-316956B5BC5C}"/>
              </a:ext>
            </a:extLst>
          </p:cNvPr>
          <p:cNvSpPr txBox="1"/>
          <p:nvPr/>
        </p:nvSpPr>
        <p:spPr>
          <a:xfrm>
            <a:off x="756692" y="5173739"/>
            <a:ext cx="7630616" cy="369332"/>
          </a:xfrm>
          <a:prstGeom prst="rect">
            <a:avLst/>
          </a:prstGeom>
          <a:noFill/>
        </p:spPr>
        <p:txBody>
          <a:bodyPr wrap="square" rtlCol="0">
            <a:spAutoFit/>
          </a:bodyPr>
          <a:lstStyle/>
          <a:p>
            <a:r>
              <a:rPr lang="en-US" sz="1800" dirty="0"/>
              <a:t>TG4aa moved the above motion for 10 day’s review of the draft on 19</a:t>
            </a:r>
            <a:r>
              <a:rPr lang="en-US" sz="1800" baseline="30000" dirty="0"/>
              <a:t>th</a:t>
            </a:r>
            <a:r>
              <a:rPr lang="en-US" sz="1800" dirty="0"/>
              <a:t> Feb</a:t>
            </a:r>
            <a:endParaRPr lang="en-001" sz="1800" dirty="0"/>
          </a:p>
        </p:txBody>
      </p:sp>
    </p:spTree>
    <p:extLst>
      <p:ext uri="{BB962C8B-B14F-4D97-AF65-F5344CB8AC3E}">
        <p14:creationId xmlns:p14="http://schemas.microsoft.com/office/powerpoint/2010/main" val="1276786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80632B7-3F6A-4E78-9BBC-FE5C163C1DDB}"/>
              </a:ext>
            </a:extLst>
          </p:cNvPr>
          <p:cNvSpPr>
            <a:spLocks noGrp="1"/>
          </p:cNvSpPr>
          <p:nvPr>
            <p:ph idx="1"/>
          </p:nvPr>
        </p:nvSpPr>
        <p:spPr/>
        <p:txBody>
          <a:bodyPr/>
          <a:lstStyle/>
          <a:p>
            <a:r>
              <a:rPr lang="en-US" dirty="0"/>
              <a:t>There are no comments on the draft.</a:t>
            </a:r>
            <a:endParaRPr lang="en-001" dirty="0"/>
          </a:p>
        </p:txBody>
      </p:sp>
      <p:sp>
        <p:nvSpPr>
          <p:cNvPr id="3" name="タイトル 2">
            <a:extLst>
              <a:ext uri="{FF2B5EF4-FFF2-40B4-BE49-F238E27FC236}">
                <a16:creationId xmlns:a16="http://schemas.microsoft.com/office/drawing/2014/main" id="{16533210-ADFF-4D0E-A434-B8FB5E652578}"/>
              </a:ext>
            </a:extLst>
          </p:cNvPr>
          <p:cNvSpPr>
            <a:spLocks noGrp="1"/>
          </p:cNvSpPr>
          <p:nvPr>
            <p:ph type="title"/>
          </p:nvPr>
        </p:nvSpPr>
        <p:spPr/>
        <p:txBody>
          <a:bodyPr/>
          <a:lstStyle/>
          <a:p>
            <a:r>
              <a:rPr lang="en-US" dirty="0"/>
              <a:t>Result of comments of the Pre-ballot</a:t>
            </a:r>
            <a:endParaRPr lang="en-001" dirty="0"/>
          </a:p>
        </p:txBody>
      </p:sp>
      <p:sp>
        <p:nvSpPr>
          <p:cNvPr id="4" name="スライド番号プレースホルダー 3">
            <a:extLst>
              <a:ext uri="{FF2B5EF4-FFF2-40B4-BE49-F238E27FC236}">
                <a16:creationId xmlns:a16="http://schemas.microsoft.com/office/drawing/2014/main" id="{BC4E55FB-5390-4FA5-B4AB-FEF56A958D54}"/>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5" name="フッター プレースホルダー 4">
            <a:extLst>
              <a:ext uri="{FF2B5EF4-FFF2-40B4-BE49-F238E27FC236}">
                <a16:creationId xmlns:a16="http://schemas.microsoft.com/office/drawing/2014/main" id="{CCE3C909-F6A8-498B-8E35-3E0913FFF8E5}"/>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A047E226-6346-48E3-800D-6A6C6978022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594045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CA </a:t>
            </a:r>
            <a:r>
              <a:rPr lang="en-US" altLang="ja-JP" b="1" u="sng" dirty="0"/>
              <a:t>discussion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18</a:t>
            </a:fld>
            <a:endParaRPr lang="en-US" altLang="ja-JP"/>
          </a:p>
        </p:txBody>
      </p:sp>
      <p:sp>
        <p:nvSpPr>
          <p:cNvPr id="3" name="テキスト ボックス 2">
            <a:extLst>
              <a:ext uri="{FF2B5EF4-FFF2-40B4-BE49-F238E27FC236}">
                <a16:creationId xmlns:a16="http://schemas.microsoft.com/office/drawing/2014/main" id="{02E19AA6-58E1-441D-A58F-1830B231FD5D}"/>
              </a:ext>
            </a:extLst>
          </p:cNvPr>
          <p:cNvSpPr txBox="1"/>
          <p:nvPr/>
        </p:nvSpPr>
        <p:spPr>
          <a:xfrm>
            <a:off x="243621" y="3833165"/>
            <a:ext cx="7992888" cy="830997"/>
          </a:xfrm>
          <a:prstGeom prst="rect">
            <a:avLst/>
          </a:prstGeom>
          <a:noFill/>
        </p:spPr>
        <p:txBody>
          <a:bodyPr wrap="square" rtlCol="0">
            <a:spAutoFit/>
          </a:bodyPr>
          <a:lstStyle/>
          <a:p>
            <a:r>
              <a:rPr lang="en-US" dirty="0"/>
              <a:t>802.15.4w CA document(15-18-0510-05-004w)</a:t>
            </a:r>
            <a:endParaRPr lang="en-US" u="sng" dirty="0">
              <a:hlinkClick r:id="" action="ppaction://noaction"/>
            </a:endParaRPr>
          </a:p>
          <a:p>
            <a:endParaRPr lang="en-US" u="sng" dirty="0">
              <a:hlinkClick r:id="" action="ppaction://noaction"/>
            </a:endParaRPr>
          </a:p>
          <a:p>
            <a:r>
              <a:rPr lang="en-US" u="sng" dirty="0">
                <a:hlinkClick r:id="rId2"/>
              </a:rPr>
              <a:t>https://mentor.ieee.org/802.15/dcn/18/15-18-0510-05-004w-draft-0-0-of-tg4w-coexistence-document.docx</a:t>
            </a:r>
            <a:endParaRPr lang="en-US" u="sng" dirty="0"/>
          </a:p>
          <a:p>
            <a:endParaRPr lang="en-001" u="sng" dirty="0"/>
          </a:p>
        </p:txBody>
      </p:sp>
      <p:sp>
        <p:nvSpPr>
          <p:cNvPr id="7" name="テキスト ボックス 6">
            <a:extLst>
              <a:ext uri="{FF2B5EF4-FFF2-40B4-BE49-F238E27FC236}">
                <a16:creationId xmlns:a16="http://schemas.microsoft.com/office/drawing/2014/main" id="{44DE9E3A-0FD6-426D-B7E3-C94FEFE37BD5}"/>
              </a:ext>
            </a:extLst>
          </p:cNvPr>
          <p:cNvSpPr txBox="1"/>
          <p:nvPr/>
        </p:nvSpPr>
        <p:spPr>
          <a:xfrm>
            <a:off x="243621" y="2860303"/>
            <a:ext cx="7992888" cy="830997"/>
          </a:xfrm>
          <a:prstGeom prst="rect">
            <a:avLst/>
          </a:prstGeom>
          <a:noFill/>
        </p:spPr>
        <p:txBody>
          <a:bodyPr wrap="square" rtlCol="0">
            <a:spAutoFit/>
          </a:bodyPr>
          <a:lstStyle/>
          <a:p>
            <a:r>
              <a:rPr lang="en-US" dirty="0"/>
              <a:t>the draft recommended practice: 802.19.3 (only for 802.15 Voter)</a:t>
            </a:r>
            <a:endParaRPr lang="en-US" u="sng" dirty="0">
              <a:hlinkClick r:id="" action="ppaction://noaction"/>
            </a:endParaRPr>
          </a:p>
          <a:p>
            <a:endParaRPr lang="en-US" u="sng" dirty="0">
              <a:hlinkClick r:id="" action="ppaction://noaction"/>
            </a:endParaRPr>
          </a:p>
          <a:p>
            <a:r>
              <a:rPr lang="en-US" u="sng" dirty="0">
                <a:hlinkClick r:id="" action="ppaction://noaction"/>
              </a:rPr>
              <a:t>https://grouper.ieee.org/groups/802/19/private/IEEE%20Std%20P802-19-3-D07-Clean.pdf</a:t>
            </a:r>
            <a:endParaRPr lang="en-US" u="sng" dirty="0"/>
          </a:p>
          <a:p>
            <a:endParaRPr lang="en-001" u="sng" dirty="0"/>
          </a:p>
        </p:txBody>
      </p:sp>
      <p:sp>
        <p:nvSpPr>
          <p:cNvPr id="9" name="テキスト ボックス 8">
            <a:extLst>
              <a:ext uri="{FF2B5EF4-FFF2-40B4-BE49-F238E27FC236}">
                <a16:creationId xmlns:a16="http://schemas.microsoft.com/office/drawing/2014/main" id="{474996C6-C9A0-48E0-B5C3-25D12409972D}"/>
              </a:ext>
            </a:extLst>
          </p:cNvPr>
          <p:cNvSpPr txBox="1"/>
          <p:nvPr/>
        </p:nvSpPr>
        <p:spPr>
          <a:xfrm>
            <a:off x="243621" y="5087052"/>
            <a:ext cx="7992888" cy="461665"/>
          </a:xfrm>
          <a:prstGeom prst="rect">
            <a:avLst/>
          </a:prstGeom>
          <a:noFill/>
        </p:spPr>
        <p:txBody>
          <a:bodyPr wrap="square" rtlCol="0">
            <a:spAutoFit/>
          </a:bodyPr>
          <a:lstStyle/>
          <a:p>
            <a:r>
              <a:rPr lang="en-US" dirty="0"/>
              <a:t>802.15.4aa CA document(15-21-083-02-04aa)</a:t>
            </a:r>
            <a:endParaRPr lang="en-US" u="sng" dirty="0"/>
          </a:p>
          <a:p>
            <a:endParaRPr lang="en-US" u="sng" dirty="0"/>
          </a:p>
        </p:txBody>
      </p:sp>
      <p:sp>
        <p:nvSpPr>
          <p:cNvPr id="8" name="日付プレースホルダー 7">
            <a:extLst>
              <a:ext uri="{FF2B5EF4-FFF2-40B4-BE49-F238E27FC236}">
                <a16:creationId xmlns:a16="http://schemas.microsoft.com/office/drawing/2014/main" id="{49D863CD-70B0-41C8-A28D-DBB2B0B2050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29669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19</a:t>
            </a:fld>
            <a:endParaRPr lang="en-US" altLang="ja-JP"/>
          </a:p>
        </p:txBody>
      </p:sp>
      <p:sp>
        <p:nvSpPr>
          <p:cNvPr id="8" name="日付プレースホルダー 7">
            <a:extLst>
              <a:ext uri="{FF2B5EF4-FFF2-40B4-BE49-F238E27FC236}">
                <a16:creationId xmlns:a16="http://schemas.microsoft.com/office/drawing/2014/main" id="{26C1ACEF-4D07-499B-BED0-55FC68F2B57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83774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March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March 9th/</a:t>
            </a:r>
            <a:r>
              <a:rPr lang="en-US" altLang="ja-JP" strike="sngStrike" dirty="0"/>
              <a:t>10th</a:t>
            </a:r>
            <a:r>
              <a:rPr lang="en-US" altLang="ja-JP" dirty="0"/>
              <a:t>/15th/16th,2021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21</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
        <p:nvSpPr>
          <p:cNvPr id="10" name="テキスト ボックス 9">
            <a:extLst>
              <a:ext uri="{FF2B5EF4-FFF2-40B4-BE49-F238E27FC236}">
                <a16:creationId xmlns:a16="http://schemas.microsoft.com/office/drawing/2014/main" id="{0A313904-0F07-41EA-9D14-0DABD9FDDA55}"/>
              </a:ext>
            </a:extLst>
          </p:cNvPr>
          <p:cNvSpPr txBox="1"/>
          <p:nvPr/>
        </p:nvSpPr>
        <p:spPr>
          <a:xfrm>
            <a:off x="1388547" y="4232171"/>
            <a:ext cx="7359917" cy="400110"/>
          </a:xfrm>
          <a:prstGeom prst="rect">
            <a:avLst/>
          </a:prstGeom>
          <a:solidFill>
            <a:srgbClr val="FFFF00">
              <a:alpha val="76863"/>
            </a:srgbClr>
          </a:solidFill>
        </p:spPr>
        <p:txBody>
          <a:bodyPr wrap="square" rtlCol="0">
            <a:spAutoFit/>
          </a:bodyPr>
          <a:lstStyle/>
          <a:p>
            <a:pPr algn="ctr"/>
            <a:r>
              <a:rPr lang="en-US" sz="2000" dirty="0">
                <a:solidFill>
                  <a:srgbClr val="FF0000"/>
                </a:solidFill>
              </a:rPr>
              <a:t>Cancelled!!</a:t>
            </a:r>
            <a:endParaRPr lang="en-001" sz="2000" dirty="0">
              <a:solidFill>
                <a:srgbClr val="FF0000"/>
              </a:solidFill>
            </a:endParaRPr>
          </a:p>
        </p:txBody>
      </p:sp>
    </p:spTree>
    <p:extLst>
      <p:ext uri="{BB962C8B-B14F-4D97-AF65-F5344CB8AC3E}">
        <p14:creationId xmlns:p14="http://schemas.microsoft.com/office/powerpoint/2010/main" val="23292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D22FBA6B-CFDE-486D-BEF9-175F5D579F3B}"/>
              </a:ext>
            </a:extLst>
          </p:cNvPr>
          <p:cNvSpPr txBox="1"/>
          <p:nvPr/>
        </p:nvSpPr>
        <p:spPr>
          <a:xfrm>
            <a:off x="4716016" y="4363147"/>
            <a:ext cx="3238128" cy="1361911"/>
          </a:xfrm>
          <a:prstGeom prst="rect">
            <a:avLst/>
          </a:prstGeom>
          <a:noFill/>
        </p:spPr>
        <p:txBody>
          <a:bodyPr wrap="square" rtlCol="0">
            <a:spAutoFit/>
          </a:bodyPr>
          <a:lstStyle/>
          <a:p>
            <a:pPr marL="0" indent="0">
              <a:buNone/>
            </a:pPr>
            <a:r>
              <a:rPr lang="en-US" dirty="0">
                <a:solidFill>
                  <a:schemeClr val="bg2">
                    <a:lumMod val="20000"/>
                    <a:lumOff val="80000"/>
                  </a:schemeClr>
                </a:solidFill>
              </a:rPr>
              <a:t>Moved:</a:t>
            </a:r>
          </a:p>
          <a:p>
            <a:pPr marL="0" indent="0">
              <a:buNone/>
            </a:pPr>
            <a:r>
              <a:rPr lang="en-US" dirty="0">
                <a:solidFill>
                  <a:schemeClr val="bg2">
                    <a:lumMod val="20000"/>
                    <a:lumOff val="80000"/>
                  </a:schemeClr>
                </a:solidFill>
              </a:rPr>
              <a:t>Second:</a:t>
            </a:r>
          </a:p>
          <a:p>
            <a:pPr marL="0" indent="0">
              <a:buNone/>
            </a:pPr>
            <a:r>
              <a:rPr lang="en-US" dirty="0">
                <a:solidFill>
                  <a:schemeClr val="bg2">
                    <a:lumMod val="20000"/>
                    <a:lumOff val="80000"/>
                  </a:schemeClr>
                </a:solidFill>
              </a:rPr>
              <a:t>There is no discussion or objections.</a:t>
            </a:r>
          </a:p>
          <a:p>
            <a:pPr marL="0" indent="0">
              <a:buNone/>
            </a:pPr>
            <a:r>
              <a:rPr lang="en-US" dirty="0">
                <a:solidFill>
                  <a:schemeClr val="bg2">
                    <a:lumMod val="20000"/>
                    <a:lumOff val="80000"/>
                  </a:schemeClr>
                </a:solidFill>
              </a:rPr>
              <a:t>Recess is approved  unanimous consent.</a:t>
            </a:r>
          </a:p>
          <a:p>
            <a:pPr marL="0" indent="0">
              <a:buNone/>
            </a:pPr>
            <a:endParaRPr lang="en-US" sz="1050" dirty="0">
              <a:solidFill>
                <a:schemeClr val="bg2">
                  <a:lumMod val="20000"/>
                  <a:lumOff val="80000"/>
                </a:schemeClr>
              </a:solidFill>
            </a:endParaRPr>
          </a:p>
          <a:p>
            <a:endParaRPr lang="en-US" dirty="0">
              <a:solidFill>
                <a:schemeClr val="bg2">
                  <a:lumMod val="20000"/>
                  <a:lumOff val="80000"/>
                </a:schemeClr>
              </a:solidFill>
            </a:endParaRPr>
          </a:p>
          <a:p>
            <a:endParaRPr lang="en-001" dirty="0">
              <a:solidFill>
                <a:schemeClr val="bg2">
                  <a:lumMod val="20000"/>
                  <a:lumOff val="80000"/>
                </a:schemeClr>
              </a:solidFill>
            </a:endParaRP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ADF32EEE-E7D2-47EB-8886-89B8D3C74860}"/>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457F97A8-2D6F-42A8-897D-012EE83B23B3}"/>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2869899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strike="sngStrike" dirty="0"/>
              <a:t>10th Wednesday PM3(18:00-19:00)</a:t>
            </a:r>
          </a:p>
          <a:p>
            <a:pPr marL="800100" lvl="1" indent="-342900">
              <a:buFont typeface="+mj-lt"/>
              <a:buAutoNum type="arabicPeriod"/>
            </a:pPr>
            <a:r>
              <a:rPr lang="en-US" sz="1200" strike="sngStrike" dirty="0"/>
              <a:t>OPEN</a:t>
            </a:r>
          </a:p>
          <a:p>
            <a:pPr marL="800100" lvl="1" indent="-342900">
              <a:buFont typeface="+mj-lt"/>
              <a:buAutoNum type="arabicPeriod"/>
            </a:pPr>
            <a:r>
              <a:rPr lang="en-US" sz="1200" strike="sngStrike" dirty="0"/>
              <a:t>Attendance</a:t>
            </a:r>
          </a:p>
          <a:p>
            <a:pPr marL="800100" lvl="1" indent="-342900">
              <a:buFont typeface="+mj-lt"/>
              <a:buAutoNum type="arabicPeriod"/>
            </a:pPr>
            <a:r>
              <a:rPr lang="en-US" sz="1200" strike="sngStrike" dirty="0"/>
              <a:t>Continue Session1</a:t>
            </a:r>
          </a:p>
          <a:p>
            <a:pPr marL="800100" lvl="1" indent="-342900">
              <a:buFont typeface="+mj-lt"/>
              <a:buAutoNum type="arabicPeriod"/>
            </a:pPr>
            <a:r>
              <a:rPr lang="en-US" sz="1200" strike="sngStrike" dirty="0"/>
              <a:t>Attendance recap</a:t>
            </a:r>
          </a:p>
          <a:p>
            <a:pPr marL="800100" lvl="1" indent="-342900">
              <a:buFont typeface="+mj-lt"/>
              <a:buAutoNum type="arabicPeriod"/>
            </a:pPr>
            <a:r>
              <a:rPr lang="en-US" sz="1200" strike="sngStrike" dirty="0"/>
              <a:t>Recess</a:t>
            </a:r>
            <a:r>
              <a:rPr lang="en-US" altLang="ja-JP" sz="1200" strike="sngStrike"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solidFill>
                  <a:srgbClr val="0000FF"/>
                </a:solidFill>
              </a:rPr>
              <a:t>15th Monday PM3(18:00-19:00)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Session2</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r>
              <a:rPr lang="en-US" altLang="ja-JP" sz="1200" dirty="0">
                <a:solidFill>
                  <a:srgbClr val="0000FF"/>
                </a:solidFill>
              </a:rPr>
              <a:t>            </a:t>
            </a:r>
          </a:p>
          <a:p>
            <a:endParaRPr lang="en-US" altLang="ja-JP" sz="1600" kern="0" dirty="0"/>
          </a:p>
          <a:p>
            <a:r>
              <a:rPr lang="en-US" altLang="ja-JP" sz="1600" kern="0" dirty="0"/>
              <a:t>16th Tuesday PM3(18:00-19:00)</a:t>
            </a:r>
          </a:p>
          <a:p>
            <a:pPr marL="800100" lvl="1" indent="-342900">
              <a:buFont typeface="+mj-lt"/>
              <a:buAutoNum type="arabicPeriod"/>
            </a:pPr>
            <a:r>
              <a:rPr lang="en-US" sz="1050" dirty="0"/>
              <a:t>OPEN</a:t>
            </a:r>
          </a:p>
          <a:p>
            <a:pPr marL="800100" lvl="1" indent="-342900">
              <a:buFont typeface="+mj-lt"/>
              <a:buAutoNum type="arabicPeriod"/>
            </a:pPr>
            <a:r>
              <a:rPr lang="en-US" sz="1050" dirty="0"/>
              <a:t>Attendance</a:t>
            </a:r>
          </a:p>
          <a:p>
            <a:pPr marL="800100" lvl="1" indent="-342900">
              <a:buFont typeface="+mj-lt"/>
              <a:buAutoNum type="arabicPeriod"/>
            </a:pPr>
            <a:r>
              <a:rPr lang="en-US" sz="1050" dirty="0"/>
              <a:t>Continue Session3</a:t>
            </a:r>
          </a:p>
          <a:p>
            <a:pPr marL="800100" lvl="1" indent="-342900">
              <a:buFont typeface="+mj-lt"/>
              <a:buAutoNum type="arabicPeriod"/>
            </a:pPr>
            <a:r>
              <a:rPr lang="en-US" sz="1050" kern="0" dirty="0"/>
              <a:t>Discuss next steps</a:t>
            </a:r>
          </a:p>
          <a:p>
            <a:pPr marL="800100" lvl="1" indent="-342900">
              <a:buFont typeface="+mj-lt"/>
              <a:buAutoNum type="arabicPeriod"/>
            </a:pPr>
            <a:r>
              <a:rPr lang="en-US" sz="1050" dirty="0"/>
              <a:t>Plan for May meeting (# of sessions)</a:t>
            </a:r>
            <a:endParaRPr lang="en-US" sz="1050" kern="0" dirty="0"/>
          </a:p>
          <a:p>
            <a:pPr marL="800100" lvl="1" indent="-342900">
              <a:buFont typeface="+mj-lt"/>
              <a:buAutoNum type="arabicPeriod"/>
            </a:pPr>
            <a:r>
              <a:rPr lang="en-US" sz="1050" kern="0" dirty="0"/>
              <a:t>Any other business</a:t>
            </a:r>
          </a:p>
          <a:p>
            <a:pPr marL="800100" lvl="1" indent="-342900">
              <a:buFont typeface="+mj-lt"/>
              <a:buAutoNum type="arabicPeriod"/>
            </a:pPr>
            <a:r>
              <a:rPr lang="en-US" sz="1050" dirty="0"/>
              <a:t>Attendance recap</a:t>
            </a:r>
            <a:endParaRPr lang="en-US" sz="1050" kern="0" dirty="0"/>
          </a:p>
          <a:p>
            <a:pPr marL="800100" lvl="1" indent="-342900">
              <a:buFont typeface="+mj-lt"/>
              <a:buAutoNum type="arabicPeriod"/>
            </a:pPr>
            <a:r>
              <a:rPr lang="en-US" sz="1050" kern="0" dirty="0"/>
              <a:t>Adjourn 4aa JRE</a:t>
            </a:r>
            <a:endParaRPr lang="en-US" altLang="ja-JP" sz="1050" kern="0" dirty="0"/>
          </a:p>
        </p:txBody>
      </p:sp>
      <p:sp>
        <p:nvSpPr>
          <p:cNvPr id="2" name="日付プレースホルダー 1">
            <a:extLst>
              <a:ext uri="{FF2B5EF4-FFF2-40B4-BE49-F238E27FC236}">
                <a16:creationId xmlns:a16="http://schemas.microsoft.com/office/drawing/2014/main" id="{7EFB4A13-3EDD-4949-8274-772C0D01511F}"/>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585DB4F0-A64D-4710-82EB-B8F6046C412B}"/>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t>Agree to the Agenda</a:t>
            </a:r>
          </a:p>
          <a:p>
            <a:pPr marL="0" indent="0">
              <a:buNone/>
            </a:pPr>
            <a:r>
              <a:rPr lang="en-US" dirty="0"/>
              <a:t>Moved: Clint Powell(Facebook)</a:t>
            </a:r>
          </a:p>
          <a:p>
            <a:pPr marL="0" indent="0">
              <a:buNone/>
            </a:pPr>
            <a:r>
              <a:rPr lang="en-US" dirty="0"/>
              <a:t>Second: Harry </a:t>
            </a:r>
            <a:r>
              <a:rPr lang="en-US" dirty="0" err="1"/>
              <a:t>Bims</a:t>
            </a:r>
            <a:r>
              <a:rPr lang="en-US" dirty="0"/>
              <a:t>(BIMS Laboratories)</a:t>
            </a:r>
            <a:endParaRPr lang="en-001" dirty="0"/>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1631944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26</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C63A9402-97F9-49F9-BE1A-0D2FC6B3EDF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633614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27</a:t>
            </a:fld>
            <a:endParaRPr lang="en-US" altLang="ja-JP"/>
          </a:p>
        </p:txBody>
      </p:sp>
      <p:sp>
        <p:nvSpPr>
          <p:cNvPr id="3" name="日付プレースホルダー 2">
            <a:extLst>
              <a:ext uri="{FF2B5EF4-FFF2-40B4-BE49-F238E27FC236}">
                <a16:creationId xmlns:a16="http://schemas.microsoft.com/office/drawing/2014/main" id="{21B6C7CF-D4D1-4025-A02D-B7F226ECE4B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5311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E83F7F87-F84D-46F7-95E2-FCFB1C32DEB0}"/>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5460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29</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
        <p:nvSpPr>
          <p:cNvPr id="10" name="テキスト ボックス 9">
            <a:extLst>
              <a:ext uri="{FF2B5EF4-FFF2-40B4-BE49-F238E27FC236}">
                <a16:creationId xmlns:a16="http://schemas.microsoft.com/office/drawing/2014/main" id="{531564B0-C593-467E-B524-E133457F57E2}"/>
              </a:ext>
            </a:extLst>
          </p:cNvPr>
          <p:cNvSpPr txBox="1"/>
          <p:nvPr/>
        </p:nvSpPr>
        <p:spPr>
          <a:xfrm>
            <a:off x="1388547" y="4232171"/>
            <a:ext cx="7359917" cy="400110"/>
          </a:xfrm>
          <a:prstGeom prst="rect">
            <a:avLst/>
          </a:prstGeom>
          <a:solidFill>
            <a:srgbClr val="FFFF00">
              <a:alpha val="76863"/>
            </a:srgbClr>
          </a:solidFill>
        </p:spPr>
        <p:txBody>
          <a:bodyPr wrap="square" rtlCol="0">
            <a:spAutoFit/>
          </a:bodyPr>
          <a:lstStyle/>
          <a:p>
            <a:pPr algn="ctr"/>
            <a:r>
              <a:rPr lang="en-US" sz="2000" dirty="0">
                <a:solidFill>
                  <a:srgbClr val="FF0000"/>
                </a:solidFill>
              </a:rPr>
              <a:t>Cancelled!!</a:t>
            </a:r>
            <a:endParaRPr lang="en-001" sz="2000" dirty="0">
              <a:solidFill>
                <a:srgbClr val="FF0000"/>
              </a:solidFill>
            </a:endParaRPr>
          </a:p>
        </p:txBody>
      </p:sp>
    </p:spTree>
    <p:extLst>
      <p:ext uri="{BB962C8B-B14F-4D97-AF65-F5344CB8AC3E}">
        <p14:creationId xmlns:p14="http://schemas.microsoft.com/office/powerpoint/2010/main" val="2143457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763982926"/>
              </p:ext>
            </p:extLst>
          </p:nvPr>
        </p:nvGraphicFramePr>
        <p:xfrm>
          <a:off x="107504" y="2636912"/>
          <a:ext cx="8928994" cy="4133056"/>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March 10th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9th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Thursday</a:t>
                      </a:r>
                    </a:p>
                    <a:p>
                      <a:r>
                        <a:rPr kumimoji="1" lang="en-US" altLang="ja-JP" sz="1400" dirty="0"/>
                        <a:t>March 11th</a:t>
                      </a:r>
                      <a:r>
                        <a:rPr kumimoji="1" lang="en-US" altLang="ja-JP" sz="1400" baseline="30000" dirty="0"/>
                        <a:t> </a:t>
                      </a:r>
                      <a:endParaRPr kumimoji="1" lang="en-US" altLang="ja-JP" sz="1400" dirty="0"/>
                    </a:p>
                    <a:p>
                      <a:r>
                        <a:rPr kumimoji="1" lang="en-US" altLang="ja-JP" sz="1400" dirty="0"/>
                        <a:t>8:00-10:00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Wednesday</a:t>
                      </a:r>
                    </a:p>
                    <a:p>
                      <a:r>
                        <a:rPr kumimoji="1" lang="en-US" altLang="ja-JP" sz="1400" dirty="0"/>
                        <a:t>March 10th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645082">
                <a:tc gridSpan="6">
                  <a:txBody>
                    <a:bodyPr/>
                    <a:lstStyle/>
                    <a:p>
                      <a:r>
                        <a:rPr kumimoji="1" lang="en-US" altLang="ja-JP" sz="1400" dirty="0">
                          <a:solidFill>
                            <a:srgbClr val="FF00FF"/>
                          </a:solidFill>
                          <a:latin typeface="+mn-ea"/>
                          <a:ea typeface="+mn-ea"/>
                        </a:rPr>
                        <a:t>Daylight saving time starts on Sunday March 14</a:t>
                      </a:r>
                      <a:r>
                        <a:rPr kumimoji="1" lang="en-US" altLang="ja-JP" sz="1400" baseline="30000" dirty="0">
                          <a:solidFill>
                            <a:srgbClr val="FF00FF"/>
                          </a:solidFill>
                          <a:latin typeface="+mn-ea"/>
                          <a:ea typeface="+mn-ea"/>
                        </a:rPr>
                        <a:t>th</a:t>
                      </a:r>
                      <a:r>
                        <a:rPr kumimoji="1" lang="en-US" altLang="ja-JP" sz="1400" dirty="0">
                          <a:solidFill>
                            <a:srgbClr val="FF00FF"/>
                          </a:solidFill>
                          <a:latin typeface="+mn-ea"/>
                          <a:ea typeface="+mn-ea"/>
                        </a:rPr>
                        <a:t>,So Japanese time slot for session 3 and 4 will be one-hour earlier than previous weeks.</a:t>
                      </a: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tc hMerge="1">
                  <a:txBody>
                    <a:bodyPr/>
                    <a:lstStyle/>
                    <a:p>
                      <a:endParaRPr kumimoji="1" lang="en-US" altLang="ja-JP" sz="1400" dirty="0">
                        <a:latin typeface="+mn-ea"/>
                        <a:ea typeface="+mn-ea"/>
                      </a:endParaRPr>
                    </a:p>
                  </a:txBody>
                  <a:tcPr/>
                </a:tc>
                <a:extLst>
                  <a:ext uri="{0D108BD9-81ED-4DB2-BD59-A6C34878D82A}">
                    <a16:rowId xmlns:a16="http://schemas.microsoft.com/office/drawing/2014/main" val="3107158593"/>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March 16th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March 15th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2565902198"/>
                  </a:ext>
                </a:extLst>
              </a:tr>
              <a:tr h="734380">
                <a:tc>
                  <a:txBody>
                    <a:bodyPr/>
                    <a:lstStyle/>
                    <a:p>
                      <a:r>
                        <a:rPr kumimoji="1" lang="en-US" altLang="ja-JP" sz="1400" dirty="0">
                          <a:latin typeface="+mn-ea"/>
                          <a:ea typeface="+mn-ea"/>
                        </a:rPr>
                        <a:t>4</a:t>
                      </a:r>
                    </a:p>
                  </a:txBody>
                  <a:tcPr/>
                </a:tc>
                <a:tc>
                  <a:txBody>
                    <a:bodyPr/>
                    <a:lstStyle/>
                    <a:p>
                      <a:r>
                        <a:rPr kumimoji="1" lang="en-US" altLang="ja-JP" sz="1400" dirty="0"/>
                        <a:t>Wednesday</a:t>
                      </a:r>
                    </a:p>
                    <a:p>
                      <a:r>
                        <a:rPr kumimoji="1" lang="en-US" altLang="ja-JP" sz="1400" dirty="0"/>
                        <a:t>March 17th</a:t>
                      </a:r>
                      <a:r>
                        <a:rPr kumimoji="1" lang="en-US" altLang="ja-JP" sz="1400" baseline="30000" dirty="0"/>
                        <a:t> </a:t>
                      </a:r>
                      <a:endParaRPr kumimoji="1" lang="en-US" altLang="ja-JP" sz="1400" dirty="0"/>
                    </a:p>
                    <a:p>
                      <a:r>
                        <a:rPr kumimoji="1" lang="en-US" altLang="ja-JP" sz="1400" dirty="0">
                          <a:solidFill>
                            <a:srgbClr val="FF00FF"/>
                          </a:solidFill>
                        </a:rPr>
                        <a:t>7:00-09:00</a:t>
                      </a:r>
                      <a:endParaRPr kumimoji="1" lang="en-US" altLang="ja-JP" sz="1400" dirty="0">
                        <a:solidFill>
                          <a:srgbClr val="FF00FF"/>
                        </a:solidFill>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23:00-25:00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18:00-20:00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March 16th</a:t>
                      </a:r>
                    </a:p>
                    <a:p>
                      <a:r>
                        <a:rPr kumimoji="1" lang="en-US" altLang="ja-JP" sz="1400" dirty="0"/>
                        <a:t>15:00-17:00</a:t>
                      </a:r>
                      <a:endParaRPr kumimoji="1" lang="en-US" altLang="ja-JP" sz="1400" dirty="0">
                        <a:latin typeface="+mn-ea"/>
                        <a:ea typeface="+mn-ea"/>
                      </a:endParaRPr>
                    </a:p>
                  </a:txBody>
                  <a:tcPr/>
                </a:tc>
                <a:extLst>
                  <a:ext uri="{0D108BD9-81ED-4DB2-BD59-A6C34878D82A}">
                    <a16:rowId xmlns:a16="http://schemas.microsoft.com/office/drawing/2014/main" val="3083658564"/>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971600" y="1844824"/>
            <a:ext cx="7344816"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March plenary</a:t>
            </a:r>
            <a:endParaRPr lang="en-001" sz="3200" dirty="0">
              <a:latin typeface="Meiryo UI" panose="020B0604030504040204" pitchFamily="50" charset="-128"/>
              <a:ea typeface="Meiryo UI" panose="020B0604030504040204" pitchFamily="50" charset="-128"/>
            </a:endParaRPr>
          </a:p>
        </p:txBody>
      </p:sp>
      <p:sp>
        <p:nvSpPr>
          <p:cNvPr id="7" name="タイトル 6">
            <a:extLst>
              <a:ext uri="{FF2B5EF4-FFF2-40B4-BE49-F238E27FC236}">
                <a16:creationId xmlns:a16="http://schemas.microsoft.com/office/drawing/2014/main" id="{840F770C-779D-491A-93B1-7C5ABD8F1BF0}"/>
              </a:ext>
            </a:extLst>
          </p:cNvPr>
          <p:cNvSpPr>
            <a:spLocks noGrp="1"/>
          </p:cNvSpPr>
          <p:nvPr>
            <p:ph type="title"/>
          </p:nvPr>
        </p:nvSpPr>
        <p:spPr/>
        <p:txBody>
          <a:bodyPr/>
          <a:lstStyle/>
          <a:p>
            <a:r>
              <a:rPr lang="en-US" dirty="0">
                <a:solidFill>
                  <a:srgbClr val="FF00FF"/>
                </a:solidFill>
              </a:rPr>
              <a:t>Please keep in mind “daylight saving time starts in this weekend”</a:t>
            </a:r>
            <a:endParaRPr lang="en-001" dirty="0">
              <a:solidFill>
                <a:srgbClr val="FF00FF"/>
              </a:solidFill>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&lt;March,2021&gt;</a:t>
            </a:r>
            <a:endParaRPr lang="en-US" altLang="ja-JP" dirty="0"/>
          </a:p>
        </p:txBody>
      </p:sp>
      <p:sp>
        <p:nvSpPr>
          <p:cNvPr id="2" name="テキスト ボックス 1">
            <a:extLst>
              <a:ext uri="{FF2B5EF4-FFF2-40B4-BE49-F238E27FC236}">
                <a16:creationId xmlns:a16="http://schemas.microsoft.com/office/drawing/2014/main" id="{D200F21D-8C42-44B8-9D90-E6136F4FC9AC}"/>
              </a:ext>
            </a:extLst>
          </p:cNvPr>
          <p:cNvSpPr txBox="1"/>
          <p:nvPr/>
        </p:nvSpPr>
        <p:spPr>
          <a:xfrm>
            <a:off x="1388547" y="4232171"/>
            <a:ext cx="7359917" cy="400110"/>
          </a:xfrm>
          <a:prstGeom prst="rect">
            <a:avLst/>
          </a:prstGeom>
          <a:solidFill>
            <a:srgbClr val="FFFF00">
              <a:alpha val="76863"/>
            </a:srgbClr>
          </a:solidFill>
        </p:spPr>
        <p:txBody>
          <a:bodyPr wrap="square" rtlCol="0">
            <a:spAutoFit/>
          </a:bodyPr>
          <a:lstStyle/>
          <a:p>
            <a:pPr algn="ctr"/>
            <a:r>
              <a:rPr lang="en-US" sz="2000" dirty="0">
                <a:solidFill>
                  <a:srgbClr val="FF0000"/>
                </a:solidFill>
              </a:rPr>
              <a:t>Cancelled!!</a:t>
            </a:r>
            <a:endParaRPr lang="en-001" sz="2000" dirty="0">
              <a:solidFill>
                <a:srgbClr val="FF0000"/>
              </a:solidFill>
            </a:endParaRPr>
          </a:p>
        </p:txBody>
      </p:sp>
    </p:spTree>
    <p:extLst>
      <p:ext uri="{BB962C8B-B14F-4D97-AF65-F5344CB8AC3E}">
        <p14:creationId xmlns:p14="http://schemas.microsoft.com/office/powerpoint/2010/main" val="300388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26A5CAC6-4EE4-4955-B9A9-BE325FBA05FF}"/>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037308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31</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849ECED1-FB46-40BF-867E-42F6F0F8F26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3796044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32</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日付プレースホルダー 6">
            <a:extLst>
              <a:ext uri="{FF2B5EF4-FFF2-40B4-BE49-F238E27FC236}">
                <a16:creationId xmlns:a16="http://schemas.microsoft.com/office/drawing/2014/main" id="{0C643CDB-BF80-40E5-989C-BD0673984FE3}"/>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F034CBDD-DC42-4C48-800F-C1CB2CD087E0}"/>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37282029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9th</a:t>
            </a:r>
            <a:r>
              <a:rPr lang="en-US" altLang="ja-JP" sz="1800" dirty="0">
                <a:solidFill>
                  <a:srgbClr val="0000FF"/>
                </a:solidFill>
              </a:rPr>
              <a:t> </a:t>
            </a:r>
            <a:r>
              <a:rPr lang="en-US" altLang="ja-JP" sz="1800" dirty="0"/>
              <a:t>Tuesday PM3(18:00-19:00)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sz="1200" dirty="0"/>
              <a:t>Draft discussion</a:t>
            </a:r>
          </a:p>
          <a:p>
            <a:pPr marL="800100" lvl="1" indent="-342900">
              <a:buFont typeface="+mj-lt"/>
              <a:buAutoNum type="arabicPeriod"/>
            </a:pPr>
            <a:r>
              <a:rPr lang="en-US" sz="1200" dirty="0"/>
              <a:t>CAD discussion</a:t>
            </a:r>
          </a:p>
          <a:p>
            <a:pPr marL="800100" lvl="1" indent="-342900">
              <a:buFont typeface="+mj-lt"/>
              <a:buAutoNum type="arabicPeriod"/>
            </a:pPr>
            <a:r>
              <a:rPr lang="en-US" sz="1200" dirty="0"/>
              <a:t>TG Motion to WG ballot</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p>
          <a:p>
            <a:pPr marL="800100" lvl="1" indent="-342900">
              <a:buFont typeface="+mj-lt"/>
              <a:buAutoNum type="arabicPeriod"/>
            </a:pPr>
            <a:endParaRPr lang="en-US" altLang="ja-JP" sz="1200" dirty="0"/>
          </a:p>
          <a:p>
            <a:r>
              <a:rPr lang="en-US" altLang="ja-JP" sz="1800" dirty="0"/>
              <a:t>10th Wednesday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33</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9606" y="1752600"/>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800" dirty="0"/>
              <a:t>15th Monday PM3(18:00-19:00)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Session2</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a:p>
            <a:endParaRPr lang="en-US" altLang="ja-JP" sz="1600" kern="0" dirty="0"/>
          </a:p>
          <a:p>
            <a:r>
              <a:rPr lang="en-US" altLang="ja-JP" sz="1600" kern="0" dirty="0">
                <a:solidFill>
                  <a:srgbClr val="0000FF"/>
                </a:solidFill>
              </a:rPr>
              <a:t>16th Tuesday PM3(18:00-19:00)</a:t>
            </a:r>
          </a:p>
          <a:p>
            <a:pPr marL="800100" lvl="1" indent="-342900">
              <a:buFont typeface="+mj-lt"/>
              <a:buAutoNum type="arabicPeriod"/>
            </a:pPr>
            <a:r>
              <a:rPr lang="en-US" sz="1050" dirty="0">
                <a:solidFill>
                  <a:srgbClr val="0000FF"/>
                </a:solidFill>
              </a:rPr>
              <a:t>OPEN</a:t>
            </a:r>
          </a:p>
          <a:p>
            <a:pPr marL="800100" lvl="1" indent="-342900">
              <a:buFont typeface="+mj-lt"/>
              <a:buAutoNum type="arabicPeriod"/>
            </a:pPr>
            <a:r>
              <a:rPr lang="en-US" sz="1050" dirty="0">
                <a:solidFill>
                  <a:srgbClr val="0000FF"/>
                </a:solidFill>
              </a:rPr>
              <a:t>Attendance</a:t>
            </a:r>
          </a:p>
          <a:p>
            <a:pPr marL="800100" lvl="1" indent="-342900">
              <a:buFont typeface="+mj-lt"/>
              <a:buAutoNum type="arabicPeriod"/>
            </a:pPr>
            <a:r>
              <a:rPr lang="en-US" sz="1050" dirty="0">
                <a:solidFill>
                  <a:srgbClr val="0000FF"/>
                </a:solidFill>
              </a:rPr>
              <a:t>Continue Session3</a:t>
            </a:r>
          </a:p>
          <a:p>
            <a:pPr marL="800100" lvl="1" indent="-342900">
              <a:buFont typeface="+mj-lt"/>
              <a:buAutoNum type="arabicPeriod"/>
            </a:pPr>
            <a:r>
              <a:rPr lang="en-US" sz="1050" kern="0" dirty="0">
                <a:solidFill>
                  <a:srgbClr val="0000FF"/>
                </a:solidFill>
              </a:rPr>
              <a:t>Discuss next steps</a:t>
            </a:r>
          </a:p>
          <a:p>
            <a:pPr marL="800100" lvl="1" indent="-342900">
              <a:buFont typeface="+mj-lt"/>
              <a:buAutoNum type="arabicPeriod"/>
            </a:pPr>
            <a:r>
              <a:rPr lang="en-US" sz="1050" dirty="0">
                <a:solidFill>
                  <a:srgbClr val="0000FF"/>
                </a:solidFill>
              </a:rPr>
              <a:t>Plan for May meeting (# of sessions)</a:t>
            </a:r>
            <a:endParaRPr lang="en-US" sz="1050" kern="0" dirty="0">
              <a:solidFill>
                <a:srgbClr val="0000FF"/>
              </a:solidFill>
            </a:endParaRPr>
          </a:p>
          <a:p>
            <a:pPr marL="800100" lvl="1" indent="-342900">
              <a:buFont typeface="+mj-lt"/>
              <a:buAutoNum type="arabicPeriod"/>
            </a:pPr>
            <a:r>
              <a:rPr lang="en-US" sz="1050" kern="0" dirty="0">
                <a:solidFill>
                  <a:srgbClr val="0000FF"/>
                </a:solidFill>
              </a:rPr>
              <a:t>Any other business</a:t>
            </a:r>
          </a:p>
          <a:p>
            <a:pPr marL="800100" lvl="1" indent="-342900">
              <a:buFont typeface="+mj-lt"/>
              <a:buAutoNum type="arabicPeriod"/>
            </a:pPr>
            <a:r>
              <a:rPr lang="en-US" sz="1050" dirty="0">
                <a:solidFill>
                  <a:srgbClr val="0000FF"/>
                </a:solidFill>
              </a:rPr>
              <a:t>Attendance recap</a:t>
            </a:r>
            <a:endParaRPr lang="en-US" sz="1050" kern="0" dirty="0">
              <a:solidFill>
                <a:srgbClr val="0000FF"/>
              </a:solidFill>
            </a:endParaRPr>
          </a:p>
          <a:p>
            <a:pPr marL="800100" lvl="1" indent="-342900">
              <a:buFont typeface="+mj-lt"/>
              <a:buAutoNum type="arabicPeriod"/>
            </a:pPr>
            <a:r>
              <a:rPr lang="en-US" sz="1050" kern="0" dirty="0">
                <a:solidFill>
                  <a:srgbClr val="0000FF"/>
                </a:solidFill>
              </a:rPr>
              <a:t>Adjourn 4aa JRE</a:t>
            </a:r>
            <a:endParaRPr lang="en-US" altLang="ja-JP" sz="1050" kern="0" dirty="0">
              <a:solidFill>
                <a:srgbClr val="0000FF"/>
              </a:solidFill>
            </a:endParaRPr>
          </a:p>
        </p:txBody>
      </p:sp>
      <p:sp>
        <p:nvSpPr>
          <p:cNvPr id="2" name="日付プレースホルダー 1">
            <a:extLst>
              <a:ext uri="{FF2B5EF4-FFF2-40B4-BE49-F238E27FC236}">
                <a16:creationId xmlns:a16="http://schemas.microsoft.com/office/drawing/2014/main" id="{64F8CB6A-7529-49AA-93B7-93383B971144}"/>
              </a:ext>
            </a:extLst>
          </p:cNvPr>
          <p:cNvSpPr>
            <a:spLocks noGrp="1"/>
          </p:cNvSpPr>
          <p:nvPr>
            <p:ph type="dt" sz="half" idx="2"/>
          </p:nvPr>
        </p:nvSpPr>
        <p:spPr/>
        <p:txBody>
          <a:bodyPr/>
          <a:lstStyle/>
          <a:p>
            <a:r>
              <a:rPr lang="en-001" altLang="ja-JP"/>
              <a:t>&lt;March,2021&gt;</a:t>
            </a:r>
            <a:endParaRPr lang="en-US" altLang="ja-JP" dirty="0"/>
          </a:p>
        </p:txBody>
      </p:sp>
      <p:sp>
        <p:nvSpPr>
          <p:cNvPr id="12" name="テキスト ボックス 11">
            <a:extLst>
              <a:ext uri="{FF2B5EF4-FFF2-40B4-BE49-F238E27FC236}">
                <a16:creationId xmlns:a16="http://schemas.microsoft.com/office/drawing/2014/main" id="{17212F15-1843-4B8C-B62C-8C5D4FA6ADB1}"/>
              </a:ext>
            </a:extLst>
          </p:cNvPr>
          <p:cNvSpPr txBox="1"/>
          <p:nvPr/>
        </p:nvSpPr>
        <p:spPr>
          <a:xfrm>
            <a:off x="4998128" y="5398911"/>
            <a:ext cx="3238128" cy="1546577"/>
          </a:xfrm>
          <a:prstGeom prst="rect">
            <a:avLst/>
          </a:prstGeom>
          <a:noFill/>
        </p:spPr>
        <p:txBody>
          <a:bodyPr wrap="square" rtlCol="0">
            <a:spAutoFit/>
          </a:bodyPr>
          <a:lstStyle/>
          <a:p>
            <a:pPr marL="0" indent="0">
              <a:buNone/>
            </a:pPr>
            <a:r>
              <a:rPr lang="en-US" dirty="0"/>
              <a:t>Agree to the Agenda</a:t>
            </a:r>
          </a:p>
          <a:p>
            <a:pPr marL="0" indent="0">
              <a:buNone/>
            </a:pPr>
            <a:r>
              <a:rPr lang="en-US" dirty="0"/>
              <a:t>Moved: Clint Powell(Facebook)</a:t>
            </a:r>
          </a:p>
          <a:p>
            <a:pPr marL="0" indent="0">
              <a:buNone/>
            </a:pPr>
            <a:r>
              <a:rPr lang="en-US" dirty="0"/>
              <a:t>Second: Harry </a:t>
            </a:r>
            <a:r>
              <a:rPr lang="en-US" dirty="0" err="1"/>
              <a:t>Bims</a:t>
            </a:r>
            <a:r>
              <a:rPr lang="en-US" dirty="0"/>
              <a:t>(BIMS Laboratories)</a:t>
            </a:r>
            <a:endParaRPr lang="en-001" dirty="0"/>
          </a:p>
          <a:p>
            <a:pPr marL="0" indent="0">
              <a:buNone/>
            </a:pPr>
            <a:r>
              <a:rPr lang="en-US" dirty="0"/>
              <a:t>There is no discussion or objections.</a:t>
            </a:r>
          </a:p>
          <a:p>
            <a:pPr marL="0" indent="0">
              <a:buNone/>
            </a:pPr>
            <a:r>
              <a:rPr lang="en-US" dirty="0"/>
              <a:t>Agenda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1238347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dirty="0"/>
              <a:t>Continue Draft/CAD discussion</a:t>
            </a: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3" name="日付プレースホルダー 2">
            <a:extLst>
              <a:ext uri="{FF2B5EF4-FFF2-40B4-BE49-F238E27FC236}">
                <a16:creationId xmlns:a16="http://schemas.microsoft.com/office/drawing/2014/main" id="{113D2D7D-2516-4B3B-9335-279F0BE8EAA9}"/>
              </a:ext>
            </a:extLst>
          </p:cNvPr>
          <p:cNvSpPr>
            <a:spLocks noGrp="1"/>
          </p:cNvSpPr>
          <p:nvPr>
            <p:ph type="dt" sz="half" idx="2"/>
          </p:nvPr>
        </p:nvSpPr>
        <p:spPr/>
        <p:txBody>
          <a:bodyPr/>
          <a:lstStyle/>
          <a:p>
            <a:r>
              <a:rPr lang="en-001" altLang="ja-JP"/>
              <a:t>&lt;March,2021&gt;</a:t>
            </a:r>
            <a:endParaRPr lang="en-US" altLang="ja-JP" dirty="0"/>
          </a:p>
        </p:txBody>
      </p:sp>
      <p:sp>
        <p:nvSpPr>
          <p:cNvPr id="6" name="テキスト ボックス 5">
            <a:extLst>
              <a:ext uri="{FF2B5EF4-FFF2-40B4-BE49-F238E27FC236}">
                <a16:creationId xmlns:a16="http://schemas.microsoft.com/office/drawing/2014/main" id="{652117D2-6D02-4B09-A1E3-3661D9CEC0FF}"/>
              </a:ext>
            </a:extLst>
          </p:cNvPr>
          <p:cNvSpPr txBox="1"/>
          <p:nvPr/>
        </p:nvSpPr>
        <p:spPr>
          <a:xfrm>
            <a:off x="395536" y="2204864"/>
            <a:ext cx="7772400" cy="1200329"/>
          </a:xfrm>
          <a:prstGeom prst="rect">
            <a:avLst/>
          </a:prstGeom>
          <a:noFill/>
        </p:spPr>
        <p:txBody>
          <a:bodyPr wrap="square" rtlCol="0">
            <a:spAutoFit/>
          </a:bodyPr>
          <a:lstStyle/>
          <a:p>
            <a:r>
              <a:rPr lang="en-US" sz="3600" dirty="0"/>
              <a:t>Draft:P802.15.4aa-D6.pdf</a:t>
            </a:r>
          </a:p>
          <a:p>
            <a:r>
              <a:rPr lang="en-US" sz="3600" dirty="0"/>
              <a:t>CAD:15-21-0083-06-04aa</a:t>
            </a:r>
            <a:endParaRPr lang="en-001" sz="3600" dirty="0"/>
          </a:p>
        </p:txBody>
      </p:sp>
    </p:spTree>
    <p:extLst>
      <p:ext uri="{BB962C8B-B14F-4D97-AF65-F5344CB8AC3E}">
        <p14:creationId xmlns:p14="http://schemas.microsoft.com/office/powerpoint/2010/main" val="648339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001" altLang="ja-JP"/>
              <a:t>&lt;March,2021&gt;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323528" y="2924944"/>
            <a:ext cx="7772400" cy="1754326"/>
          </a:xfrm>
          <a:prstGeom prst="rect">
            <a:avLst/>
          </a:prstGeom>
          <a:noFill/>
        </p:spPr>
        <p:txBody>
          <a:bodyPr wrap="square" rtlCol="0">
            <a:spAutoFit/>
          </a:bodyPr>
          <a:lstStyle/>
          <a:p>
            <a:r>
              <a:rPr lang="en-US" sz="3600" dirty="0"/>
              <a:t>There are two motions about Letter Ballot and the formation of CRG.</a:t>
            </a:r>
          </a:p>
          <a:p>
            <a:r>
              <a:rPr lang="en-US" sz="3600" dirty="0"/>
              <a:t>DCN:15-21-0086-01-04aa</a:t>
            </a:r>
            <a:endParaRPr lang="en-001" sz="3600" dirty="0"/>
          </a:p>
        </p:txBody>
      </p:sp>
    </p:spTree>
    <p:extLst>
      <p:ext uri="{BB962C8B-B14F-4D97-AF65-F5344CB8AC3E}">
        <p14:creationId xmlns:p14="http://schemas.microsoft.com/office/powerpoint/2010/main" val="1188916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36</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79512"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WG ballot comments.</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2132856"/>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a:t>
            </a:r>
            <a:r>
              <a:rPr lang="en-US" altLang="ja-JP" sz="2800" dirty="0" err="1">
                <a:latin typeface="Meiryo UI" panose="020B0604030504040204" pitchFamily="50" charset="-128"/>
                <a:ea typeface="Meiryo UI" panose="020B0604030504040204" pitchFamily="50" charset="-128"/>
              </a:rPr>
              <a:t>xxxx</a:t>
            </a:r>
            <a:r>
              <a:rPr lang="en-US" altLang="ja-JP" sz="2800" dirty="0">
                <a:latin typeface="Meiryo UI" panose="020B0604030504040204" pitchFamily="50" charset="-128"/>
                <a:ea typeface="Meiryo UI" panose="020B0604030504040204" pitchFamily="50" charset="-128"/>
              </a:rPr>
              <a:t>(EST)</a:t>
            </a: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Topics will be informed later</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37</a:t>
            </a:fld>
            <a:endParaRPr lang="en-US" altLang="ja-JP"/>
          </a:p>
        </p:txBody>
      </p:sp>
      <p:sp>
        <p:nvSpPr>
          <p:cNvPr id="6" name="日付プレースホルダー 5">
            <a:extLst>
              <a:ext uri="{FF2B5EF4-FFF2-40B4-BE49-F238E27FC236}">
                <a16:creationId xmlns:a16="http://schemas.microsoft.com/office/drawing/2014/main" id="{C0466EE2-DD9D-4C45-99C5-1A99F94A5B23}"/>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114051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38</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384679125"/>
              </p:ext>
            </p:extLst>
          </p:nvPr>
        </p:nvGraphicFramePr>
        <p:xfrm>
          <a:off x="524733" y="1124744"/>
          <a:ext cx="7895367" cy="5593080"/>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Closing</a:t>
                      </a:r>
                    </a:p>
                    <a:p>
                      <a:r>
                        <a:rPr kumimoji="1" lang="en-US" altLang="ja-JP" sz="7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12</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29</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Mar.31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13</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14</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08258710"/>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36466902"/>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15</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69723737"/>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277079474"/>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16</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Apr.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772874221"/>
                  </a:ext>
                </a:extLst>
              </a:tr>
              <a:tr h="201506">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543065537"/>
                  </a:ext>
                </a:extLst>
              </a:tr>
            </a:tbl>
          </a:graphicData>
        </a:graphic>
      </p:graphicFrame>
      <p:sp>
        <p:nvSpPr>
          <p:cNvPr id="4" name="矢印: 五方向 3">
            <a:extLst>
              <a:ext uri="{FF2B5EF4-FFF2-40B4-BE49-F238E27FC236}">
                <a16:creationId xmlns:a16="http://schemas.microsoft.com/office/drawing/2014/main" id="{BE0397CA-0FF7-450F-857F-6C10E0E97680}"/>
              </a:ext>
            </a:extLst>
          </p:cNvPr>
          <p:cNvSpPr/>
          <p:nvPr/>
        </p:nvSpPr>
        <p:spPr bwMode="auto">
          <a:xfrm>
            <a:off x="3075013" y="2132856"/>
            <a:ext cx="3600400"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March Plenary</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9A3254B5-0540-4F0B-A369-04E36B468445}"/>
              </a:ext>
            </a:extLst>
          </p:cNvPr>
          <p:cNvSpPr/>
          <p:nvPr/>
        </p:nvSpPr>
        <p:spPr bwMode="auto">
          <a:xfrm>
            <a:off x="1403648" y="3037189"/>
            <a:ext cx="3471565"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March Plenary</a:t>
            </a:r>
            <a:endParaRPr kumimoji="0" lang="en-001" sz="1050" b="0" i="0" u="none" strike="noStrike" cap="none" normalizeH="0" baseline="0" dirty="0">
              <a:ln>
                <a:noFill/>
              </a:ln>
              <a:solidFill>
                <a:schemeClr val="tx1"/>
              </a:solidFill>
              <a:effectLst/>
              <a:latin typeface="Times New Roman" pitchFamily="18" charset="0"/>
            </a:endParaRPr>
          </a:p>
        </p:txBody>
      </p:sp>
      <p:sp>
        <p:nvSpPr>
          <p:cNvPr id="6" name="日付プレースホルダー 5">
            <a:extLst>
              <a:ext uri="{FF2B5EF4-FFF2-40B4-BE49-F238E27FC236}">
                <a16:creationId xmlns:a16="http://schemas.microsoft.com/office/drawing/2014/main" id="{A9ED9E0E-B568-49D5-B0BA-18B08E1E1861}"/>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6808463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723900" y="279144"/>
            <a:ext cx="7772400" cy="1066800"/>
          </a:xfrm>
        </p:spPr>
        <p:txBody>
          <a:bodyPr/>
          <a:lstStyle/>
          <a:p>
            <a:r>
              <a:rPr lang="en-US" altLang="ja-JP" sz="2800" dirty="0">
                <a:latin typeface="Meiryo UI" panose="020B0604030504040204" pitchFamily="50" charset="-128"/>
                <a:ea typeface="Meiryo UI" panose="020B0604030504040204" pitchFamily="50" charset="-128"/>
              </a:rPr>
              <a:t>Future meetings will be planned</a:t>
            </a:r>
            <a:endParaRPr kumimoji="1" lang="ja-JP" altLang="en-US" sz="2800"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39</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2282781271"/>
              </p:ext>
            </p:extLst>
          </p:nvPr>
        </p:nvGraphicFramePr>
        <p:xfrm>
          <a:off x="524733" y="1124744"/>
          <a:ext cx="7895367" cy="3935374"/>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17</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18</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Opening </a:t>
                      </a:r>
                    </a:p>
                    <a:p>
                      <a:r>
                        <a:rPr kumimoji="1" lang="en-US" altLang="ja-JP" sz="7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700" b="1" dirty="0">
                          <a:latin typeface="Meiryo UI" panose="020B0604030504040204" pitchFamily="50" charset="-128"/>
                          <a:ea typeface="Meiryo UI" panose="020B0604030504040204" pitchFamily="50" charset="-128"/>
                        </a:rPr>
                        <a:t>Closing</a:t>
                      </a:r>
                    </a:p>
                    <a:p>
                      <a:r>
                        <a:rPr kumimoji="1" lang="en-US" altLang="ja-JP" sz="7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bl>
          </a:graphicData>
        </a:graphic>
      </p:graphicFrame>
      <p:sp>
        <p:nvSpPr>
          <p:cNvPr id="8" name="タイトル 2">
            <a:extLst>
              <a:ext uri="{FF2B5EF4-FFF2-40B4-BE49-F238E27FC236}">
                <a16:creationId xmlns:a16="http://schemas.microsoft.com/office/drawing/2014/main" id="{7A2C4EEF-7F91-469E-9AE8-CDA2523FBD2B}"/>
              </a:ext>
            </a:extLst>
          </p:cNvPr>
          <p:cNvSpPr txBox="1">
            <a:spLocks/>
          </p:cNvSpPr>
          <p:nvPr/>
        </p:nvSpPr>
        <p:spPr bwMode="auto">
          <a:xfrm>
            <a:off x="509900" y="516441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800" kern="0" dirty="0">
                <a:latin typeface="Meiryo UI" panose="020B0604030504040204" pitchFamily="50" charset="-128"/>
                <a:ea typeface="Meiryo UI" panose="020B0604030504040204" pitchFamily="50" charset="-128"/>
              </a:rPr>
              <a:t>Three slots are planned on May Interim.</a:t>
            </a:r>
            <a:endParaRPr lang="ja-JP" altLang="en-US" sz="2800" b="1" kern="0" dirty="0"/>
          </a:p>
        </p:txBody>
      </p:sp>
      <p:sp>
        <p:nvSpPr>
          <p:cNvPr id="9" name="矢印: 五方向 8">
            <a:extLst>
              <a:ext uri="{FF2B5EF4-FFF2-40B4-BE49-F238E27FC236}">
                <a16:creationId xmlns:a16="http://schemas.microsoft.com/office/drawing/2014/main" id="{B83E9B7C-30EB-4CCB-8510-2F7554FF355F}"/>
              </a:ext>
            </a:extLst>
          </p:cNvPr>
          <p:cNvSpPr/>
          <p:nvPr/>
        </p:nvSpPr>
        <p:spPr bwMode="auto">
          <a:xfrm>
            <a:off x="3139431" y="276632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CE77F9B2-75B6-4388-A6DF-8424FCF7D526}"/>
              </a:ext>
            </a:extLst>
          </p:cNvPr>
          <p:cNvSpPr/>
          <p:nvPr/>
        </p:nvSpPr>
        <p:spPr bwMode="auto">
          <a:xfrm>
            <a:off x="1452356" y="367583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2" name="日付プレースホルダー 1">
            <a:extLst>
              <a:ext uri="{FF2B5EF4-FFF2-40B4-BE49-F238E27FC236}">
                <a16:creationId xmlns:a16="http://schemas.microsoft.com/office/drawing/2014/main" id="{13B45A6A-D61B-4B70-AAC0-4376BE9BBCBD}"/>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363402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May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40</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comments on the ballot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TG motion for Recirculation ballot.</a:t>
            </a:r>
          </a:p>
          <a:p>
            <a:pPr marL="285750" indent="-285750">
              <a:buFont typeface="Wingdings" panose="05000000000000000000" pitchFamily="2" charset="2"/>
              <a:buChar char="q"/>
            </a:pPr>
            <a:endParaRPr lang="en-US" sz="2000" dirty="0">
              <a:latin typeface="Meiryo UI" panose="020B0604030504040204" pitchFamily="50" charset="-128"/>
              <a:ea typeface="Meiryo UI" panose="020B0604030504040204" pitchFamily="50" charset="-128"/>
            </a:endParaRPr>
          </a:p>
          <a:p>
            <a:endParaRPr lang="en-001" sz="20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F3FEF1DE-4F08-402B-8043-D485DF9DCAC2}"/>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0300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41</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7237242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session4)</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42</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76157" y="5013176"/>
            <a:ext cx="3827891" cy="1077218"/>
          </a:xfrm>
          <a:prstGeom prst="rect">
            <a:avLst/>
          </a:prstGeom>
          <a:solidFill>
            <a:schemeClr val="bg1"/>
          </a:solidFill>
        </p:spPr>
        <p:txBody>
          <a:bodyPr wrap="square" rtlCol="0">
            <a:spAutoFit/>
          </a:bodyPr>
          <a:lstStyle/>
          <a:p>
            <a:pPr marL="0" indent="0">
              <a:buNone/>
            </a:pPr>
            <a:r>
              <a:rPr lang="en-US" sz="1600" dirty="0"/>
              <a:t>Moved :Phil Beecher(Wi-SUN Alliance)</a:t>
            </a:r>
          </a:p>
          <a:p>
            <a:pPr marL="0" indent="0">
              <a:buNone/>
            </a:pPr>
            <a:r>
              <a:rPr lang="en-US" sz="1600" dirty="0"/>
              <a:t>Second :Kunal Shah(ITRON)</a:t>
            </a:r>
          </a:p>
          <a:p>
            <a:pPr marL="0" indent="0">
              <a:buNone/>
            </a:pPr>
            <a:r>
              <a:rPr lang="en-US" sz="1600" dirty="0"/>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51160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43</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785230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44</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&lt;March,2021&gt;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143055" cy="738664"/>
          </a:xfrm>
          <a:prstGeom prst="rect">
            <a:avLst/>
          </a:prstGeom>
          <a:solidFill>
            <a:srgbClr val="FFFF00"/>
          </a:solidFill>
        </p:spPr>
        <p:txBody>
          <a:bodyPr wrap="square" rtlCol="0">
            <a:spAutoFit/>
          </a:bodyPr>
          <a:lstStyle/>
          <a:p>
            <a:r>
              <a:rPr lang="en-US" sz="1400" dirty="0">
                <a:solidFill>
                  <a:srgbClr val="FF0000"/>
                </a:solidFill>
              </a:rPr>
              <a:t>Important Note: In March plenary, Attendance will be counted session based. Each session give you 6% of attendance.</a:t>
            </a:r>
          </a:p>
          <a:p>
            <a:r>
              <a:rPr lang="en-US" sz="1400" dirty="0">
                <a:solidFill>
                  <a:srgbClr val="FF0000"/>
                </a:solidFill>
              </a:rPr>
              <a:t>In order to get voting right, you need to get at least 12 sessions during 3/9-3/17.</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4543</TotalTime>
  <Words>3283</Words>
  <Application>Microsoft Office PowerPoint</Application>
  <PresentationFormat>画面に合わせる (4:3)</PresentationFormat>
  <Paragraphs>967</Paragraphs>
  <Slides>44</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44</vt:i4>
      </vt:variant>
    </vt:vector>
  </HeadingPairs>
  <TitlesOfParts>
    <vt:vector size="51"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March Plenary Virtual Meeting  Opening report  on March 9th/10th/15th/16th,2021</vt:lpstr>
      <vt:lpstr>Please keep in mind “daylight saving time starts in this weekend”</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March Plenary</vt:lpstr>
      <vt:lpstr>Plan for TG4aa meetings</vt:lpstr>
      <vt:lpstr>Agenda items for the weeks</vt:lpstr>
      <vt:lpstr>Approval of  the last meeting minutes [January Interim] January 12-24th : 15-21-0072-00-04aa [January/February/March meetings] January 28th : 15-21-0085-00-04aa February 1st : 15-21-0104-00-04aa February 12th: 15-21-0111-00-04aa February 19th : 15-21-0136-00-04aa March 5th :15-21-0140-00-04aa </vt:lpstr>
      <vt:lpstr>Draft discussion</vt:lpstr>
      <vt:lpstr>From 19th Feb Conference call</vt:lpstr>
      <vt:lpstr>From 19th Feb Conference call</vt:lpstr>
      <vt:lpstr>Result of comments of the Pre-ballot</vt:lpstr>
      <vt:lpstr>CA discussion</vt:lpstr>
      <vt:lpstr>TG Motion</vt:lpstr>
      <vt:lpstr>Attendance recap</vt:lpstr>
      <vt:lpstr>Please keep in mind “daylight saving time starts in this weekend”</vt:lpstr>
      <vt:lpstr>Recess (End of session1)</vt:lpstr>
      <vt:lpstr>OPEN (Start of TG4aa session3)</vt:lpstr>
      <vt:lpstr>Attendance</vt:lpstr>
      <vt:lpstr>Agenda items for the weeks</vt:lpstr>
      <vt:lpstr>Continue Draft/CAD discussion</vt:lpstr>
      <vt:lpstr>TG Motion</vt:lpstr>
      <vt:lpstr>Attendance recap</vt:lpstr>
      <vt:lpstr>Please keep in mind “daylight saving time starts in this weekend”</vt:lpstr>
      <vt:lpstr>Recess  (End of session3)</vt:lpstr>
      <vt:lpstr>OPEN (Start of TG4aa session4)</vt:lpstr>
      <vt:lpstr>Attendance</vt:lpstr>
      <vt:lpstr>Agenda items for the weeks</vt:lpstr>
      <vt:lpstr>Continue Draft/CAD discussion</vt:lpstr>
      <vt:lpstr>TG Motion</vt:lpstr>
      <vt:lpstr>Discuss next step</vt:lpstr>
      <vt:lpstr>Conference call will be planned  on xxxx(EST)   Topics will be informed later </vt:lpstr>
      <vt:lpstr>Future meetings will be planned</vt:lpstr>
      <vt:lpstr>Future meetings will be planned</vt:lpstr>
      <vt:lpstr>Plan for May meeting  (Three of sessions)</vt:lpstr>
      <vt:lpstr>Any other business?</vt:lpstr>
      <vt:lpstr>Adjourn TG4aa (End of session4)</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334</cp:revision>
  <cp:lastPrinted>1998-02-10T13:28:06Z</cp:lastPrinted>
  <dcterms:created xsi:type="dcterms:W3CDTF">2020-02-10T05:27:43Z</dcterms:created>
  <dcterms:modified xsi:type="dcterms:W3CDTF">2021-03-16T23:31:04Z</dcterms:modified>
</cp:coreProperties>
</file>