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63" r:id="rId2"/>
    <p:sldId id="264" r:id="rId3"/>
    <p:sldId id="356" r:id="rId4"/>
    <p:sldId id="282" r:id="rId5"/>
    <p:sldId id="274" r:id="rId6"/>
    <p:sldId id="275" r:id="rId7"/>
    <p:sldId id="276" r:id="rId8"/>
    <p:sldId id="277" r:id="rId9"/>
    <p:sldId id="289" r:id="rId10"/>
    <p:sldId id="359" r:id="rId11"/>
    <p:sldId id="284" r:id="rId12"/>
    <p:sldId id="292" r:id="rId13"/>
    <p:sldId id="304" r:id="rId14"/>
    <p:sldId id="330" r:id="rId15"/>
    <p:sldId id="385" r:id="rId16"/>
    <p:sldId id="347" r:id="rId17"/>
    <p:sldId id="386" r:id="rId18"/>
    <p:sldId id="353" r:id="rId19"/>
    <p:sldId id="360" r:id="rId20"/>
    <p:sldId id="311" r:id="rId21"/>
    <p:sldId id="382" r:id="rId22"/>
    <p:sldId id="306" r:id="rId23"/>
    <p:sldId id="365" r:id="rId24"/>
    <p:sldId id="366" r:id="rId25"/>
    <p:sldId id="367" r:id="rId26"/>
    <p:sldId id="368" r:id="rId27"/>
    <p:sldId id="369" r:id="rId28"/>
    <p:sldId id="370" r:id="rId29"/>
    <p:sldId id="384" r:id="rId30"/>
    <p:sldId id="371" r:id="rId31"/>
    <p:sldId id="372" r:id="rId32"/>
    <p:sldId id="373" r:id="rId33"/>
    <p:sldId id="374" r:id="rId34"/>
    <p:sldId id="375" r:id="rId35"/>
    <p:sldId id="376" r:id="rId36"/>
    <p:sldId id="308" r:id="rId37"/>
    <p:sldId id="325" r:id="rId38"/>
    <p:sldId id="377" r:id="rId39"/>
    <p:sldId id="381" r:id="rId40"/>
    <p:sldId id="303" r:id="rId41"/>
    <p:sldId id="310" r:id="rId42"/>
    <p:sldId id="329" r:id="rId43"/>
    <p:sldId id="279" r:id="rId44"/>
    <p:sldId id="266" r:id="rId4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FFFF"/>
    <a:srgbClr val="FF00FF"/>
    <a:srgbClr val="0000FF"/>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32</a:t>
            </a:fld>
            <a:endParaRPr kumimoji="1" lang="ja-JP" altLang="en-US" dirty="0"/>
          </a:p>
        </p:txBody>
      </p:sp>
    </p:spTree>
    <p:extLst>
      <p:ext uri="{BB962C8B-B14F-4D97-AF65-F5344CB8AC3E}">
        <p14:creationId xmlns:p14="http://schemas.microsoft.com/office/powerpoint/2010/main" val="36182777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33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30821523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38</a:t>
            </a:fld>
            <a:endParaRPr kumimoji="1" lang="ja-JP" altLang="en-US" dirty="0"/>
          </a:p>
        </p:txBody>
      </p:sp>
    </p:spTree>
    <p:extLst>
      <p:ext uri="{BB962C8B-B14F-4D97-AF65-F5344CB8AC3E}">
        <p14:creationId xmlns:p14="http://schemas.microsoft.com/office/powerpoint/2010/main" val="31979680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39</a:t>
            </a:fld>
            <a:endParaRPr kumimoji="1" lang="ja-JP" altLang="en-US" dirty="0"/>
          </a:p>
        </p:txBody>
      </p:sp>
    </p:spTree>
    <p:extLst>
      <p:ext uri="{BB962C8B-B14F-4D97-AF65-F5344CB8AC3E}">
        <p14:creationId xmlns:p14="http://schemas.microsoft.com/office/powerpoint/2010/main" val="3979233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3270898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12</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16</a:t>
            </a:fld>
            <a:endParaRPr kumimoji="1" lang="ja-JP" altLang="en-US" dirty="0"/>
          </a:p>
        </p:txBody>
      </p:sp>
    </p:spTree>
    <p:extLst>
      <p:ext uri="{BB962C8B-B14F-4D97-AF65-F5344CB8AC3E}">
        <p14:creationId xmlns:p14="http://schemas.microsoft.com/office/powerpoint/2010/main" val="13338564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20</a:t>
            </a:fld>
            <a:endParaRPr kumimoji="1" lang="ja-JP" altLang="en-US" dirty="0"/>
          </a:p>
        </p:txBody>
      </p:sp>
    </p:spTree>
    <p:extLst>
      <p:ext uri="{BB962C8B-B14F-4D97-AF65-F5344CB8AC3E}">
        <p14:creationId xmlns:p14="http://schemas.microsoft.com/office/powerpoint/2010/main" val="24830428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24</a:t>
            </a:fld>
            <a:endParaRPr kumimoji="1" lang="ja-JP" altLang="en-US" dirty="0"/>
          </a:p>
        </p:txBody>
      </p:sp>
    </p:spTree>
    <p:extLst>
      <p:ext uri="{BB962C8B-B14F-4D97-AF65-F5344CB8AC3E}">
        <p14:creationId xmlns:p14="http://schemas.microsoft.com/office/powerpoint/2010/main" val="22996780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25</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42224132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28</a:t>
            </a:fld>
            <a:endParaRPr kumimoji="1" lang="ja-JP" altLang="en-US" dirty="0"/>
          </a:p>
        </p:txBody>
      </p:sp>
    </p:spTree>
    <p:extLst>
      <p:ext uri="{BB962C8B-B14F-4D97-AF65-F5344CB8AC3E}">
        <p14:creationId xmlns:p14="http://schemas.microsoft.com/office/powerpoint/2010/main" val="4267117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9" name="Rectangle 5">
            <a:extLst>
              <a:ext uri="{FF2B5EF4-FFF2-40B4-BE49-F238E27FC236}">
                <a16:creationId xmlns:a16="http://schemas.microsoft.com/office/drawing/2014/main" id="{834B9F78-5E24-425A-B6CF-10143E73E18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A6CDF412-73A7-41FA-BBB5-DB2C31CEA1F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Tree>
    <p:extLst>
      <p:ext uri="{BB962C8B-B14F-4D97-AF65-F5344CB8AC3E}">
        <p14:creationId xmlns:p14="http://schemas.microsoft.com/office/powerpoint/2010/main" val="9158855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15-21-0139-02-04aa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18/15-18-0510-05-004w-draft-0-0-of-tg4w-coexistence-documen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7" Type="http://schemas.openxmlformats.org/officeDocument/2006/relationships/hyperlink" Target="https://mentor.ieee.org/802.15/documents" TargetMode="External"/><Relationship Id="rId2" Type="http://schemas.openxmlformats.org/officeDocument/2006/relationships/hyperlink" Target="http://grouper.ieee.org/groups/802/15/calendar.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March Plenary 2021 Virtual meeting Opening report]</a:t>
            </a:r>
            <a:r>
              <a:rPr lang="en-US" altLang="ja-JP" sz="1600" dirty="0">
                <a:ea typeface="ＭＳ Ｐゴシック" charset="-128"/>
              </a:rPr>
              <a:t>	</a:t>
            </a:r>
          </a:p>
          <a:p>
            <a:r>
              <a:rPr lang="en-US" altLang="ja-JP" sz="1600" b="1" dirty="0">
                <a:ea typeface="ＭＳ Ｐゴシック" charset="-128"/>
              </a:rPr>
              <a:t>Date Submitted: [10th  March,2021]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JRE March Plenary Teleconference,2021]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B41BDADF-65D9-4184-8398-C4755796770A}"/>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10</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March Plenary</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nvPr>
        </p:nvGraphicFramePr>
        <p:xfrm>
          <a:off x="395537" y="1762706"/>
          <a:ext cx="8352926" cy="22555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3/8</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3/9</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3/10</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3/11</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3/12</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PM3</a:t>
                      </a:r>
                      <a:endParaRPr kumimoji="1" lang="ja-JP" altLang="en-US" sz="1600" dirty="0"/>
                    </a:p>
                  </a:txBody>
                  <a:tcPr anchor="ctr"/>
                </a:tc>
                <a:tc>
                  <a:txBody>
                    <a:bodyPr/>
                    <a:lstStyle/>
                    <a:p>
                      <a:pPr algn="ctr"/>
                      <a:endParaRPr kumimoji="1" lang="en-US" altLang="ja-JP" sz="1600"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nvGraphicFramePr>
        <p:xfrm>
          <a:off x="395537" y="4122758"/>
          <a:ext cx="8352926" cy="22555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3/15</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3/16</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3/17</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3/18</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3/19</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en-US" altLang="ja-JP" sz="1600" u="none" dirty="0">
                        <a:solidFill>
                          <a:schemeClr val="tx1"/>
                        </a:solidFill>
                      </a:endParaRPr>
                    </a:p>
                  </a:txBody>
                  <a:tcPr anchor="ctr">
                    <a:lnB w="12700" cap="flat" cmpd="sng" algn="ctr">
                      <a:solidFill>
                        <a:schemeClr val="bg1"/>
                      </a:solidFill>
                      <a:prstDash val="solid"/>
                      <a:round/>
                      <a:headEnd type="none" w="med" len="med"/>
                      <a:tailEnd type="none" w="med" len="med"/>
                    </a:lnB>
                  </a:tcP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PM3</a:t>
                      </a:r>
                      <a:endParaRPr kumimoji="1" lang="ja-JP" altLang="en-US" sz="1600" dirty="0"/>
                    </a:p>
                  </a:txBody>
                  <a:tcPr anchor="ctr">
                    <a:lnR w="12700" cap="flat" cmpd="sng" algn="ctr">
                      <a:solidFill>
                        <a:srgbClr val="FF00FF"/>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chemeClr val="bg1"/>
                      </a:solidFill>
                      <a:prstDash val="solid"/>
                      <a:round/>
                      <a:headEnd type="none" w="med" len="med"/>
                      <a:tailEnd type="none" w="med" len="med"/>
                    </a:ln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001" altLang="ja-JP"/>
              <a:t>&lt;March,2021&gt;</a:t>
            </a:r>
            <a:endParaRPr lang="en-US" altLang="ja-JP" dirty="0"/>
          </a:p>
        </p:txBody>
      </p:sp>
      <p:sp>
        <p:nvSpPr>
          <p:cNvPr id="3" name="吹き出し: 角を丸めた四角形 2">
            <a:extLst>
              <a:ext uri="{FF2B5EF4-FFF2-40B4-BE49-F238E27FC236}">
                <a16:creationId xmlns:a16="http://schemas.microsoft.com/office/drawing/2014/main" id="{3488EB2E-A7F3-456A-BE6B-138597A34ADB}"/>
              </a:ext>
            </a:extLst>
          </p:cNvPr>
          <p:cNvSpPr/>
          <p:nvPr/>
        </p:nvSpPr>
        <p:spPr bwMode="auto">
          <a:xfrm>
            <a:off x="5580112" y="3140968"/>
            <a:ext cx="1296144" cy="432048"/>
          </a:xfrm>
          <a:prstGeom prst="wedgeRoundRectCallout">
            <a:avLst>
              <a:gd name="adj1" fmla="val -47616"/>
              <a:gd name="adj2" fmla="val 88185"/>
              <a:gd name="adj3" fmla="val 16667"/>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Cancelled</a:t>
            </a:r>
            <a:endParaRPr kumimoji="0" lang="en-001" sz="1800" b="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557356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Plan for TG4aa meetings</a:t>
            </a:r>
            <a:endParaRPr kumimoji="1" lang="ja-JP" altLang="en-US"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11</a:t>
            </a:fld>
            <a:endParaRPr lang="en-US" altLang="ja-JP"/>
          </a:p>
        </p:txBody>
      </p:sp>
      <p:sp>
        <p:nvSpPr>
          <p:cNvPr id="9" name="コンテンツ プレースホルダー 6">
            <a:extLst>
              <a:ext uri="{FF2B5EF4-FFF2-40B4-BE49-F238E27FC236}">
                <a16:creationId xmlns:a16="http://schemas.microsoft.com/office/drawing/2014/main" id="{8170BE1C-D48D-4E18-B0E0-1F055BE4BFB4}"/>
              </a:ext>
            </a:extLst>
          </p:cNvPr>
          <p:cNvSpPr>
            <a:spLocks noGrp="1"/>
          </p:cNvSpPr>
          <p:nvPr>
            <p:ph idx="1"/>
          </p:nvPr>
        </p:nvSpPr>
        <p:spPr>
          <a:xfrm>
            <a:off x="179512" y="1483432"/>
            <a:ext cx="8784976" cy="3891136"/>
          </a:xfrm>
        </p:spPr>
        <p:txBody>
          <a:bodyPr/>
          <a:lstStyle/>
          <a:p>
            <a:pPr marL="0" indent="0">
              <a:buNone/>
            </a:pPr>
            <a:r>
              <a:rPr lang="en-US" altLang="ja-JP" dirty="0"/>
              <a:t>Target: TG and WG ballot for the draft at closing plenary on March 17th</a:t>
            </a:r>
          </a:p>
          <a:p>
            <a:pPr marL="0" indent="0">
              <a:buNone/>
            </a:pPr>
            <a:endParaRPr lang="en-US" altLang="ja-JP" dirty="0"/>
          </a:p>
          <a:p>
            <a:pPr>
              <a:buFont typeface="Wingdings" panose="05000000000000000000" pitchFamily="2" charset="2"/>
              <a:buChar char="q"/>
            </a:pPr>
            <a:r>
              <a:rPr lang="en-US" altLang="ja-JP" dirty="0"/>
              <a:t>Session1:</a:t>
            </a:r>
          </a:p>
          <a:p>
            <a:r>
              <a:rPr lang="en-US" altLang="ja-JP" dirty="0"/>
              <a:t>Draft discussion</a:t>
            </a:r>
            <a:r>
              <a:rPr lang="ja-JP" altLang="en-US" dirty="0"/>
              <a:t> </a:t>
            </a:r>
            <a:endParaRPr lang="en-US" altLang="ja-JP" dirty="0"/>
          </a:p>
          <a:p>
            <a:r>
              <a:rPr lang="en-US" altLang="ja-JP" dirty="0"/>
              <a:t>CA discussion</a:t>
            </a:r>
          </a:p>
          <a:p>
            <a:r>
              <a:rPr lang="en-US" altLang="ja-JP" dirty="0"/>
              <a:t>TG Motion for WG ballot</a:t>
            </a:r>
          </a:p>
          <a:p>
            <a:pPr>
              <a:buFont typeface="Wingdings" panose="05000000000000000000" pitchFamily="2" charset="2"/>
              <a:buChar char="q"/>
            </a:pPr>
            <a:r>
              <a:rPr lang="en-US" altLang="ja-JP" dirty="0"/>
              <a:t>Session2:</a:t>
            </a:r>
          </a:p>
          <a:p>
            <a:r>
              <a:rPr lang="en-US" altLang="ja-JP" dirty="0"/>
              <a:t>Continue session1</a:t>
            </a:r>
          </a:p>
          <a:p>
            <a:pPr>
              <a:buFont typeface="Wingdings" panose="05000000000000000000" pitchFamily="2" charset="2"/>
              <a:buChar char="q"/>
            </a:pPr>
            <a:r>
              <a:rPr lang="en-US" altLang="ja-JP" dirty="0"/>
              <a:t>Session3:</a:t>
            </a:r>
          </a:p>
          <a:p>
            <a:r>
              <a:rPr lang="en-US" altLang="ja-JP" dirty="0"/>
              <a:t>Continue session2</a:t>
            </a:r>
          </a:p>
          <a:p>
            <a:pPr>
              <a:buFont typeface="Wingdings" panose="05000000000000000000" pitchFamily="2" charset="2"/>
              <a:buChar char="q"/>
            </a:pPr>
            <a:r>
              <a:rPr lang="en-US" altLang="ja-JP" dirty="0"/>
              <a:t>Session4:</a:t>
            </a:r>
          </a:p>
          <a:p>
            <a:r>
              <a:rPr lang="en-US" altLang="ja-JP" dirty="0"/>
              <a:t>Continue session3</a:t>
            </a:r>
          </a:p>
          <a:p>
            <a:r>
              <a:rPr lang="en-US" altLang="ja-JP" dirty="0"/>
              <a:t>Next Steps</a:t>
            </a:r>
          </a:p>
          <a:p>
            <a:endParaRPr lang="en-US" altLang="ja-JP" dirty="0"/>
          </a:p>
          <a:p>
            <a:endParaRPr lang="en-US" altLang="ja-JP" dirty="0"/>
          </a:p>
          <a:p>
            <a:pPr marL="0" indent="0">
              <a:buNone/>
            </a:pPr>
            <a:endParaRPr lang="en-US" altLang="ja-JP" dirty="0"/>
          </a:p>
        </p:txBody>
      </p:sp>
      <p:sp>
        <p:nvSpPr>
          <p:cNvPr id="3" name="日付プレースホルダー 2">
            <a:extLst>
              <a:ext uri="{FF2B5EF4-FFF2-40B4-BE49-F238E27FC236}">
                <a16:creationId xmlns:a16="http://schemas.microsoft.com/office/drawing/2014/main" id="{28954104-9CAB-4AF3-9CB6-65A1B998E9BC}"/>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569724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solidFill>
                  <a:srgbClr val="0000FF"/>
                </a:solidFill>
              </a:rPr>
              <a:t>9th Tuesday PM3(18:00-19:00)</a:t>
            </a:r>
          </a:p>
          <a:p>
            <a:pPr marL="800100" lvl="1" indent="-342900">
              <a:buFont typeface="+mj-lt"/>
              <a:buAutoNum type="arabicPeriod"/>
            </a:pPr>
            <a:r>
              <a:rPr lang="en-US" sz="1200" dirty="0">
                <a:solidFill>
                  <a:srgbClr val="0000FF"/>
                </a:solidFill>
              </a:rPr>
              <a:t>OPEN/Patent Policy</a:t>
            </a:r>
          </a:p>
          <a:p>
            <a:pPr marL="800100" lvl="1" indent="-342900">
              <a:buFont typeface="+mj-lt"/>
              <a:buAutoNum type="arabicPeriod"/>
            </a:pPr>
            <a:r>
              <a:rPr lang="en-US" sz="1200" dirty="0">
                <a:solidFill>
                  <a:srgbClr val="0000FF"/>
                </a:solidFill>
              </a:rPr>
              <a:t>Attendance</a:t>
            </a:r>
          </a:p>
          <a:p>
            <a:pPr marL="800100" lvl="1" indent="-342900">
              <a:buFont typeface="+mj-lt"/>
              <a:buAutoNum type="arabicPeriod"/>
            </a:pPr>
            <a:r>
              <a:rPr lang="en-US" sz="1200" dirty="0">
                <a:solidFill>
                  <a:srgbClr val="0000FF"/>
                </a:solidFill>
              </a:rPr>
              <a:t>Approval of the Agenda</a:t>
            </a:r>
          </a:p>
          <a:p>
            <a:pPr marL="800100" lvl="1" indent="-342900">
              <a:buFont typeface="+mj-lt"/>
              <a:buAutoNum type="arabicPeriod"/>
            </a:pPr>
            <a:r>
              <a:rPr lang="en-US" sz="1200" dirty="0">
                <a:solidFill>
                  <a:srgbClr val="0000FF"/>
                </a:solidFill>
              </a:rPr>
              <a:t>Approval of  the last meeting minutes</a:t>
            </a:r>
          </a:p>
          <a:p>
            <a:pPr marL="800100" lvl="1" indent="-342900">
              <a:buFont typeface="+mj-lt"/>
              <a:buAutoNum type="arabicPeriod"/>
            </a:pPr>
            <a:r>
              <a:rPr lang="en-US" sz="1200" dirty="0">
                <a:solidFill>
                  <a:srgbClr val="0000FF"/>
                </a:solidFill>
              </a:rPr>
              <a:t>Draft discussion</a:t>
            </a:r>
          </a:p>
          <a:p>
            <a:pPr marL="800100" lvl="1" indent="-342900">
              <a:buFont typeface="+mj-lt"/>
              <a:buAutoNum type="arabicPeriod"/>
            </a:pPr>
            <a:r>
              <a:rPr lang="en-US" sz="1200" dirty="0">
                <a:solidFill>
                  <a:srgbClr val="0000FF"/>
                </a:solidFill>
              </a:rPr>
              <a:t>CAD discussion</a:t>
            </a:r>
          </a:p>
          <a:p>
            <a:pPr marL="800100" lvl="1" indent="-342900">
              <a:buFont typeface="+mj-lt"/>
              <a:buAutoNum type="arabicPeriod"/>
            </a:pPr>
            <a:r>
              <a:rPr lang="en-US" sz="1200" dirty="0">
                <a:solidFill>
                  <a:srgbClr val="0000FF"/>
                </a:solidFill>
              </a:rPr>
              <a:t>TG Motion to WG ballot</a:t>
            </a:r>
          </a:p>
          <a:p>
            <a:pPr marL="800100" lvl="1" indent="-342900">
              <a:buFont typeface="+mj-lt"/>
              <a:buAutoNum type="arabicPeriod"/>
            </a:pPr>
            <a:r>
              <a:rPr lang="en-US" sz="1200" dirty="0">
                <a:solidFill>
                  <a:srgbClr val="0000FF"/>
                </a:solidFill>
              </a:rPr>
              <a:t>Attendance recap</a:t>
            </a:r>
          </a:p>
          <a:p>
            <a:pPr marL="800100" lvl="1" indent="-342900">
              <a:buFont typeface="+mj-lt"/>
              <a:buAutoNum type="arabicPeriod"/>
            </a:pPr>
            <a:r>
              <a:rPr lang="en-US" sz="1200" dirty="0">
                <a:solidFill>
                  <a:srgbClr val="0000FF"/>
                </a:solidFill>
              </a:rPr>
              <a:t>Recess</a:t>
            </a:r>
          </a:p>
          <a:p>
            <a:pPr marL="800100" lvl="1" indent="-342900">
              <a:buFont typeface="+mj-lt"/>
              <a:buAutoNum type="arabicPeriod"/>
            </a:pPr>
            <a:endParaRPr lang="en-US" altLang="ja-JP" sz="1200" dirty="0"/>
          </a:p>
          <a:p>
            <a:r>
              <a:rPr lang="en-US" altLang="ja-JP" sz="1800" dirty="0"/>
              <a:t>10th Wednesday PM3(18:00-19:00)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Continue Session1</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r>
              <a:rPr lang="en-US" altLang="ja-JP" sz="1200" dirty="0"/>
              <a:t>            </a:t>
            </a:r>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12</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9606" y="1752600"/>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1800" dirty="0"/>
              <a:t>15th Monday PM3(18:00-19:00)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Continue Session2</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r>
              <a:rPr lang="en-US" altLang="ja-JP" sz="1200" dirty="0"/>
              <a:t>            </a:t>
            </a:r>
          </a:p>
          <a:p>
            <a:endParaRPr lang="en-US" altLang="ja-JP" sz="1600" kern="0" dirty="0"/>
          </a:p>
          <a:p>
            <a:r>
              <a:rPr lang="en-US" altLang="ja-JP" sz="1600" kern="0" dirty="0"/>
              <a:t>16th Tuesday PM3(18:00-19:00)</a:t>
            </a:r>
          </a:p>
          <a:p>
            <a:pPr marL="800100" lvl="1" indent="-342900">
              <a:buFont typeface="+mj-lt"/>
              <a:buAutoNum type="arabicPeriod"/>
            </a:pPr>
            <a:r>
              <a:rPr lang="en-US" sz="1050" dirty="0"/>
              <a:t>OPEN</a:t>
            </a:r>
          </a:p>
          <a:p>
            <a:pPr marL="800100" lvl="1" indent="-342900">
              <a:buFont typeface="+mj-lt"/>
              <a:buAutoNum type="arabicPeriod"/>
            </a:pPr>
            <a:r>
              <a:rPr lang="en-US" sz="1050" dirty="0"/>
              <a:t>Attendance</a:t>
            </a:r>
          </a:p>
          <a:p>
            <a:pPr marL="800100" lvl="1" indent="-342900">
              <a:buFont typeface="+mj-lt"/>
              <a:buAutoNum type="arabicPeriod"/>
            </a:pPr>
            <a:r>
              <a:rPr lang="en-US" sz="1050" dirty="0"/>
              <a:t>Continue Session3</a:t>
            </a:r>
          </a:p>
          <a:p>
            <a:pPr marL="800100" lvl="1" indent="-342900">
              <a:buFont typeface="+mj-lt"/>
              <a:buAutoNum type="arabicPeriod"/>
            </a:pPr>
            <a:r>
              <a:rPr lang="en-US" sz="1050" kern="0" dirty="0"/>
              <a:t>Discuss next steps</a:t>
            </a:r>
          </a:p>
          <a:p>
            <a:pPr marL="800100" lvl="1" indent="-342900">
              <a:buFont typeface="+mj-lt"/>
              <a:buAutoNum type="arabicPeriod"/>
            </a:pPr>
            <a:r>
              <a:rPr lang="en-US" sz="1050" dirty="0"/>
              <a:t>Plan for May meeting (# of sessions)</a:t>
            </a:r>
            <a:endParaRPr lang="en-US" sz="1050" kern="0" dirty="0"/>
          </a:p>
          <a:p>
            <a:pPr marL="800100" lvl="1" indent="-342900">
              <a:buFont typeface="+mj-lt"/>
              <a:buAutoNum type="arabicPeriod"/>
            </a:pPr>
            <a:r>
              <a:rPr lang="en-US" sz="1050" kern="0" dirty="0"/>
              <a:t>Any other business</a:t>
            </a:r>
          </a:p>
          <a:p>
            <a:pPr marL="800100" lvl="1" indent="-342900">
              <a:buFont typeface="+mj-lt"/>
              <a:buAutoNum type="arabicPeriod"/>
            </a:pPr>
            <a:r>
              <a:rPr lang="en-US" sz="1050" dirty="0"/>
              <a:t>Attendance recap</a:t>
            </a:r>
            <a:endParaRPr lang="en-US" sz="1050" kern="0" dirty="0"/>
          </a:p>
          <a:p>
            <a:pPr marL="800100" lvl="1" indent="-342900">
              <a:buFont typeface="+mj-lt"/>
              <a:buAutoNum type="arabicPeriod"/>
            </a:pPr>
            <a:r>
              <a:rPr lang="en-US" sz="1050" kern="0" dirty="0"/>
              <a:t>Adjourn 4aa JRE</a:t>
            </a:r>
            <a:endParaRPr lang="en-US" altLang="ja-JP" sz="1050" kern="0" dirty="0"/>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998128" y="5398911"/>
            <a:ext cx="3238128" cy="1546577"/>
          </a:xfrm>
          <a:prstGeom prst="rect">
            <a:avLst/>
          </a:prstGeom>
          <a:noFill/>
        </p:spPr>
        <p:txBody>
          <a:bodyPr wrap="square" rtlCol="0">
            <a:spAutoFit/>
          </a:bodyPr>
          <a:lstStyle/>
          <a:p>
            <a:pPr marL="0" indent="0">
              <a:buNone/>
            </a:pPr>
            <a:r>
              <a:rPr lang="en-US" dirty="0"/>
              <a:t>Agree any changes to the Agenda</a:t>
            </a:r>
          </a:p>
          <a:p>
            <a:pPr marL="0" indent="0">
              <a:buNone/>
            </a:pPr>
            <a:r>
              <a:rPr lang="en-US" dirty="0"/>
              <a:t>Moved: Clint Powell(Facebook)</a:t>
            </a:r>
          </a:p>
          <a:p>
            <a:pPr marL="0" indent="0">
              <a:buNone/>
            </a:pPr>
            <a:r>
              <a:rPr lang="en-US" dirty="0"/>
              <a:t>Second: Harry </a:t>
            </a:r>
            <a:r>
              <a:rPr lang="en-US" dirty="0" err="1"/>
              <a:t>Bims</a:t>
            </a:r>
            <a:r>
              <a:rPr lang="en-US" dirty="0"/>
              <a:t>(BIMS Laboratories)</a:t>
            </a:r>
            <a:endParaRPr lang="en-001" dirty="0"/>
          </a:p>
          <a:p>
            <a:pPr marL="0" indent="0">
              <a:buNone/>
            </a:pPr>
            <a:r>
              <a:rPr lang="en-US" dirty="0"/>
              <a:t>There is no discussion or objections.</a:t>
            </a:r>
          </a:p>
          <a:p>
            <a:pPr marL="0" indent="0">
              <a:buNone/>
            </a:pPr>
            <a:r>
              <a:rPr lang="en-US" dirty="0"/>
              <a:t>Agenda is approved  unanimous consent.</a:t>
            </a:r>
          </a:p>
          <a:p>
            <a:pPr marL="0" indent="0">
              <a:buNone/>
            </a:pPr>
            <a:endParaRPr lang="en-US" sz="1050" dirty="0"/>
          </a:p>
          <a:p>
            <a:endParaRPr lang="en-US" dirty="0"/>
          </a:p>
          <a:p>
            <a:endParaRPr lang="en-001" dirty="0"/>
          </a:p>
        </p:txBody>
      </p:sp>
      <p:sp>
        <p:nvSpPr>
          <p:cNvPr id="2" name="日付プレースホルダー 1">
            <a:extLst>
              <a:ext uri="{FF2B5EF4-FFF2-40B4-BE49-F238E27FC236}">
                <a16:creationId xmlns:a16="http://schemas.microsoft.com/office/drawing/2014/main" id="{F924522B-12D9-419A-ACA8-7567751DBD2C}"/>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24608422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2130425"/>
            <a:ext cx="7772400" cy="2810743"/>
          </a:xfrm>
        </p:spPr>
        <p:txBody>
          <a:bodyPr/>
          <a:lstStyle/>
          <a:p>
            <a:pPr algn="l"/>
            <a:r>
              <a:rPr lang="en-US" dirty="0"/>
              <a:t>Approval of  the last meeting minutes</a:t>
            </a:r>
            <a:br>
              <a:rPr lang="en-US" dirty="0"/>
            </a:br>
            <a:r>
              <a:rPr lang="en-US" sz="2000" dirty="0"/>
              <a:t>[January Interim]</a:t>
            </a:r>
            <a:br>
              <a:rPr lang="en-US" sz="2000" dirty="0"/>
            </a:br>
            <a:r>
              <a:rPr lang="en-US" sz="2000" dirty="0"/>
              <a:t>January 12-24</a:t>
            </a:r>
            <a:r>
              <a:rPr lang="en-US" sz="2000" baseline="30000" dirty="0"/>
              <a:t>th</a:t>
            </a:r>
            <a:r>
              <a:rPr lang="en-US" sz="2000" dirty="0"/>
              <a:t> : 15-21-0072-00-04aa</a:t>
            </a:r>
            <a:br>
              <a:rPr lang="en-US" sz="2000" dirty="0"/>
            </a:br>
            <a:r>
              <a:rPr lang="en-US" sz="2000" dirty="0"/>
              <a:t>[January/February/March meetings]</a:t>
            </a:r>
            <a:br>
              <a:rPr lang="en-US" sz="2000" dirty="0"/>
            </a:br>
            <a:r>
              <a:rPr lang="en-US" sz="2000" dirty="0"/>
              <a:t>January 28</a:t>
            </a:r>
            <a:r>
              <a:rPr lang="en-US" sz="2000" baseline="30000" dirty="0"/>
              <a:t>th</a:t>
            </a:r>
            <a:r>
              <a:rPr lang="en-US" sz="2000" dirty="0"/>
              <a:t> : 15-21-0085-00-04aa</a:t>
            </a:r>
            <a:br>
              <a:rPr lang="en-US" sz="2000" dirty="0"/>
            </a:br>
            <a:r>
              <a:rPr lang="en-US" sz="2000" dirty="0"/>
              <a:t>February 1</a:t>
            </a:r>
            <a:r>
              <a:rPr lang="en-US" sz="2000" baseline="30000" dirty="0"/>
              <a:t>st</a:t>
            </a:r>
            <a:r>
              <a:rPr lang="en-US" sz="2000" dirty="0"/>
              <a:t> : 15-21-0104-00-04aa</a:t>
            </a:r>
            <a:br>
              <a:rPr lang="en-US" sz="2000" dirty="0"/>
            </a:br>
            <a:r>
              <a:rPr lang="en-US" sz="2000" dirty="0"/>
              <a:t>February 12</a:t>
            </a:r>
            <a:r>
              <a:rPr lang="en-US" sz="2000" baseline="30000" dirty="0"/>
              <a:t>th</a:t>
            </a:r>
            <a:r>
              <a:rPr lang="en-US" sz="2000" dirty="0"/>
              <a:t>: 15-21-0111-00-04aa</a:t>
            </a:r>
            <a:br>
              <a:rPr lang="en-US" sz="2000" dirty="0"/>
            </a:br>
            <a:r>
              <a:rPr lang="en-US" sz="2000" dirty="0"/>
              <a:t>February 19</a:t>
            </a:r>
            <a:r>
              <a:rPr lang="en-US" sz="2000" baseline="30000" dirty="0"/>
              <a:t>th</a:t>
            </a:r>
            <a:r>
              <a:rPr lang="en-US" sz="2000" dirty="0"/>
              <a:t> : 15-21-0136-00-04aa</a:t>
            </a:r>
            <a:br>
              <a:rPr lang="en-US" sz="2000" dirty="0"/>
            </a:br>
            <a:r>
              <a:rPr lang="en-US" sz="2000" dirty="0"/>
              <a:t>March 5</a:t>
            </a:r>
            <a:r>
              <a:rPr lang="en-US" sz="2000" baseline="30000" dirty="0"/>
              <a:t>th</a:t>
            </a:r>
            <a:r>
              <a:rPr lang="en-US" sz="2000" dirty="0"/>
              <a:t> :15-21-0140-00-04aa</a:t>
            </a:r>
            <a:br>
              <a:rPr lang="en-US" sz="2000" dirty="0"/>
            </a:br>
            <a:endParaRPr lang="en-US" sz="2000"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13</a:t>
            </a:fld>
            <a:endParaRPr lang="en-US" altLang="ja-JP" dirty="0"/>
          </a:p>
        </p:txBody>
      </p:sp>
      <p:sp>
        <p:nvSpPr>
          <p:cNvPr id="9" name="Rectangle 5">
            <a:extLst>
              <a:ext uri="{FF2B5EF4-FFF2-40B4-BE49-F238E27FC236}">
                <a16:creationId xmlns:a16="http://schemas.microsoft.com/office/drawing/2014/main" id="{A30E47B8-45D3-462C-BD4F-E76682CCF52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 name="テキスト ボックス 9">
            <a:extLst>
              <a:ext uri="{FF2B5EF4-FFF2-40B4-BE49-F238E27FC236}">
                <a16:creationId xmlns:a16="http://schemas.microsoft.com/office/drawing/2014/main" id="{15A1A0EC-02BA-4BD9-9429-44B3AF249AA2}"/>
              </a:ext>
            </a:extLst>
          </p:cNvPr>
          <p:cNvSpPr txBox="1"/>
          <p:nvPr/>
        </p:nvSpPr>
        <p:spPr>
          <a:xfrm>
            <a:off x="653238" y="5241157"/>
            <a:ext cx="3414705" cy="938719"/>
          </a:xfrm>
          <a:prstGeom prst="rect">
            <a:avLst/>
          </a:prstGeom>
          <a:solidFill>
            <a:schemeClr val="bg1"/>
          </a:solidFill>
        </p:spPr>
        <p:txBody>
          <a:bodyPr wrap="square" rtlCol="0">
            <a:spAutoFit/>
          </a:bodyPr>
          <a:lstStyle/>
          <a:p>
            <a:pPr marL="0" indent="0">
              <a:buNone/>
            </a:pPr>
            <a:r>
              <a:rPr lang="en-US" sz="1100" dirty="0"/>
              <a:t>Agree to last meeting minutes</a:t>
            </a:r>
          </a:p>
          <a:p>
            <a:r>
              <a:rPr lang="en-US" sz="1100" dirty="0"/>
              <a:t>Moved :Clint Powell(Facebook)</a:t>
            </a:r>
          </a:p>
          <a:p>
            <a:r>
              <a:rPr lang="en-US" sz="1100" dirty="0"/>
              <a:t>Second : Ryota Okumura(Kyoto University)</a:t>
            </a:r>
          </a:p>
          <a:p>
            <a:pPr marL="0" indent="0">
              <a:buNone/>
            </a:pPr>
            <a:r>
              <a:rPr lang="en-US" sz="1100" dirty="0"/>
              <a:t>There is no discussion or objections.</a:t>
            </a:r>
          </a:p>
          <a:p>
            <a:pPr marL="0" indent="0">
              <a:buNone/>
            </a:pPr>
            <a:r>
              <a:rPr lang="en-US" sz="1100" dirty="0"/>
              <a:t>last meeting minutes are approved  unanimous consent.</a:t>
            </a:r>
          </a:p>
        </p:txBody>
      </p:sp>
      <p:sp>
        <p:nvSpPr>
          <p:cNvPr id="3" name="日付プレースホルダー 2">
            <a:extLst>
              <a:ext uri="{FF2B5EF4-FFF2-40B4-BE49-F238E27FC236}">
                <a16:creationId xmlns:a16="http://schemas.microsoft.com/office/drawing/2014/main" id="{855E7CB1-D065-4202-9C9D-28155DEA52BD}"/>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325626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u="sng" dirty="0"/>
              <a:t>Draft discussion</a:t>
            </a:r>
            <a:endParaRPr lang="en-001" u="sng" dirty="0"/>
          </a:p>
        </p:txBody>
      </p:sp>
      <p:sp>
        <p:nvSpPr>
          <p:cNvPr id="3" name="コンテンツ プレースホルダー 2">
            <a:extLst>
              <a:ext uri="{FF2B5EF4-FFF2-40B4-BE49-F238E27FC236}">
                <a16:creationId xmlns:a16="http://schemas.microsoft.com/office/drawing/2014/main" id="{E9902EB2-D119-471A-B6EE-03A7A548E9EF}"/>
              </a:ext>
            </a:extLst>
          </p:cNvPr>
          <p:cNvSpPr>
            <a:spLocks noGrp="1"/>
          </p:cNvSpPr>
          <p:nvPr>
            <p:ph idx="1"/>
          </p:nvPr>
        </p:nvSpPr>
        <p:spPr/>
        <p:txBody>
          <a:bodyPr/>
          <a:lstStyle/>
          <a:p>
            <a:r>
              <a:rPr lang="en-US" dirty="0"/>
              <a:t>TG4aa draft 6 is available on voting member area.</a:t>
            </a:r>
          </a:p>
          <a:p>
            <a:pPr marL="0" indent="0">
              <a:buNone/>
            </a:pPr>
            <a:r>
              <a:rPr lang="en-US" dirty="0"/>
              <a:t>(We will review on this meeting.)</a:t>
            </a:r>
            <a:endParaRPr lang="en-001"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14</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7" name="日付プレースホルダー 6">
            <a:extLst>
              <a:ext uri="{FF2B5EF4-FFF2-40B4-BE49-F238E27FC236}">
                <a16:creationId xmlns:a16="http://schemas.microsoft.com/office/drawing/2014/main" id="{0F1AB2FA-221A-46FE-B764-93124F4B9F93}"/>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9552745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5C879D-A0F6-4837-B1C6-B9579487B98B}"/>
              </a:ext>
            </a:extLst>
          </p:cNvPr>
          <p:cNvSpPr>
            <a:spLocks noGrp="1"/>
          </p:cNvSpPr>
          <p:nvPr>
            <p:ph type="title"/>
          </p:nvPr>
        </p:nvSpPr>
        <p:spPr>
          <a:xfrm>
            <a:off x="685800" y="685800"/>
            <a:ext cx="7772400" cy="582960"/>
          </a:xfrm>
        </p:spPr>
        <p:txBody>
          <a:bodyPr/>
          <a:lstStyle/>
          <a:p>
            <a:r>
              <a:rPr lang="en-US" dirty="0"/>
              <a:t>From 19</a:t>
            </a:r>
            <a:r>
              <a:rPr lang="en-US" baseline="30000" dirty="0"/>
              <a:t>th</a:t>
            </a:r>
            <a:r>
              <a:rPr lang="en-US" dirty="0"/>
              <a:t> Feb Conference call</a:t>
            </a:r>
            <a:endParaRPr lang="en-001" dirty="0"/>
          </a:p>
        </p:txBody>
      </p:sp>
      <p:sp>
        <p:nvSpPr>
          <p:cNvPr id="4" name="フッター プレースホルダー 3">
            <a:extLst>
              <a:ext uri="{FF2B5EF4-FFF2-40B4-BE49-F238E27FC236}">
                <a16:creationId xmlns:a16="http://schemas.microsoft.com/office/drawing/2014/main" id="{2E817893-5E1E-4B0E-A7C2-5919D4CCB77D}"/>
              </a:ext>
            </a:extLst>
          </p:cNvPr>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07B6584B-182F-4352-A1D0-401D08772EFA}"/>
              </a:ext>
            </a:extLst>
          </p:cNvPr>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15</a:t>
            </a:fld>
            <a:endParaRPr lang="en-US" altLang="ja-JP"/>
          </a:p>
        </p:txBody>
      </p:sp>
      <p:sp>
        <p:nvSpPr>
          <p:cNvPr id="7" name="Rectangle 4">
            <a:extLst>
              <a:ext uri="{FF2B5EF4-FFF2-40B4-BE49-F238E27FC236}">
                <a16:creationId xmlns:a16="http://schemas.microsoft.com/office/drawing/2014/main" id="{6FE226CA-E755-453D-9543-2AD141F5AAD0}"/>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&lt;February,2021&gt;</a:t>
            </a:r>
            <a:endParaRPr lang="en-US" altLang="ja-JP" dirty="0"/>
          </a:p>
        </p:txBody>
      </p:sp>
      <p:sp>
        <p:nvSpPr>
          <p:cNvPr id="3" name="テキスト ボックス 2">
            <a:extLst>
              <a:ext uri="{FF2B5EF4-FFF2-40B4-BE49-F238E27FC236}">
                <a16:creationId xmlns:a16="http://schemas.microsoft.com/office/drawing/2014/main" id="{A63AC6D6-4DC1-4463-9155-51E756BA21EE}"/>
              </a:ext>
            </a:extLst>
          </p:cNvPr>
          <p:cNvSpPr txBox="1"/>
          <p:nvPr/>
        </p:nvSpPr>
        <p:spPr>
          <a:xfrm>
            <a:off x="323528" y="1844824"/>
            <a:ext cx="7992888" cy="1569660"/>
          </a:xfrm>
          <a:prstGeom prst="rect">
            <a:avLst/>
          </a:prstGeom>
          <a:solidFill>
            <a:srgbClr val="FFFF00"/>
          </a:solidFill>
        </p:spPr>
        <p:txBody>
          <a:bodyPr wrap="square" rtlCol="0">
            <a:spAutoFit/>
          </a:bodyPr>
          <a:lstStyle/>
          <a:p>
            <a:r>
              <a:rPr lang="en-US" sz="3200" dirty="0">
                <a:latin typeface="Meiryo UI" panose="020B0604030504040204" pitchFamily="50" charset="-128"/>
                <a:ea typeface="Meiryo UI" panose="020B0604030504040204" pitchFamily="50" charset="-128"/>
              </a:rPr>
              <a:t>TG4aa Motion to Pre-ballot (draft only)</a:t>
            </a:r>
          </a:p>
          <a:p>
            <a:r>
              <a:rPr lang="en-US" sz="3200" dirty="0">
                <a:latin typeface="Meiryo UI" panose="020B0604030504040204" pitchFamily="50" charset="-128"/>
                <a:ea typeface="Meiryo UI" panose="020B0604030504040204" pitchFamily="50" charset="-128"/>
              </a:rPr>
              <a:t>We would like to review comments of pre-ballot on March Meeting.</a:t>
            </a:r>
            <a:endParaRPr lang="en-001" sz="320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1996DF34-BBAA-4E5D-BAB9-0238806FA88C}"/>
              </a:ext>
            </a:extLst>
          </p:cNvPr>
          <p:cNvSpPr txBox="1"/>
          <p:nvPr/>
        </p:nvSpPr>
        <p:spPr>
          <a:xfrm>
            <a:off x="685800" y="4221088"/>
            <a:ext cx="7630616" cy="369332"/>
          </a:xfrm>
          <a:prstGeom prst="rect">
            <a:avLst/>
          </a:prstGeom>
          <a:noFill/>
        </p:spPr>
        <p:txBody>
          <a:bodyPr wrap="square" rtlCol="0">
            <a:spAutoFit/>
          </a:bodyPr>
          <a:lstStyle/>
          <a:p>
            <a:r>
              <a:rPr lang="en-US" sz="1800" dirty="0"/>
              <a:t>TG4aa moved the above motion for 10 day’s review of the draft on 19</a:t>
            </a:r>
            <a:r>
              <a:rPr lang="en-US" sz="1800" baseline="30000" dirty="0"/>
              <a:t>th</a:t>
            </a:r>
            <a:r>
              <a:rPr lang="en-US" sz="1800" dirty="0"/>
              <a:t> Feb</a:t>
            </a:r>
            <a:endParaRPr lang="en-001" sz="1800" dirty="0"/>
          </a:p>
        </p:txBody>
      </p:sp>
    </p:spTree>
    <p:extLst>
      <p:ext uri="{BB962C8B-B14F-4D97-AF65-F5344CB8AC3E}">
        <p14:creationId xmlns:p14="http://schemas.microsoft.com/office/powerpoint/2010/main" val="36811347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4344988" y="6475413"/>
            <a:ext cx="530225" cy="182562"/>
          </a:xfrm>
        </p:spPr>
        <p:txBody>
          <a:bodyPr/>
          <a:lstStyle/>
          <a:p>
            <a:r>
              <a:rPr lang="en-US" altLang="ja-JP" dirty="0"/>
              <a:t>Slide </a:t>
            </a:r>
            <a:fld id="{17C47D4F-CAA3-4307-B0EF-8C4B3E0CF21D}" type="slidenum">
              <a:rPr lang="en-US" altLang="ja-JP" smtClean="0"/>
              <a:pPr/>
              <a:t>16</a:t>
            </a:fld>
            <a:endParaRPr lang="en-US" altLang="ja-JP" dirty="0"/>
          </a:p>
        </p:txBody>
      </p:sp>
      <p:sp>
        <p:nvSpPr>
          <p:cNvPr id="10"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graphicFrame>
        <p:nvGraphicFramePr>
          <p:cNvPr id="11" name="表 10">
            <a:extLst>
              <a:ext uri="{FF2B5EF4-FFF2-40B4-BE49-F238E27FC236}">
                <a16:creationId xmlns:a16="http://schemas.microsoft.com/office/drawing/2014/main" id="{6DB6E2E7-9708-4CCB-8A86-A0195F013A70}"/>
              </a:ext>
            </a:extLst>
          </p:cNvPr>
          <p:cNvGraphicFramePr>
            <a:graphicFrameLocks noGrp="1"/>
          </p:cNvGraphicFramePr>
          <p:nvPr/>
        </p:nvGraphicFramePr>
        <p:xfrm>
          <a:off x="597495" y="1556792"/>
          <a:ext cx="7494985" cy="3390969"/>
        </p:xfrm>
        <a:graphic>
          <a:graphicData uri="http://schemas.openxmlformats.org/drawingml/2006/table">
            <a:tbl>
              <a:tblPr firstRow="1" bandRow="1">
                <a:tableStyleId>{5940675A-B579-460E-94D1-54222C63F5DA}</a:tableStyleId>
              </a:tblPr>
              <a:tblGrid>
                <a:gridCol w="936685">
                  <a:extLst>
                    <a:ext uri="{9D8B030D-6E8A-4147-A177-3AD203B41FA5}">
                      <a16:colId xmlns:a16="http://schemas.microsoft.com/office/drawing/2014/main" val="2411820674"/>
                    </a:ext>
                  </a:extLst>
                </a:gridCol>
                <a:gridCol w="936685">
                  <a:extLst>
                    <a:ext uri="{9D8B030D-6E8A-4147-A177-3AD203B41FA5}">
                      <a16:colId xmlns:a16="http://schemas.microsoft.com/office/drawing/2014/main" val="20000"/>
                    </a:ext>
                  </a:extLst>
                </a:gridCol>
                <a:gridCol w="940636">
                  <a:extLst>
                    <a:ext uri="{9D8B030D-6E8A-4147-A177-3AD203B41FA5}">
                      <a16:colId xmlns:a16="http://schemas.microsoft.com/office/drawing/2014/main" val="20001"/>
                    </a:ext>
                  </a:extLst>
                </a:gridCol>
                <a:gridCol w="932733">
                  <a:extLst>
                    <a:ext uri="{9D8B030D-6E8A-4147-A177-3AD203B41FA5}">
                      <a16:colId xmlns:a16="http://schemas.microsoft.com/office/drawing/2014/main" val="20002"/>
                    </a:ext>
                  </a:extLst>
                </a:gridCol>
                <a:gridCol w="936685">
                  <a:extLst>
                    <a:ext uri="{9D8B030D-6E8A-4147-A177-3AD203B41FA5}">
                      <a16:colId xmlns:a16="http://schemas.microsoft.com/office/drawing/2014/main" val="20003"/>
                    </a:ext>
                  </a:extLst>
                </a:gridCol>
                <a:gridCol w="1005492">
                  <a:extLst>
                    <a:ext uri="{9D8B030D-6E8A-4147-A177-3AD203B41FA5}">
                      <a16:colId xmlns:a16="http://schemas.microsoft.com/office/drawing/2014/main" val="20004"/>
                    </a:ext>
                  </a:extLst>
                </a:gridCol>
                <a:gridCol w="916477">
                  <a:extLst>
                    <a:ext uri="{9D8B030D-6E8A-4147-A177-3AD203B41FA5}">
                      <a16:colId xmlns:a16="http://schemas.microsoft.com/office/drawing/2014/main" val="20005"/>
                    </a:ext>
                  </a:extLst>
                </a:gridCol>
                <a:gridCol w="889592">
                  <a:extLst>
                    <a:ext uri="{9D8B030D-6E8A-4147-A177-3AD203B41FA5}">
                      <a16:colId xmlns:a16="http://schemas.microsoft.com/office/drawing/2014/main" val="20006"/>
                    </a:ext>
                  </a:extLst>
                </a:gridCol>
              </a:tblGrid>
              <a:tr h="278687">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Week</a:t>
                      </a: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Sun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Mon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Tue</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Wed</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Thu</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Fri</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Sat</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extLst>
                  <a:ext uri="{0D108BD9-81ED-4DB2-BD59-A6C34878D82A}">
                    <a16:rowId xmlns:a16="http://schemas.microsoft.com/office/drawing/2014/main" val="1452739289"/>
                  </a:ext>
                </a:extLst>
              </a:tr>
              <a:tr h="23435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9</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22</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24</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25</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27</a:t>
                      </a:r>
                    </a:p>
                  </a:txBody>
                  <a:tcPr marT="60960" marB="60960">
                    <a:solidFill>
                      <a:schemeClr val="bg1">
                        <a:lumMod val="85000"/>
                      </a:schemeClr>
                    </a:solidFill>
                  </a:tcPr>
                </a:tc>
                <a:extLst>
                  <a:ext uri="{0D108BD9-81ED-4DB2-BD59-A6C34878D82A}">
                    <a16:rowId xmlns:a16="http://schemas.microsoft.com/office/drawing/2014/main" val="3116464978"/>
                  </a:ext>
                </a:extLst>
              </a:tr>
              <a:tr h="419169">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1165427928"/>
                  </a:ext>
                </a:extLst>
              </a:tr>
              <a:tr h="253352">
                <a:tc>
                  <a:txBody>
                    <a:bodyPr/>
                    <a:lstStyle/>
                    <a:p>
                      <a:r>
                        <a:rPr kumimoji="1" lang="en-US" altLang="ja-JP" sz="1200" b="1" dirty="0">
                          <a:solidFill>
                            <a:schemeClr val="bg1"/>
                          </a:solidFill>
                          <a:latin typeface="Meiryo UI" panose="020B0604030504040204" pitchFamily="50" charset="-128"/>
                          <a:ea typeface="Meiryo UI" panose="020B0604030504040204" pitchFamily="50" charset="-128"/>
                        </a:rPr>
                        <a:t>8th</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3</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4</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6</a:t>
                      </a:r>
                    </a:p>
                  </a:txBody>
                  <a:tcPr marT="60960" marB="60960">
                    <a:solidFill>
                      <a:schemeClr val="bg1">
                        <a:lumMod val="85000"/>
                      </a:schemeClr>
                    </a:solidFill>
                  </a:tcPr>
                </a:tc>
                <a:extLst>
                  <a:ext uri="{0D108BD9-81ED-4DB2-BD59-A6C34878D82A}">
                    <a16:rowId xmlns:a16="http://schemas.microsoft.com/office/drawing/2014/main" val="3699049990"/>
                  </a:ext>
                </a:extLst>
              </a:tr>
              <a:tr h="228017">
                <a:tc>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JRE meeting</a:t>
                      </a:r>
                    </a:p>
                    <a:p>
                      <a:endParaRPr kumimoji="1" lang="ja-JP" altLang="en-US" sz="7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JRE meeting</a:t>
                      </a:r>
                    </a:p>
                    <a:p>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WG ballot Close</a:t>
                      </a:r>
                    </a:p>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1691218019"/>
                  </a:ext>
                </a:extLst>
              </a:tr>
              <a:tr h="2533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9</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10</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11</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13</a:t>
                      </a:r>
                    </a:p>
                  </a:txBody>
                  <a:tcPr marT="60960" marB="60960">
                    <a:solidFill>
                      <a:schemeClr val="bg1">
                        <a:lumMod val="85000"/>
                      </a:schemeClr>
                    </a:solidFill>
                  </a:tcPr>
                </a:tc>
                <a:extLst>
                  <a:ext uri="{0D108BD9-81ED-4DB2-BD59-A6C34878D82A}">
                    <a16:rowId xmlns:a16="http://schemas.microsoft.com/office/drawing/2014/main" val="4283941837"/>
                  </a:ext>
                </a:extLst>
              </a:tr>
              <a:tr h="347057">
                <a:tc>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700" b="1" dirty="0">
                          <a:highlight>
                            <a:srgbClr val="FFFF00"/>
                          </a:highlight>
                          <a:latin typeface="Meiryo UI" panose="020B0604030504040204" pitchFamily="50" charset="-128"/>
                          <a:ea typeface="Meiryo UI" panose="020B0604030504040204" pitchFamily="50" charset="-128"/>
                        </a:rPr>
                        <a:t>Opening </a:t>
                      </a:r>
                    </a:p>
                    <a:p>
                      <a:r>
                        <a:rPr kumimoji="1" lang="en-US" altLang="ja-JP" sz="700" b="1" dirty="0">
                          <a:highlight>
                            <a:srgbClr val="FFFF00"/>
                          </a:highlight>
                          <a:latin typeface="Meiryo UI" panose="020B0604030504040204" pitchFamily="50" charset="-128"/>
                          <a:ea typeface="Meiryo UI" panose="020B0604030504040204" pitchFamily="50" charset="-128"/>
                        </a:rPr>
                        <a:t>Plenary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3990167708"/>
                  </a:ext>
                </a:extLst>
              </a:tr>
              <a:tr h="23435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10th</a:t>
                      </a: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15</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17</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20</a:t>
                      </a:r>
                    </a:p>
                  </a:txBody>
                  <a:tcPr marT="60960" marB="60960">
                    <a:solidFill>
                      <a:schemeClr val="bg1">
                        <a:lumMod val="85000"/>
                      </a:schemeClr>
                    </a:solidFill>
                  </a:tcPr>
                </a:tc>
                <a:extLst>
                  <a:ext uri="{0D108BD9-81ED-4DB2-BD59-A6C34878D82A}">
                    <a16:rowId xmlns:a16="http://schemas.microsoft.com/office/drawing/2014/main" val="1147887600"/>
                  </a:ext>
                </a:extLst>
              </a:tr>
              <a:tr h="327801">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Close WG Ballot</a:t>
                      </a: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700" b="1" dirty="0">
                          <a:highlight>
                            <a:srgbClr val="FFFF00"/>
                          </a:highlight>
                          <a:latin typeface="Meiryo UI" panose="020B0604030504040204" pitchFamily="50" charset="-128"/>
                          <a:ea typeface="Meiryo UI" panose="020B0604030504040204" pitchFamily="50" charset="-128"/>
                        </a:rPr>
                        <a:t>Close </a:t>
                      </a:r>
                    </a:p>
                    <a:p>
                      <a:r>
                        <a:rPr kumimoji="1" lang="en-US" altLang="ja-JP" sz="700" b="1" dirty="0">
                          <a:highlight>
                            <a:srgbClr val="FFFF00"/>
                          </a:highlight>
                          <a:latin typeface="Meiryo UI" panose="020B0604030504040204" pitchFamily="50" charset="-128"/>
                          <a:ea typeface="Meiryo UI" panose="020B0604030504040204" pitchFamily="50" charset="-128"/>
                        </a:rPr>
                        <a:t>Plenary</a:t>
                      </a:r>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1036219739"/>
                  </a:ext>
                </a:extLst>
              </a:tr>
            </a:tbl>
          </a:graphicData>
        </a:graphic>
      </p:graphicFrame>
      <p:sp>
        <p:nvSpPr>
          <p:cNvPr id="2" name="日付プレースホルダー 1">
            <a:extLst>
              <a:ext uri="{FF2B5EF4-FFF2-40B4-BE49-F238E27FC236}">
                <a16:creationId xmlns:a16="http://schemas.microsoft.com/office/drawing/2014/main" id="{3DAA0C80-2186-494B-8BB7-EFC30820AB74}"/>
              </a:ext>
            </a:extLst>
          </p:cNvPr>
          <p:cNvSpPr>
            <a:spLocks noGrp="1"/>
          </p:cNvSpPr>
          <p:nvPr>
            <p:ph type="dt" sz="half" idx="2"/>
          </p:nvPr>
        </p:nvSpPr>
        <p:spPr>
          <a:xfrm>
            <a:off x="683568" y="379756"/>
            <a:ext cx="1600200" cy="215444"/>
          </a:xfrm>
        </p:spPr>
        <p:txBody>
          <a:bodyPr/>
          <a:lstStyle/>
          <a:p>
            <a:r>
              <a:rPr lang="en-001" altLang="ja-JP" dirty="0"/>
              <a:t>&lt;February,2021&gt;</a:t>
            </a:r>
            <a:endParaRPr lang="en-US" altLang="ja-JP" dirty="0"/>
          </a:p>
        </p:txBody>
      </p:sp>
      <p:sp>
        <p:nvSpPr>
          <p:cNvPr id="6" name="タイトル 1">
            <a:extLst>
              <a:ext uri="{FF2B5EF4-FFF2-40B4-BE49-F238E27FC236}">
                <a16:creationId xmlns:a16="http://schemas.microsoft.com/office/drawing/2014/main" id="{DEC3AE60-069F-4BEB-97C3-1413B7E86E5D}"/>
              </a:ext>
            </a:extLst>
          </p:cNvPr>
          <p:cNvSpPr>
            <a:spLocks noGrp="1"/>
          </p:cNvSpPr>
          <p:nvPr>
            <p:ph type="title"/>
          </p:nvPr>
        </p:nvSpPr>
        <p:spPr>
          <a:xfrm>
            <a:off x="685800" y="685800"/>
            <a:ext cx="7772400" cy="582960"/>
          </a:xfrm>
        </p:spPr>
        <p:txBody>
          <a:bodyPr/>
          <a:lstStyle/>
          <a:p>
            <a:r>
              <a:rPr lang="en-US" dirty="0"/>
              <a:t>From 19</a:t>
            </a:r>
            <a:r>
              <a:rPr lang="en-US" baseline="30000" dirty="0"/>
              <a:t>th</a:t>
            </a:r>
            <a:r>
              <a:rPr lang="en-US" dirty="0"/>
              <a:t> Feb Conference call</a:t>
            </a:r>
            <a:endParaRPr lang="en-001" dirty="0"/>
          </a:p>
        </p:txBody>
      </p:sp>
      <p:cxnSp>
        <p:nvCxnSpPr>
          <p:cNvPr id="4" name="直線矢印コネクタ 3">
            <a:extLst>
              <a:ext uri="{FF2B5EF4-FFF2-40B4-BE49-F238E27FC236}">
                <a16:creationId xmlns:a16="http://schemas.microsoft.com/office/drawing/2014/main" id="{4FA664FD-B3DB-4793-8529-927C6F0C10EB}"/>
              </a:ext>
            </a:extLst>
          </p:cNvPr>
          <p:cNvCxnSpPr/>
          <p:nvPr/>
        </p:nvCxnSpPr>
        <p:spPr bwMode="auto">
          <a:xfrm>
            <a:off x="1547664" y="2492896"/>
            <a:ext cx="6408712" cy="0"/>
          </a:xfrm>
          <a:prstGeom prst="straightConnector1">
            <a:avLst/>
          </a:prstGeom>
          <a:ln w="38100">
            <a:solidFill>
              <a:srgbClr val="0000FF"/>
            </a:solidFill>
            <a:prstDash val="dash"/>
            <a:headEnd type="none" w="sm" len="sm"/>
            <a:tailEnd type="triangle"/>
          </a:ln>
        </p:spPr>
        <p:style>
          <a:lnRef idx="1">
            <a:schemeClr val="accent6"/>
          </a:lnRef>
          <a:fillRef idx="0">
            <a:schemeClr val="accent6"/>
          </a:fillRef>
          <a:effectRef idx="0">
            <a:schemeClr val="accent6"/>
          </a:effectRef>
          <a:fontRef idx="minor">
            <a:schemeClr val="tx1"/>
          </a:fontRef>
        </p:style>
      </p:cxnSp>
      <p:cxnSp>
        <p:nvCxnSpPr>
          <p:cNvPr id="9" name="直線矢印コネクタ 8">
            <a:extLst>
              <a:ext uri="{FF2B5EF4-FFF2-40B4-BE49-F238E27FC236}">
                <a16:creationId xmlns:a16="http://schemas.microsoft.com/office/drawing/2014/main" id="{31CAD6CC-AC49-48B7-BF34-2B57CB7603B4}"/>
              </a:ext>
            </a:extLst>
          </p:cNvPr>
          <p:cNvCxnSpPr>
            <a:cxnSpLocks/>
          </p:cNvCxnSpPr>
          <p:nvPr/>
        </p:nvCxnSpPr>
        <p:spPr bwMode="auto">
          <a:xfrm>
            <a:off x="1586982" y="3140968"/>
            <a:ext cx="5649314" cy="0"/>
          </a:xfrm>
          <a:prstGeom prst="straightConnector1">
            <a:avLst/>
          </a:prstGeom>
          <a:ln w="38100">
            <a:solidFill>
              <a:srgbClr val="0000FF"/>
            </a:solidFill>
            <a:prstDash val="dash"/>
            <a:headEnd type="none" w="sm" len="sm"/>
            <a:tailEnd type="triangle"/>
          </a:ln>
        </p:spPr>
        <p:style>
          <a:lnRef idx="1">
            <a:schemeClr val="accent6"/>
          </a:lnRef>
          <a:fillRef idx="0">
            <a:schemeClr val="accent6"/>
          </a:fillRef>
          <a:effectRef idx="0">
            <a:schemeClr val="accent6"/>
          </a:effectRef>
          <a:fontRef idx="minor">
            <a:schemeClr val="tx1"/>
          </a:fontRef>
        </p:style>
      </p:cxnSp>
      <p:sp>
        <p:nvSpPr>
          <p:cNvPr id="12" name="テキスト ボックス 11">
            <a:extLst>
              <a:ext uri="{FF2B5EF4-FFF2-40B4-BE49-F238E27FC236}">
                <a16:creationId xmlns:a16="http://schemas.microsoft.com/office/drawing/2014/main" id="{E0626417-BEC8-4C3C-AC38-02432B480F01}"/>
              </a:ext>
            </a:extLst>
          </p:cNvPr>
          <p:cNvSpPr txBox="1"/>
          <p:nvPr/>
        </p:nvSpPr>
        <p:spPr>
          <a:xfrm>
            <a:off x="3480891" y="2238134"/>
            <a:ext cx="1307133" cy="288005"/>
          </a:xfrm>
          <a:prstGeom prst="rect">
            <a:avLst/>
          </a:prstGeom>
          <a:solidFill>
            <a:schemeClr val="bg1"/>
          </a:solidFill>
          <a:ln>
            <a:solidFill>
              <a:srgbClr val="0000FF"/>
            </a:solidFill>
          </a:ln>
        </p:spPr>
        <p:txBody>
          <a:bodyPr wrap="square" rtlCol="0">
            <a:spAutoFit/>
          </a:bodyPr>
          <a:lstStyle/>
          <a:p>
            <a:pPr algn="ctr"/>
            <a:r>
              <a:rPr lang="en-US" dirty="0"/>
              <a:t>WG Pre-ballot</a:t>
            </a:r>
            <a:endParaRPr lang="en-001" dirty="0"/>
          </a:p>
        </p:txBody>
      </p:sp>
      <p:sp>
        <p:nvSpPr>
          <p:cNvPr id="13" name="テキスト ボックス 12">
            <a:extLst>
              <a:ext uri="{FF2B5EF4-FFF2-40B4-BE49-F238E27FC236}">
                <a16:creationId xmlns:a16="http://schemas.microsoft.com/office/drawing/2014/main" id="{6D13452C-1A54-473C-A960-0DAC6CC956B5}"/>
              </a:ext>
            </a:extLst>
          </p:cNvPr>
          <p:cNvSpPr txBox="1"/>
          <p:nvPr/>
        </p:nvSpPr>
        <p:spPr>
          <a:xfrm>
            <a:off x="3480891" y="2994177"/>
            <a:ext cx="1307133" cy="288005"/>
          </a:xfrm>
          <a:prstGeom prst="rect">
            <a:avLst/>
          </a:prstGeom>
          <a:solidFill>
            <a:schemeClr val="bg1"/>
          </a:solidFill>
          <a:ln>
            <a:solidFill>
              <a:srgbClr val="0000FF"/>
            </a:solidFill>
          </a:ln>
        </p:spPr>
        <p:txBody>
          <a:bodyPr wrap="square" rtlCol="0">
            <a:spAutoFit/>
          </a:bodyPr>
          <a:lstStyle/>
          <a:p>
            <a:pPr algn="ctr"/>
            <a:r>
              <a:rPr lang="en-US" dirty="0"/>
              <a:t>WG Pre-ballot</a:t>
            </a:r>
            <a:endParaRPr lang="en-001" dirty="0"/>
          </a:p>
        </p:txBody>
      </p:sp>
      <p:sp>
        <p:nvSpPr>
          <p:cNvPr id="14" name="テキスト ボックス 13">
            <a:extLst>
              <a:ext uri="{FF2B5EF4-FFF2-40B4-BE49-F238E27FC236}">
                <a16:creationId xmlns:a16="http://schemas.microsoft.com/office/drawing/2014/main" id="{75D2027B-B0CA-4AF1-90B9-DE8A64EC4134}"/>
              </a:ext>
            </a:extLst>
          </p:cNvPr>
          <p:cNvSpPr txBox="1"/>
          <p:nvPr/>
        </p:nvSpPr>
        <p:spPr>
          <a:xfrm>
            <a:off x="5279262" y="3813532"/>
            <a:ext cx="2520280" cy="461665"/>
          </a:xfrm>
          <a:prstGeom prst="rect">
            <a:avLst/>
          </a:prstGeom>
          <a:solidFill>
            <a:schemeClr val="bg1"/>
          </a:solidFill>
          <a:ln>
            <a:solidFill>
              <a:srgbClr val="0000FF"/>
            </a:solidFill>
          </a:ln>
        </p:spPr>
        <p:txBody>
          <a:bodyPr wrap="square" rtlCol="0">
            <a:spAutoFit/>
          </a:bodyPr>
          <a:lstStyle/>
          <a:p>
            <a:pPr algn="ctr"/>
            <a:r>
              <a:rPr lang="en-US" dirty="0"/>
              <a:t>comment review &amp; draft update</a:t>
            </a:r>
          </a:p>
          <a:p>
            <a:pPr algn="ctr"/>
            <a:r>
              <a:rPr lang="en-US" dirty="0"/>
              <a:t>CA document work</a:t>
            </a:r>
            <a:endParaRPr lang="en-001" dirty="0"/>
          </a:p>
        </p:txBody>
      </p:sp>
      <p:cxnSp>
        <p:nvCxnSpPr>
          <p:cNvPr id="16" name="直線矢印コネクタ 15">
            <a:extLst>
              <a:ext uri="{FF2B5EF4-FFF2-40B4-BE49-F238E27FC236}">
                <a16:creationId xmlns:a16="http://schemas.microsoft.com/office/drawing/2014/main" id="{BF013C16-461A-4095-8E3D-BBD6548F8520}"/>
              </a:ext>
            </a:extLst>
          </p:cNvPr>
          <p:cNvCxnSpPr/>
          <p:nvPr/>
        </p:nvCxnSpPr>
        <p:spPr bwMode="auto">
          <a:xfrm flipH="1">
            <a:off x="3419872" y="4126472"/>
            <a:ext cx="1872208"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テキスト ボックス 14">
            <a:extLst>
              <a:ext uri="{FF2B5EF4-FFF2-40B4-BE49-F238E27FC236}">
                <a16:creationId xmlns:a16="http://schemas.microsoft.com/office/drawing/2014/main" id="{5467D34E-D2AF-43AC-B4FF-316956B5BC5C}"/>
              </a:ext>
            </a:extLst>
          </p:cNvPr>
          <p:cNvSpPr txBox="1"/>
          <p:nvPr/>
        </p:nvSpPr>
        <p:spPr>
          <a:xfrm>
            <a:off x="756692" y="5173739"/>
            <a:ext cx="7630616" cy="369332"/>
          </a:xfrm>
          <a:prstGeom prst="rect">
            <a:avLst/>
          </a:prstGeom>
          <a:noFill/>
        </p:spPr>
        <p:txBody>
          <a:bodyPr wrap="square" rtlCol="0">
            <a:spAutoFit/>
          </a:bodyPr>
          <a:lstStyle/>
          <a:p>
            <a:r>
              <a:rPr lang="en-US" sz="1800" dirty="0"/>
              <a:t>TG4aa moved the above motion for 10 day’s review of the draft on 19</a:t>
            </a:r>
            <a:r>
              <a:rPr lang="en-US" sz="1800" baseline="30000" dirty="0"/>
              <a:t>th</a:t>
            </a:r>
            <a:r>
              <a:rPr lang="en-US" sz="1800" dirty="0"/>
              <a:t> Feb</a:t>
            </a:r>
            <a:endParaRPr lang="en-001" sz="1800" dirty="0"/>
          </a:p>
        </p:txBody>
      </p:sp>
    </p:spTree>
    <p:extLst>
      <p:ext uri="{BB962C8B-B14F-4D97-AF65-F5344CB8AC3E}">
        <p14:creationId xmlns:p14="http://schemas.microsoft.com/office/powerpoint/2010/main" val="12767866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080632B7-3F6A-4E78-9BBC-FE5C163C1DDB}"/>
              </a:ext>
            </a:extLst>
          </p:cNvPr>
          <p:cNvSpPr>
            <a:spLocks noGrp="1"/>
          </p:cNvSpPr>
          <p:nvPr>
            <p:ph idx="1"/>
          </p:nvPr>
        </p:nvSpPr>
        <p:spPr/>
        <p:txBody>
          <a:bodyPr/>
          <a:lstStyle/>
          <a:p>
            <a:r>
              <a:rPr lang="en-US" dirty="0"/>
              <a:t>There are no comments on the draft.</a:t>
            </a:r>
            <a:endParaRPr lang="en-001" dirty="0"/>
          </a:p>
        </p:txBody>
      </p:sp>
      <p:sp>
        <p:nvSpPr>
          <p:cNvPr id="3" name="タイトル 2">
            <a:extLst>
              <a:ext uri="{FF2B5EF4-FFF2-40B4-BE49-F238E27FC236}">
                <a16:creationId xmlns:a16="http://schemas.microsoft.com/office/drawing/2014/main" id="{16533210-ADFF-4D0E-A434-B8FB5E652578}"/>
              </a:ext>
            </a:extLst>
          </p:cNvPr>
          <p:cNvSpPr>
            <a:spLocks noGrp="1"/>
          </p:cNvSpPr>
          <p:nvPr>
            <p:ph type="title"/>
          </p:nvPr>
        </p:nvSpPr>
        <p:spPr/>
        <p:txBody>
          <a:bodyPr/>
          <a:lstStyle/>
          <a:p>
            <a:r>
              <a:rPr lang="en-US" dirty="0"/>
              <a:t>Result of comments of the Pre-ballot</a:t>
            </a:r>
            <a:endParaRPr lang="en-001" dirty="0"/>
          </a:p>
        </p:txBody>
      </p:sp>
      <p:sp>
        <p:nvSpPr>
          <p:cNvPr id="4" name="スライド番号プレースホルダー 3">
            <a:extLst>
              <a:ext uri="{FF2B5EF4-FFF2-40B4-BE49-F238E27FC236}">
                <a16:creationId xmlns:a16="http://schemas.microsoft.com/office/drawing/2014/main" id="{BC4E55FB-5390-4FA5-B4AB-FEF56A958D54}"/>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17</a:t>
            </a:fld>
            <a:endParaRPr lang="en-US" altLang="ja-JP" dirty="0"/>
          </a:p>
        </p:txBody>
      </p:sp>
      <p:sp>
        <p:nvSpPr>
          <p:cNvPr id="5" name="フッター プレースホルダー 4">
            <a:extLst>
              <a:ext uri="{FF2B5EF4-FFF2-40B4-BE49-F238E27FC236}">
                <a16:creationId xmlns:a16="http://schemas.microsoft.com/office/drawing/2014/main" id="{CCE3C909-F6A8-498B-8E35-3E0913FFF8E5}"/>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A047E226-6346-48E3-800D-6A6C69780228}"/>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5940456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CA </a:t>
            </a:r>
            <a:r>
              <a:rPr lang="en-US" altLang="ja-JP" b="1" u="sng" dirty="0"/>
              <a:t>discussion</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18</a:t>
            </a:fld>
            <a:endParaRPr lang="en-US" altLang="ja-JP"/>
          </a:p>
        </p:txBody>
      </p:sp>
      <p:sp>
        <p:nvSpPr>
          <p:cNvPr id="3" name="テキスト ボックス 2">
            <a:extLst>
              <a:ext uri="{FF2B5EF4-FFF2-40B4-BE49-F238E27FC236}">
                <a16:creationId xmlns:a16="http://schemas.microsoft.com/office/drawing/2014/main" id="{02E19AA6-58E1-441D-A58F-1830B231FD5D}"/>
              </a:ext>
            </a:extLst>
          </p:cNvPr>
          <p:cNvSpPr txBox="1"/>
          <p:nvPr/>
        </p:nvSpPr>
        <p:spPr>
          <a:xfrm>
            <a:off x="243621" y="3833165"/>
            <a:ext cx="7992888" cy="830997"/>
          </a:xfrm>
          <a:prstGeom prst="rect">
            <a:avLst/>
          </a:prstGeom>
          <a:noFill/>
        </p:spPr>
        <p:txBody>
          <a:bodyPr wrap="square" rtlCol="0">
            <a:spAutoFit/>
          </a:bodyPr>
          <a:lstStyle/>
          <a:p>
            <a:r>
              <a:rPr lang="en-US" dirty="0"/>
              <a:t>802.15.4w CA document(15-18-0510-05-004w)</a:t>
            </a:r>
            <a:endParaRPr lang="en-US" u="sng" dirty="0">
              <a:hlinkClick r:id="" action="ppaction://noaction"/>
            </a:endParaRPr>
          </a:p>
          <a:p>
            <a:endParaRPr lang="en-US" u="sng" dirty="0">
              <a:hlinkClick r:id="" action="ppaction://noaction"/>
            </a:endParaRPr>
          </a:p>
          <a:p>
            <a:r>
              <a:rPr lang="en-US" u="sng" dirty="0">
                <a:hlinkClick r:id="rId2"/>
              </a:rPr>
              <a:t>https://mentor.ieee.org/802.15/dcn/18/15-18-0510-05-004w-draft-0-0-of-tg4w-coexistence-document.docx</a:t>
            </a:r>
            <a:endParaRPr lang="en-US" u="sng" dirty="0"/>
          </a:p>
          <a:p>
            <a:endParaRPr lang="en-001" u="sng" dirty="0"/>
          </a:p>
        </p:txBody>
      </p:sp>
      <p:sp>
        <p:nvSpPr>
          <p:cNvPr id="7" name="テキスト ボックス 6">
            <a:extLst>
              <a:ext uri="{FF2B5EF4-FFF2-40B4-BE49-F238E27FC236}">
                <a16:creationId xmlns:a16="http://schemas.microsoft.com/office/drawing/2014/main" id="{44DE9E3A-0FD6-426D-B7E3-C94FEFE37BD5}"/>
              </a:ext>
            </a:extLst>
          </p:cNvPr>
          <p:cNvSpPr txBox="1"/>
          <p:nvPr/>
        </p:nvSpPr>
        <p:spPr>
          <a:xfrm>
            <a:off x="243621" y="2860303"/>
            <a:ext cx="7992888" cy="830997"/>
          </a:xfrm>
          <a:prstGeom prst="rect">
            <a:avLst/>
          </a:prstGeom>
          <a:noFill/>
        </p:spPr>
        <p:txBody>
          <a:bodyPr wrap="square" rtlCol="0">
            <a:spAutoFit/>
          </a:bodyPr>
          <a:lstStyle/>
          <a:p>
            <a:r>
              <a:rPr lang="en-US" dirty="0"/>
              <a:t>the draft recommended practice: 802.19.3 (only for 802.15 Voter)</a:t>
            </a:r>
            <a:endParaRPr lang="en-US" u="sng" dirty="0">
              <a:hlinkClick r:id="" action="ppaction://noaction"/>
            </a:endParaRPr>
          </a:p>
          <a:p>
            <a:endParaRPr lang="en-US" u="sng" dirty="0">
              <a:hlinkClick r:id="" action="ppaction://noaction"/>
            </a:endParaRPr>
          </a:p>
          <a:p>
            <a:r>
              <a:rPr lang="en-US" u="sng" dirty="0">
                <a:hlinkClick r:id="" action="ppaction://noaction"/>
              </a:rPr>
              <a:t>https://grouper.ieee.org/groups/802/19/private/IEEE%20Std%20P802-19-3-D07-Clean.pdf</a:t>
            </a:r>
            <a:endParaRPr lang="en-US" u="sng" dirty="0"/>
          </a:p>
          <a:p>
            <a:endParaRPr lang="en-001" u="sng" dirty="0"/>
          </a:p>
        </p:txBody>
      </p:sp>
      <p:sp>
        <p:nvSpPr>
          <p:cNvPr id="9" name="テキスト ボックス 8">
            <a:extLst>
              <a:ext uri="{FF2B5EF4-FFF2-40B4-BE49-F238E27FC236}">
                <a16:creationId xmlns:a16="http://schemas.microsoft.com/office/drawing/2014/main" id="{474996C6-C9A0-48E0-B5C3-25D12409972D}"/>
              </a:ext>
            </a:extLst>
          </p:cNvPr>
          <p:cNvSpPr txBox="1"/>
          <p:nvPr/>
        </p:nvSpPr>
        <p:spPr>
          <a:xfrm>
            <a:off x="243621" y="5087052"/>
            <a:ext cx="7992888" cy="461665"/>
          </a:xfrm>
          <a:prstGeom prst="rect">
            <a:avLst/>
          </a:prstGeom>
          <a:noFill/>
        </p:spPr>
        <p:txBody>
          <a:bodyPr wrap="square" rtlCol="0">
            <a:spAutoFit/>
          </a:bodyPr>
          <a:lstStyle/>
          <a:p>
            <a:r>
              <a:rPr lang="en-US" dirty="0"/>
              <a:t>802.15.4aa CA document(15-21-083-02-04aa)</a:t>
            </a:r>
            <a:endParaRPr lang="en-US" u="sng" dirty="0"/>
          </a:p>
          <a:p>
            <a:endParaRPr lang="en-US" u="sng" dirty="0"/>
          </a:p>
        </p:txBody>
      </p:sp>
      <p:sp>
        <p:nvSpPr>
          <p:cNvPr id="8" name="日付プレースホルダー 7">
            <a:extLst>
              <a:ext uri="{FF2B5EF4-FFF2-40B4-BE49-F238E27FC236}">
                <a16:creationId xmlns:a16="http://schemas.microsoft.com/office/drawing/2014/main" id="{49D863CD-70B0-41C8-A28D-DBB2B0B20505}"/>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4296690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TG Motion</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19</a:t>
            </a:fld>
            <a:endParaRPr lang="en-US" altLang="ja-JP"/>
          </a:p>
        </p:txBody>
      </p:sp>
      <p:sp>
        <p:nvSpPr>
          <p:cNvPr id="8" name="日付プレースホルダー 7">
            <a:extLst>
              <a:ext uri="{FF2B5EF4-FFF2-40B4-BE49-F238E27FC236}">
                <a16:creationId xmlns:a16="http://schemas.microsoft.com/office/drawing/2014/main" id="{26C1ACEF-4D07-499B-BED0-55FC68F2B57F}"/>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83774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107504" y="1484784"/>
            <a:ext cx="8712968" cy="3888431"/>
          </a:xfrm>
        </p:spPr>
        <p:txBody>
          <a:bodyPr/>
          <a:lstStyle/>
          <a:p>
            <a:r>
              <a:rPr lang="en-US" altLang="ja-JP" dirty="0"/>
              <a:t>IEEE 802.15 TG4aa JRE</a:t>
            </a:r>
            <a:br>
              <a:rPr lang="en-US" altLang="ja-JP" dirty="0"/>
            </a:br>
            <a:r>
              <a:rPr lang="en-US" altLang="ja-JP" dirty="0"/>
              <a:t>March Plenary</a:t>
            </a:r>
            <a:br>
              <a:rPr lang="en-US" altLang="ja-JP" dirty="0"/>
            </a:br>
            <a:r>
              <a:rPr lang="en-US" altLang="ja-JP" dirty="0"/>
              <a:t>Virtual Meeting </a:t>
            </a:r>
            <a:br>
              <a:rPr lang="en-US" altLang="ja-JP" dirty="0"/>
            </a:br>
            <a:r>
              <a:rPr lang="en-US" altLang="ja-JP" dirty="0"/>
              <a:t>Opening report </a:t>
            </a:r>
            <a:br>
              <a:rPr lang="en-US" altLang="ja-JP" dirty="0"/>
            </a:br>
            <a:r>
              <a:rPr lang="en-US" altLang="ja-JP" dirty="0"/>
              <a:t>on</a:t>
            </a:r>
            <a:br>
              <a:rPr lang="en-US" altLang="ja-JP" dirty="0"/>
            </a:br>
            <a:r>
              <a:rPr lang="en-US" altLang="ja-JP" dirty="0"/>
              <a:t>March 9th/10th/15th/16th,2021</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8" name="Rectangle 5">
            <a:extLst>
              <a:ext uri="{FF2B5EF4-FFF2-40B4-BE49-F238E27FC236}">
                <a16:creationId xmlns:a16="http://schemas.microsoft.com/office/drawing/2014/main" id="{CE1B4015-108B-49CD-AEA6-B8AA00FAE5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7AC8F4A8-3A62-4BC3-A65D-7FE5903D45F3}"/>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4159759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20</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379942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2E817893-5E1E-4B0E-A7C2-5919D4CCB77D}"/>
              </a:ext>
            </a:extLst>
          </p:cNvPr>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07B6584B-182F-4352-A1D0-401D08772EFA}"/>
              </a:ext>
            </a:extLst>
          </p:cNvPr>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21</a:t>
            </a:fld>
            <a:endParaRPr lang="en-US" altLang="ja-JP"/>
          </a:p>
        </p:txBody>
      </p:sp>
      <p:graphicFrame>
        <p:nvGraphicFramePr>
          <p:cNvPr id="8" name="表 7">
            <a:extLst>
              <a:ext uri="{FF2B5EF4-FFF2-40B4-BE49-F238E27FC236}">
                <a16:creationId xmlns:a16="http://schemas.microsoft.com/office/drawing/2014/main" id="{2FC9475F-C31C-476E-9D68-5910B7EDB382}"/>
              </a:ext>
            </a:extLst>
          </p:cNvPr>
          <p:cNvGraphicFramePr>
            <a:graphicFrameLocks noGrp="1"/>
          </p:cNvGraphicFramePr>
          <p:nvPr/>
        </p:nvGraphicFramePr>
        <p:xfrm>
          <a:off x="107504" y="2636912"/>
          <a:ext cx="8928994" cy="4133056"/>
        </p:xfrm>
        <a:graphic>
          <a:graphicData uri="http://schemas.openxmlformats.org/drawingml/2006/table">
            <a:tbl>
              <a:tblPr firstRow="1" bandRow="1">
                <a:tableStyleId>{93296810-A885-4BE3-A3E7-6D5BEEA58F35}</a:tableStyleId>
              </a:tblPr>
              <a:tblGrid>
                <a:gridCol w="1488164">
                  <a:extLst>
                    <a:ext uri="{9D8B030D-6E8A-4147-A177-3AD203B41FA5}">
                      <a16:colId xmlns:a16="http://schemas.microsoft.com/office/drawing/2014/main" val="128069908"/>
                    </a:ext>
                  </a:extLst>
                </a:gridCol>
                <a:gridCol w="1488166">
                  <a:extLst>
                    <a:ext uri="{9D8B030D-6E8A-4147-A177-3AD203B41FA5}">
                      <a16:colId xmlns:a16="http://schemas.microsoft.com/office/drawing/2014/main" val="20000"/>
                    </a:ext>
                  </a:extLst>
                </a:gridCol>
                <a:gridCol w="1488166">
                  <a:extLst>
                    <a:ext uri="{9D8B030D-6E8A-4147-A177-3AD203B41FA5}">
                      <a16:colId xmlns:a16="http://schemas.microsoft.com/office/drawing/2014/main" val="20001"/>
                    </a:ext>
                  </a:extLst>
                </a:gridCol>
                <a:gridCol w="1488166">
                  <a:extLst>
                    <a:ext uri="{9D8B030D-6E8A-4147-A177-3AD203B41FA5}">
                      <a16:colId xmlns:a16="http://schemas.microsoft.com/office/drawing/2014/main" val="20002"/>
                    </a:ext>
                  </a:extLst>
                </a:gridCol>
                <a:gridCol w="1488166">
                  <a:extLst>
                    <a:ext uri="{9D8B030D-6E8A-4147-A177-3AD203B41FA5}">
                      <a16:colId xmlns:a16="http://schemas.microsoft.com/office/drawing/2014/main" val="20003"/>
                    </a:ext>
                  </a:extLst>
                </a:gridCol>
                <a:gridCol w="1488166">
                  <a:extLst>
                    <a:ext uri="{9D8B030D-6E8A-4147-A177-3AD203B41FA5}">
                      <a16:colId xmlns:a16="http://schemas.microsoft.com/office/drawing/2014/main" val="20004"/>
                    </a:ext>
                  </a:extLst>
                </a:gridCol>
              </a:tblGrid>
              <a:tr h="550454">
                <a:tc>
                  <a:txBody>
                    <a:bodyPr/>
                    <a:lstStyle/>
                    <a:p>
                      <a:r>
                        <a:rPr kumimoji="1" lang="en-US" altLang="ja-JP" sz="1400" dirty="0"/>
                        <a:t>Sessions</a:t>
                      </a:r>
                    </a:p>
                  </a:txBody>
                  <a:tcPr/>
                </a:tc>
                <a:tc>
                  <a:txBody>
                    <a:bodyPr/>
                    <a:lstStyle/>
                    <a:p>
                      <a:r>
                        <a:rPr kumimoji="1" lang="en-US" altLang="ja-JP" sz="1400" dirty="0"/>
                        <a:t>Japan</a:t>
                      </a:r>
                    </a:p>
                    <a:p>
                      <a:r>
                        <a:rPr kumimoji="1" lang="en-US" altLang="ja-JP" sz="1400" dirty="0"/>
                        <a:t>(JST)</a:t>
                      </a:r>
                    </a:p>
                  </a:txBody>
                  <a:tcPr/>
                </a:tc>
                <a:tc>
                  <a:txBody>
                    <a:bodyPr/>
                    <a:lstStyle/>
                    <a:p>
                      <a:r>
                        <a:rPr kumimoji="1" lang="en-US" altLang="ja-JP" sz="1400" dirty="0"/>
                        <a:t>London</a:t>
                      </a:r>
                    </a:p>
                    <a:p>
                      <a:r>
                        <a:rPr kumimoji="1" lang="en-US" altLang="ja-JP" sz="1400" dirty="0"/>
                        <a:t>(GMT)</a:t>
                      </a:r>
                      <a:endParaRPr kumimoji="1" lang="ja-JP" altLang="en-US" sz="1400" dirty="0"/>
                    </a:p>
                  </a:txBody>
                  <a:tcPr/>
                </a:tc>
                <a:tc>
                  <a:txBody>
                    <a:bodyPr/>
                    <a:lstStyle/>
                    <a:p>
                      <a:r>
                        <a:rPr kumimoji="1" lang="en-US" altLang="ja-JP" sz="1400" dirty="0"/>
                        <a:t>Atlanta</a:t>
                      </a:r>
                    </a:p>
                    <a:p>
                      <a:r>
                        <a:rPr kumimoji="1" lang="en-US" altLang="ja-JP" sz="1400" dirty="0"/>
                        <a:t>(EST)</a:t>
                      </a:r>
                      <a:endParaRPr kumimoji="1" lang="ja-JP" altLang="en-US" sz="1400" dirty="0"/>
                    </a:p>
                  </a:txBody>
                  <a:tcPr/>
                </a:tc>
                <a:tc>
                  <a:txBody>
                    <a:bodyPr/>
                    <a:lstStyle/>
                    <a:p>
                      <a:r>
                        <a:rPr kumimoji="1" lang="en-US" altLang="ja-JP" sz="1400" dirty="0"/>
                        <a:t>Austin</a:t>
                      </a:r>
                    </a:p>
                    <a:p>
                      <a:r>
                        <a:rPr kumimoji="1" lang="en-US" altLang="ja-JP" sz="1400" dirty="0"/>
                        <a:t>(CST)</a:t>
                      </a:r>
                      <a:endParaRPr kumimoji="1" lang="ja-JP" altLang="en-US" sz="1400" dirty="0"/>
                    </a:p>
                  </a:txBody>
                  <a:tcPr/>
                </a:tc>
                <a:tc>
                  <a:txBody>
                    <a:bodyPr/>
                    <a:lstStyle/>
                    <a:p>
                      <a:r>
                        <a:rPr kumimoji="1" lang="en-US" altLang="ja-JP" sz="1400" dirty="0"/>
                        <a:t>San Diego</a:t>
                      </a:r>
                    </a:p>
                    <a:p>
                      <a:r>
                        <a:rPr kumimoji="1" lang="en-US" altLang="ja-JP" sz="1400" dirty="0"/>
                        <a:t>(PST)</a:t>
                      </a:r>
                      <a:endParaRPr kumimoji="1" lang="ja-JP" altLang="en-US" sz="1400" dirty="0"/>
                    </a:p>
                  </a:txBody>
                  <a:tcPr/>
                </a:tc>
                <a:extLst>
                  <a:ext uri="{0D108BD9-81ED-4DB2-BD59-A6C34878D82A}">
                    <a16:rowId xmlns:a16="http://schemas.microsoft.com/office/drawing/2014/main" val="10000"/>
                  </a:ext>
                </a:extLst>
              </a:tr>
              <a:tr h="734380">
                <a:tc>
                  <a:txBody>
                    <a:bodyPr/>
                    <a:lstStyle/>
                    <a:p>
                      <a:r>
                        <a:rPr kumimoji="1" lang="en-US" altLang="ja-JP" sz="1400" dirty="0">
                          <a:latin typeface="+mn-ea"/>
                          <a:ea typeface="+mn-ea"/>
                        </a:rPr>
                        <a:t>1</a:t>
                      </a:r>
                    </a:p>
                  </a:txBody>
                  <a:tcPr/>
                </a:tc>
                <a:tc>
                  <a:txBody>
                    <a:bodyPr/>
                    <a:lstStyle/>
                    <a:p>
                      <a:r>
                        <a:rPr kumimoji="1" lang="en-US" altLang="ja-JP" sz="1400" dirty="0"/>
                        <a:t>Wednesday</a:t>
                      </a:r>
                    </a:p>
                    <a:p>
                      <a:r>
                        <a:rPr kumimoji="1" lang="en-US" altLang="ja-JP" sz="1400" dirty="0"/>
                        <a:t>March 10th</a:t>
                      </a:r>
                      <a:r>
                        <a:rPr kumimoji="1" lang="en-US" altLang="ja-JP" sz="1400" baseline="30000" dirty="0"/>
                        <a:t> </a:t>
                      </a:r>
                      <a:endParaRPr kumimoji="1" lang="en-US" altLang="ja-JP" sz="1400" dirty="0"/>
                    </a:p>
                    <a:p>
                      <a:r>
                        <a:rPr kumimoji="1" lang="en-US" altLang="ja-JP" sz="1400" dirty="0"/>
                        <a:t>8:00-10:00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10001"/>
                  </a:ext>
                </a:extLst>
              </a:tr>
              <a:tr h="734380">
                <a:tc>
                  <a:txBody>
                    <a:bodyPr/>
                    <a:lstStyle/>
                    <a:p>
                      <a:r>
                        <a:rPr kumimoji="1" lang="en-US" altLang="ja-JP" sz="1400" dirty="0">
                          <a:latin typeface="+mn-ea"/>
                          <a:ea typeface="+mn-ea"/>
                        </a:rPr>
                        <a:t>2</a:t>
                      </a:r>
                    </a:p>
                  </a:txBody>
                  <a:tcPr/>
                </a:tc>
                <a:tc>
                  <a:txBody>
                    <a:bodyPr/>
                    <a:lstStyle/>
                    <a:p>
                      <a:r>
                        <a:rPr kumimoji="1" lang="en-US" altLang="ja-JP" sz="1400" dirty="0"/>
                        <a:t>Thursday</a:t>
                      </a:r>
                    </a:p>
                    <a:p>
                      <a:r>
                        <a:rPr kumimoji="1" lang="en-US" altLang="ja-JP" sz="1400" dirty="0"/>
                        <a:t>March 11th</a:t>
                      </a:r>
                      <a:r>
                        <a:rPr kumimoji="1" lang="en-US" altLang="ja-JP" sz="1400" baseline="30000" dirty="0"/>
                        <a:t> </a:t>
                      </a:r>
                      <a:endParaRPr kumimoji="1" lang="en-US" altLang="ja-JP" sz="1400" dirty="0"/>
                    </a:p>
                    <a:p>
                      <a:r>
                        <a:rPr kumimoji="1" lang="en-US" altLang="ja-JP" sz="1400" dirty="0"/>
                        <a:t>8:00-10:00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2547241148"/>
                  </a:ext>
                </a:extLst>
              </a:tr>
              <a:tr h="645082">
                <a:tc gridSpan="6">
                  <a:txBody>
                    <a:bodyPr/>
                    <a:lstStyle/>
                    <a:p>
                      <a:r>
                        <a:rPr kumimoji="1" lang="en-US" altLang="ja-JP" sz="1400" dirty="0">
                          <a:solidFill>
                            <a:srgbClr val="FF00FF"/>
                          </a:solidFill>
                          <a:latin typeface="+mn-ea"/>
                          <a:ea typeface="+mn-ea"/>
                        </a:rPr>
                        <a:t>Daylight saving time starts on Sunday March 14</a:t>
                      </a:r>
                      <a:r>
                        <a:rPr kumimoji="1" lang="en-US" altLang="ja-JP" sz="1400" baseline="30000" dirty="0">
                          <a:solidFill>
                            <a:srgbClr val="FF00FF"/>
                          </a:solidFill>
                          <a:latin typeface="+mn-ea"/>
                          <a:ea typeface="+mn-ea"/>
                        </a:rPr>
                        <a:t>th</a:t>
                      </a:r>
                      <a:r>
                        <a:rPr kumimoji="1" lang="en-US" altLang="ja-JP" sz="1400" dirty="0">
                          <a:solidFill>
                            <a:srgbClr val="FF00FF"/>
                          </a:solidFill>
                          <a:latin typeface="+mn-ea"/>
                          <a:ea typeface="+mn-ea"/>
                        </a:rPr>
                        <a:t>,So Japanese time slot for session 3 and 4 will be one-hour earlier than previous weeks.</a:t>
                      </a: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extLst>
                  <a:ext uri="{0D108BD9-81ED-4DB2-BD59-A6C34878D82A}">
                    <a16:rowId xmlns:a16="http://schemas.microsoft.com/office/drawing/2014/main" val="3107158593"/>
                  </a:ext>
                </a:extLst>
              </a:tr>
              <a:tr h="734380">
                <a:tc>
                  <a:txBody>
                    <a:bodyPr/>
                    <a:lstStyle/>
                    <a:p>
                      <a:r>
                        <a:rPr kumimoji="1" lang="en-US" altLang="ja-JP" sz="1400" dirty="0">
                          <a:latin typeface="+mn-ea"/>
                          <a:ea typeface="+mn-ea"/>
                        </a:rPr>
                        <a:t>3</a:t>
                      </a:r>
                    </a:p>
                  </a:txBody>
                  <a:tcPr/>
                </a:tc>
                <a:tc>
                  <a:txBody>
                    <a:bodyPr/>
                    <a:lstStyle/>
                    <a:p>
                      <a:r>
                        <a:rPr kumimoji="1" lang="en-US" altLang="ja-JP" sz="1400" dirty="0"/>
                        <a:t>Tuesday</a:t>
                      </a:r>
                    </a:p>
                    <a:p>
                      <a:r>
                        <a:rPr kumimoji="1" lang="en-US" altLang="ja-JP" sz="1400" dirty="0"/>
                        <a:t>March 16th</a:t>
                      </a:r>
                      <a:r>
                        <a:rPr kumimoji="1" lang="en-US" altLang="ja-JP" sz="1400" baseline="30000" dirty="0"/>
                        <a:t> </a:t>
                      </a:r>
                      <a:endParaRPr kumimoji="1" lang="en-US" altLang="ja-JP" sz="1400" dirty="0"/>
                    </a:p>
                    <a:p>
                      <a:r>
                        <a:rPr kumimoji="1" lang="en-US" altLang="ja-JP" sz="1400" dirty="0">
                          <a:solidFill>
                            <a:srgbClr val="FF00FF"/>
                          </a:solidFill>
                        </a:rPr>
                        <a:t>7:00-09:00</a:t>
                      </a:r>
                      <a:endParaRPr kumimoji="1" lang="en-US" altLang="ja-JP" sz="1400" dirty="0">
                        <a:solidFill>
                          <a:srgbClr val="FF00FF"/>
                        </a:solidFill>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2565902198"/>
                  </a:ext>
                </a:extLst>
              </a:tr>
              <a:tr h="734380">
                <a:tc>
                  <a:txBody>
                    <a:bodyPr/>
                    <a:lstStyle/>
                    <a:p>
                      <a:r>
                        <a:rPr kumimoji="1" lang="en-US" altLang="ja-JP" sz="1400" dirty="0">
                          <a:latin typeface="+mn-ea"/>
                          <a:ea typeface="+mn-ea"/>
                        </a:rPr>
                        <a:t>4</a:t>
                      </a:r>
                    </a:p>
                  </a:txBody>
                  <a:tcPr/>
                </a:tc>
                <a:tc>
                  <a:txBody>
                    <a:bodyPr/>
                    <a:lstStyle/>
                    <a:p>
                      <a:r>
                        <a:rPr kumimoji="1" lang="en-US" altLang="ja-JP" sz="1400" dirty="0"/>
                        <a:t>Wednesday</a:t>
                      </a:r>
                    </a:p>
                    <a:p>
                      <a:r>
                        <a:rPr kumimoji="1" lang="en-US" altLang="ja-JP" sz="1400" dirty="0"/>
                        <a:t>March 17th</a:t>
                      </a:r>
                      <a:r>
                        <a:rPr kumimoji="1" lang="en-US" altLang="ja-JP" sz="1400" baseline="30000" dirty="0"/>
                        <a:t> </a:t>
                      </a:r>
                      <a:endParaRPr kumimoji="1" lang="en-US" altLang="ja-JP" sz="1400" dirty="0"/>
                    </a:p>
                    <a:p>
                      <a:r>
                        <a:rPr kumimoji="1" lang="en-US" altLang="ja-JP" sz="1400" dirty="0">
                          <a:solidFill>
                            <a:srgbClr val="FF00FF"/>
                          </a:solidFill>
                        </a:rPr>
                        <a:t>7:00-09:00</a:t>
                      </a:r>
                      <a:endParaRPr kumimoji="1" lang="en-US" altLang="ja-JP" sz="1400" dirty="0">
                        <a:solidFill>
                          <a:srgbClr val="FF00FF"/>
                        </a:solidFill>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3083658564"/>
                  </a:ext>
                </a:extLst>
              </a:tr>
            </a:tbl>
          </a:graphicData>
        </a:graphic>
      </p:graphicFrame>
      <p:sp>
        <p:nvSpPr>
          <p:cNvPr id="3" name="テキスト ボックス 2">
            <a:extLst>
              <a:ext uri="{FF2B5EF4-FFF2-40B4-BE49-F238E27FC236}">
                <a16:creationId xmlns:a16="http://schemas.microsoft.com/office/drawing/2014/main" id="{A63AC6D6-4DC1-4463-9155-51E756BA21EE}"/>
              </a:ext>
            </a:extLst>
          </p:cNvPr>
          <p:cNvSpPr txBox="1"/>
          <p:nvPr/>
        </p:nvSpPr>
        <p:spPr>
          <a:xfrm>
            <a:off x="971600" y="1844824"/>
            <a:ext cx="7344816" cy="584775"/>
          </a:xfrm>
          <a:prstGeom prst="rect">
            <a:avLst/>
          </a:prstGeom>
          <a:noFill/>
        </p:spPr>
        <p:txBody>
          <a:bodyPr wrap="square" rtlCol="0">
            <a:spAutoFit/>
          </a:bodyPr>
          <a:lstStyle/>
          <a:p>
            <a:r>
              <a:rPr lang="en-US" sz="3200" dirty="0">
                <a:latin typeface="Meiryo UI" panose="020B0604030504040204" pitchFamily="50" charset="-128"/>
                <a:ea typeface="Meiryo UI" panose="020B0604030504040204" pitchFamily="50" charset="-128"/>
              </a:rPr>
              <a:t>TG4aa time slots in March plenary</a:t>
            </a:r>
            <a:endParaRPr lang="en-001" sz="3200" dirty="0">
              <a:latin typeface="Meiryo UI" panose="020B0604030504040204" pitchFamily="50" charset="-128"/>
              <a:ea typeface="Meiryo UI" panose="020B0604030504040204" pitchFamily="50" charset="-128"/>
            </a:endParaRPr>
          </a:p>
        </p:txBody>
      </p:sp>
      <p:sp>
        <p:nvSpPr>
          <p:cNvPr id="7" name="タイトル 6">
            <a:extLst>
              <a:ext uri="{FF2B5EF4-FFF2-40B4-BE49-F238E27FC236}">
                <a16:creationId xmlns:a16="http://schemas.microsoft.com/office/drawing/2014/main" id="{840F770C-779D-491A-93B1-7C5ABD8F1BF0}"/>
              </a:ext>
            </a:extLst>
          </p:cNvPr>
          <p:cNvSpPr>
            <a:spLocks noGrp="1"/>
          </p:cNvSpPr>
          <p:nvPr>
            <p:ph type="title"/>
          </p:nvPr>
        </p:nvSpPr>
        <p:spPr/>
        <p:txBody>
          <a:bodyPr/>
          <a:lstStyle/>
          <a:p>
            <a:r>
              <a:rPr lang="en-US" dirty="0">
                <a:solidFill>
                  <a:srgbClr val="FF00FF"/>
                </a:solidFill>
              </a:rPr>
              <a:t>Please keep in mind “daylight saving time starts in this weekend”</a:t>
            </a:r>
            <a:endParaRPr lang="en-001" dirty="0">
              <a:solidFill>
                <a:srgbClr val="FF00FF"/>
              </a:solidFill>
            </a:endParaRPr>
          </a:p>
        </p:txBody>
      </p:sp>
      <p:sp>
        <p:nvSpPr>
          <p:cNvPr id="9" name="日付プレースホルダー 8">
            <a:extLst>
              <a:ext uri="{FF2B5EF4-FFF2-40B4-BE49-F238E27FC236}">
                <a16:creationId xmlns:a16="http://schemas.microsoft.com/office/drawing/2014/main" id="{C744888E-A570-4C2C-AB14-44F777191C03}"/>
              </a:ext>
            </a:extLst>
          </p:cNvPr>
          <p:cNvSpPr>
            <a:spLocks noGrp="1"/>
          </p:cNvSpPr>
          <p:nvPr>
            <p:ph type="dt" sz="half" idx="2"/>
          </p:nvPr>
        </p:nvSpPr>
        <p:spPr/>
        <p:txBody>
          <a:bodyPr/>
          <a:lstStyle/>
          <a:p>
            <a:r>
              <a:rPr lang="en-001" altLang="ja-JP"/>
              <a:t>&lt;March,2021&gt;</a:t>
            </a:r>
            <a:endParaRPr lang="en-US" altLang="ja-JP" dirty="0"/>
          </a:p>
        </p:txBody>
      </p:sp>
      <p:sp>
        <p:nvSpPr>
          <p:cNvPr id="10" name="テキスト ボックス 9">
            <a:extLst>
              <a:ext uri="{FF2B5EF4-FFF2-40B4-BE49-F238E27FC236}">
                <a16:creationId xmlns:a16="http://schemas.microsoft.com/office/drawing/2014/main" id="{0A313904-0F07-41EA-9D14-0DABD9FDDA55}"/>
              </a:ext>
            </a:extLst>
          </p:cNvPr>
          <p:cNvSpPr txBox="1"/>
          <p:nvPr/>
        </p:nvSpPr>
        <p:spPr>
          <a:xfrm>
            <a:off x="1388547" y="4232171"/>
            <a:ext cx="7359917" cy="400110"/>
          </a:xfrm>
          <a:prstGeom prst="rect">
            <a:avLst/>
          </a:prstGeom>
          <a:solidFill>
            <a:srgbClr val="FFFF00">
              <a:alpha val="76863"/>
            </a:srgbClr>
          </a:solidFill>
        </p:spPr>
        <p:txBody>
          <a:bodyPr wrap="square" rtlCol="0">
            <a:spAutoFit/>
          </a:bodyPr>
          <a:lstStyle/>
          <a:p>
            <a:pPr algn="ctr"/>
            <a:r>
              <a:rPr lang="en-US" sz="2000" dirty="0">
                <a:solidFill>
                  <a:srgbClr val="FF0000"/>
                </a:solidFill>
              </a:rPr>
              <a:t>Cancelled!!</a:t>
            </a:r>
            <a:endParaRPr lang="en-001" sz="2000" dirty="0">
              <a:solidFill>
                <a:srgbClr val="FF0000"/>
              </a:solidFill>
            </a:endParaRPr>
          </a:p>
        </p:txBody>
      </p:sp>
    </p:spTree>
    <p:extLst>
      <p:ext uri="{BB962C8B-B14F-4D97-AF65-F5344CB8AC3E}">
        <p14:creationId xmlns:p14="http://schemas.microsoft.com/office/powerpoint/2010/main" val="232922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a:t>
            </a:r>
            <a:br>
              <a:rPr lang="en-US" dirty="0"/>
            </a:br>
            <a:r>
              <a:rPr lang="en-US" dirty="0"/>
              <a:t>(End of session1)</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22</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 name="テキスト ボックス 9">
            <a:extLst>
              <a:ext uri="{FF2B5EF4-FFF2-40B4-BE49-F238E27FC236}">
                <a16:creationId xmlns:a16="http://schemas.microsoft.com/office/drawing/2014/main" id="{D22FBA6B-CFDE-486D-BEF9-175F5D579F3B}"/>
              </a:ext>
            </a:extLst>
          </p:cNvPr>
          <p:cNvSpPr txBox="1"/>
          <p:nvPr/>
        </p:nvSpPr>
        <p:spPr>
          <a:xfrm>
            <a:off x="4716016" y="4363147"/>
            <a:ext cx="3238128" cy="1361911"/>
          </a:xfrm>
          <a:prstGeom prst="rect">
            <a:avLst/>
          </a:prstGeom>
          <a:noFill/>
        </p:spPr>
        <p:txBody>
          <a:bodyPr wrap="square" rtlCol="0">
            <a:spAutoFit/>
          </a:bodyPr>
          <a:lstStyle/>
          <a:p>
            <a:pPr marL="0" indent="0">
              <a:buNone/>
            </a:pPr>
            <a:r>
              <a:rPr lang="en-US" dirty="0">
                <a:solidFill>
                  <a:schemeClr val="bg2">
                    <a:lumMod val="20000"/>
                    <a:lumOff val="80000"/>
                  </a:schemeClr>
                </a:solidFill>
              </a:rPr>
              <a:t>Moved:</a:t>
            </a:r>
          </a:p>
          <a:p>
            <a:pPr marL="0" indent="0">
              <a:buNone/>
            </a:pPr>
            <a:r>
              <a:rPr lang="en-US" dirty="0">
                <a:solidFill>
                  <a:schemeClr val="bg2">
                    <a:lumMod val="20000"/>
                    <a:lumOff val="80000"/>
                  </a:schemeClr>
                </a:solidFill>
              </a:rPr>
              <a:t>Second:</a:t>
            </a:r>
          </a:p>
          <a:p>
            <a:pPr marL="0" indent="0">
              <a:buNone/>
            </a:pPr>
            <a:r>
              <a:rPr lang="en-US" dirty="0">
                <a:solidFill>
                  <a:schemeClr val="bg2">
                    <a:lumMod val="20000"/>
                    <a:lumOff val="80000"/>
                  </a:schemeClr>
                </a:solidFill>
              </a:rPr>
              <a:t>There is no discussion or objections.</a:t>
            </a:r>
          </a:p>
          <a:p>
            <a:pPr marL="0" indent="0">
              <a:buNone/>
            </a:pPr>
            <a:r>
              <a:rPr lang="en-US" dirty="0">
                <a:solidFill>
                  <a:schemeClr val="bg2">
                    <a:lumMod val="20000"/>
                    <a:lumOff val="80000"/>
                  </a:schemeClr>
                </a:solidFill>
              </a:rPr>
              <a:t>Recess is approved  unanimous consent.</a:t>
            </a:r>
          </a:p>
          <a:p>
            <a:pPr marL="0" indent="0">
              <a:buNone/>
            </a:pPr>
            <a:endParaRPr lang="en-US" sz="1050" dirty="0">
              <a:solidFill>
                <a:schemeClr val="bg2">
                  <a:lumMod val="20000"/>
                  <a:lumOff val="80000"/>
                </a:schemeClr>
              </a:solidFill>
            </a:endParaRPr>
          </a:p>
          <a:p>
            <a:endParaRPr lang="en-US" dirty="0">
              <a:solidFill>
                <a:schemeClr val="bg2">
                  <a:lumMod val="20000"/>
                  <a:lumOff val="80000"/>
                </a:schemeClr>
              </a:solidFill>
            </a:endParaRPr>
          </a:p>
          <a:p>
            <a:endParaRPr lang="en-001" dirty="0">
              <a:solidFill>
                <a:schemeClr val="bg2">
                  <a:lumMod val="20000"/>
                  <a:lumOff val="80000"/>
                </a:schemeClr>
              </a:solidFill>
            </a:endParaRPr>
          </a:p>
        </p:txBody>
      </p:sp>
      <p:sp>
        <p:nvSpPr>
          <p:cNvPr id="2" name="日付プレースホルダー 1">
            <a:extLst>
              <a:ext uri="{FF2B5EF4-FFF2-40B4-BE49-F238E27FC236}">
                <a16:creationId xmlns:a16="http://schemas.microsoft.com/office/drawing/2014/main" id="{1CB8F5B8-7346-43AB-9A67-3F03A4B65535}"/>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888117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OPEN</a:t>
            </a:r>
            <a:br>
              <a:rPr lang="en-US" dirty="0"/>
            </a:br>
            <a:r>
              <a:rPr lang="en-US" dirty="0"/>
              <a:t>(Start of TG4aa session3)</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23</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922FB0-C8B7-47CA-BEB8-2CEF3031F516}"/>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7945312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24</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日付プレースホルダー 6">
            <a:extLst>
              <a:ext uri="{FF2B5EF4-FFF2-40B4-BE49-F238E27FC236}">
                <a16:creationId xmlns:a16="http://schemas.microsoft.com/office/drawing/2014/main" id="{ADF32EEE-E7D2-47EB-8886-89B8D3C74860}"/>
              </a:ext>
            </a:extLst>
          </p:cNvPr>
          <p:cNvSpPr>
            <a:spLocks noGrp="1"/>
          </p:cNvSpPr>
          <p:nvPr>
            <p:ph type="dt" sz="half" idx="2"/>
          </p:nvPr>
        </p:nvSpPr>
        <p:spPr/>
        <p:txBody>
          <a:bodyPr/>
          <a:lstStyle/>
          <a:p>
            <a:r>
              <a:rPr lang="en-001" altLang="ja-JP"/>
              <a:t>&lt;March,2021&gt;</a:t>
            </a:r>
            <a:endParaRPr lang="en-US" altLang="ja-JP" dirty="0"/>
          </a:p>
        </p:txBody>
      </p:sp>
      <p:sp>
        <p:nvSpPr>
          <p:cNvPr id="12" name="テキスト ボックス 11">
            <a:extLst>
              <a:ext uri="{FF2B5EF4-FFF2-40B4-BE49-F238E27FC236}">
                <a16:creationId xmlns:a16="http://schemas.microsoft.com/office/drawing/2014/main" id="{457F97A8-2D6F-42A8-897D-012EE83B23B3}"/>
              </a:ext>
            </a:extLst>
          </p:cNvPr>
          <p:cNvSpPr txBox="1"/>
          <p:nvPr/>
        </p:nvSpPr>
        <p:spPr>
          <a:xfrm>
            <a:off x="441907" y="5641481"/>
            <a:ext cx="8143055" cy="738664"/>
          </a:xfrm>
          <a:prstGeom prst="rect">
            <a:avLst/>
          </a:prstGeom>
          <a:solidFill>
            <a:srgbClr val="FFFF00"/>
          </a:solidFill>
        </p:spPr>
        <p:txBody>
          <a:bodyPr wrap="square" rtlCol="0">
            <a:spAutoFit/>
          </a:bodyPr>
          <a:lstStyle/>
          <a:p>
            <a:r>
              <a:rPr lang="en-US" sz="1400" dirty="0">
                <a:solidFill>
                  <a:srgbClr val="FF0000"/>
                </a:solidFill>
              </a:rPr>
              <a:t>Important Note: In March plenary, Attendance will be counted session based. Each session give you 6% of attendance.</a:t>
            </a:r>
          </a:p>
          <a:p>
            <a:r>
              <a:rPr lang="en-US" sz="1400" dirty="0">
                <a:solidFill>
                  <a:srgbClr val="FF0000"/>
                </a:solidFill>
              </a:rPr>
              <a:t>In order to get voting right, you need to get at least 12 sessions during 3/9-3/17.</a:t>
            </a:r>
            <a:endParaRPr lang="en-001" sz="1400" dirty="0">
              <a:solidFill>
                <a:srgbClr val="FF0000"/>
              </a:solidFill>
            </a:endParaRPr>
          </a:p>
        </p:txBody>
      </p:sp>
    </p:spTree>
    <p:extLst>
      <p:ext uri="{BB962C8B-B14F-4D97-AF65-F5344CB8AC3E}">
        <p14:creationId xmlns:p14="http://schemas.microsoft.com/office/powerpoint/2010/main" val="28698998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t>9th</a:t>
            </a:r>
            <a:r>
              <a:rPr lang="en-US" altLang="ja-JP" sz="1800" dirty="0">
                <a:solidFill>
                  <a:srgbClr val="0000FF"/>
                </a:solidFill>
              </a:rPr>
              <a:t> </a:t>
            </a:r>
            <a:r>
              <a:rPr lang="en-US" altLang="ja-JP" sz="1800" dirty="0"/>
              <a:t>Tuesday PM3(18:00-19:00)</a:t>
            </a:r>
          </a:p>
          <a:p>
            <a:pPr marL="800100" lvl="1" indent="-342900">
              <a:buFont typeface="+mj-lt"/>
              <a:buAutoNum type="arabicPeriod"/>
            </a:pPr>
            <a:r>
              <a:rPr lang="en-US" sz="1200" dirty="0"/>
              <a:t>OPEN/Patent Policy</a:t>
            </a:r>
          </a:p>
          <a:p>
            <a:pPr marL="800100" lvl="1" indent="-342900">
              <a:buFont typeface="+mj-lt"/>
              <a:buAutoNum type="arabicPeriod"/>
            </a:pPr>
            <a:r>
              <a:rPr lang="en-US" sz="1200" dirty="0"/>
              <a:t>Attendance</a:t>
            </a:r>
          </a:p>
          <a:p>
            <a:pPr marL="800100" lvl="1" indent="-342900">
              <a:buFont typeface="+mj-lt"/>
              <a:buAutoNum type="arabicPeriod"/>
            </a:pPr>
            <a:r>
              <a:rPr lang="en-US" sz="1200" dirty="0"/>
              <a:t>Approval of the Agenda</a:t>
            </a:r>
          </a:p>
          <a:p>
            <a:pPr marL="800100" lvl="1" indent="-342900">
              <a:buFont typeface="+mj-lt"/>
              <a:buAutoNum type="arabicPeriod"/>
            </a:pPr>
            <a:r>
              <a:rPr lang="en-US" sz="1200" dirty="0"/>
              <a:t>Approval of  the last meeting minutes</a:t>
            </a:r>
          </a:p>
          <a:p>
            <a:pPr marL="800100" lvl="1" indent="-342900">
              <a:buFont typeface="+mj-lt"/>
              <a:buAutoNum type="arabicPeriod"/>
            </a:pPr>
            <a:r>
              <a:rPr lang="en-US" sz="1200" dirty="0"/>
              <a:t>Draft discussion</a:t>
            </a:r>
          </a:p>
          <a:p>
            <a:pPr marL="800100" lvl="1" indent="-342900">
              <a:buFont typeface="+mj-lt"/>
              <a:buAutoNum type="arabicPeriod"/>
            </a:pPr>
            <a:r>
              <a:rPr lang="en-US" sz="1200" dirty="0"/>
              <a:t>CAD discussion</a:t>
            </a:r>
          </a:p>
          <a:p>
            <a:pPr marL="800100" lvl="1" indent="-342900">
              <a:buFont typeface="+mj-lt"/>
              <a:buAutoNum type="arabicPeriod"/>
            </a:pPr>
            <a:r>
              <a:rPr lang="en-US" sz="1200" dirty="0"/>
              <a:t>TG Motion to WG ballot</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p>
          <a:p>
            <a:pPr marL="800100" lvl="1" indent="-342900">
              <a:buFont typeface="+mj-lt"/>
              <a:buAutoNum type="arabicPeriod"/>
            </a:pPr>
            <a:endParaRPr lang="en-US" altLang="ja-JP" sz="1200" dirty="0"/>
          </a:p>
          <a:p>
            <a:r>
              <a:rPr lang="en-US" altLang="ja-JP" sz="1800" dirty="0"/>
              <a:t>10th Wednesday PM3(18:00-19:00)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Continue Session1</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r>
              <a:rPr lang="en-US" altLang="ja-JP" sz="1200" dirty="0"/>
              <a:t>            </a:t>
            </a:r>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25</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9606" y="1752600"/>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1800" dirty="0">
                <a:solidFill>
                  <a:srgbClr val="0000FF"/>
                </a:solidFill>
              </a:rPr>
              <a:t>15th Monday PM3(18:00-19:00)</a:t>
            </a:r>
          </a:p>
          <a:p>
            <a:pPr marL="800100" lvl="1" indent="-342900">
              <a:buFont typeface="+mj-lt"/>
              <a:buAutoNum type="arabicPeriod"/>
            </a:pPr>
            <a:r>
              <a:rPr lang="en-US" sz="1200" dirty="0">
                <a:solidFill>
                  <a:srgbClr val="0000FF"/>
                </a:solidFill>
              </a:rPr>
              <a:t>OPEN</a:t>
            </a:r>
          </a:p>
          <a:p>
            <a:pPr marL="800100" lvl="1" indent="-342900">
              <a:buFont typeface="+mj-lt"/>
              <a:buAutoNum type="arabicPeriod"/>
            </a:pPr>
            <a:r>
              <a:rPr lang="en-US" sz="1200" dirty="0">
                <a:solidFill>
                  <a:srgbClr val="0000FF"/>
                </a:solidFill>
              </a:rPr>
              <a:t>Attendance</a:t>
            </a:r>
          </a:p>
          <a:p>
            <a:pPr marL="800100" lvl="1" indent="-342900">
              <a:buFont typeface="+mj-lt"/>
              <a:buAutoNum type="arabicPeriod"/>
            </a:pPr>
            <a:r>
              <a:rPr lang="en-US" sz="1200" dirty="0">
                <a:solidFill>
                  <a:srgbClr val="0000FF"/>
                </a:solidFill>
              </a:rPr>
              <a:t>Continue Session2</a:t>
            </a:r>
          </a:p>
          <a:p>
            <a:pPr marL="800100" lvl="1" indent="-342900">
              <a:buFont typeface="+mj-lt"/>
              <a:buAutoNum type="arabicPeriod"/>
            </a:pPr>
            <a:r>
              <a:rPr lang="en-US" sz="1200" dirty="0">
                <a:solidFill>
                  <a:srgbClr val="0000FF"/>
                </a:solidFill>
              </a:rPr>
              <a:t>Attendance recap</a:t>
            </a:r>
          </a:p>
          <a:p>
            <a:pPr marL="800100" lvl="1" indent="-342900">
              <a:buFont typeface="+mj-lt"/>
              <a:buAutoNum type="arabicPeriod"/>
            </a:pPr>
            <a:r>
              <a:rPr lang="en-US" sz="1200" dirty="0">
                <a:solidFill>
                  <a:srgbClr val="0000FF"/>
                </a:solidFill>
              </a:rPr>
              <a:t>Recess</a:t>
            </a:r>
            <a:r>
              <a:rPr lang="en-US" altLang="ja-JP" sz="1200" dirty="0">
                <a:solidFill>
                  <a:srgbClr val="0000FF"/>
                </a:solidFill>
              </a:rPr>
              <a:t>            </a:t>
            </a:r>
          </a:p>
          <a:p>
            <a:endParaRPr lang="en-US" altLang="ja-JP" sz="1600" kern="0" dirty="0"/>
          </a:p>
          <a:p>
            <a:r>
              <a:rPr lang="en-US" altLang="ja-JP" sz="1600" kern="0" dirty="0"/>
              <a:t>16th Tuesday PM3(18:00-19:00)</a:t>
            </a:r>
          </a:p>
          <a:p>
            <a:pPr marL="800100" lvl="1" indent="-342900">
              <a:buFont typeface="+mj-lt"/>
              <a:buAutoNum type="arabicPeriod"/>
            </a:pPr>
            <a:r>
              <a:rPr lang="en-US" sz="1050" dirty="0"/>
              <a:t>OPEN</a:t>
            </a:r>
          </a:p>
          <a:p>
            <a:pPr marL="800100" lvl="1" indent="-342900">
              <a:buFont typeface="+mj-lt"/>
              <a:buAutoNum type="arabicPeriod"/>
            </a:pPr>
            <a:r>
              <a:rPr lang="en-US" sz="1050" dirty="0"/>
              <a:t>Attendance</a:t>
            </a:r>
          </a:p>
          <a:p>
            <a:pPr marL="800100" lvl="1" indent="-342900">
              <a:buFont typeface="+mj-lt"/>
              <a:buAutoNum type="arabicPeriod"/>
            </a:pPr>
            <a:r>
              <a:rPr lang="en-US" sz="1050" dirty="0"/>
              <a:t>Continue Session3</a:t>
            </a:r>
          </a:p>
          <a:p>
            <a:pPr marL="800100" lvl="1" indent="-342900">
              <a:buFont typeface="+mj-lt"/>
              <a:buAutoNum type="arabicPeriod"/>
            </a:pPr>
            <a:r>
              <a:rPr lang="en-US" sz="1050" kern="0" dirty="0"/>
              <a:t>Discuss next steps</a:t>
            </a:r>
          </a:p>
          <a:p>
            <a:pPr marL="800100" lvl="1" indent="-342900">
              <a:buFont typeface="+mj-lt"/>
              <a:buAutoNum type="arabicPeriod"/>
            </a:pPr>
            <a:r>
              <a:rPr lang="en-US" sz="1050" dirty="0"/>
              <a:t>Plan for May meeting (# of sessions)</a:t>
            </a:r>
            <a:endParaRPr lang="en-US" sz="1050" kern="0" dirty="0"/>
          </a:p>
          <a:p>
            <a:pPr marL="800100" lvl="1" indent="-342900">
              <a:buFont typeface="+mj-lt"/>
              <a:buAutoNum type="arabicPeriod"/>
            </a:pPr>
            <a:r>
              <a:rPr lang="en-US" sz="1050" kern="0" dirty="0"/>
              <a:t>Any other business</a:t>
            </a:r>
          </a:p>
          <a:p>
            <a:pPr marL="800100" lvl="1" indent="-342900">
              <a:buFont typeface="+mj-lt"/>
              <a:buAutoNum type="arabicPeriod"/>
            </a:pPr>
            <a:r>
              <a:rPr lang="en-US" sz="1050" dirty="0"/>
              <a:t>Attendance recap</a:t>
            </a:r>
            <a:endParaRPr lang="en-US" sz="1050" kern="0" dirty="0"/>
          </a:p>
          <a:p>
            <a:pPr marL="800100" lvl="1" indent="-342900">
              <a:buFont typeface="+mj-lt"/>
              <a:buAutoNum type="arabicPeriod"/>
            </a:pPr>
            <a:r>
              <a:rPr lang="en-US" sz="1050" kern="0" dirty="0"/>
              <a:t>Adjourn 4aa JRE</a:t>
            </a:r>
            <a:endParaRPr lang="en-US" altLang="ja-JP" sz="1050" kern="0" dirty="0"/>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998128" y="5398911"/>
            <a:ext cx="3238128" cy="1546577"/>
          </a:xfrm>
          <a:prstGeom prst="rect">
            <a:avLst/>
          </a:prstGeom>
          <a:noFill/>
        </p:spPr>
        <p:txBody>
          <a:bodyPr wrap="square" rtlCol="0">
            <a:spAutoFit/>
          </a:bodyPr>
          <a:lstStyle/>
          <a:p>
            <a:pPr marL="0" indent="0">
              <a:buNone/>
            </a:pPr>
            <a:r>
              <a:rPr lang="en-US" dirty="0">
                <a:solidFill>
                  <a:schemeClr val="bg2">
                    <a:lumMod val="20000"/>
                    <a:lumOff val="80000"/>
                  </a:schemeClr>
                </a:solidFill>
              </a:rPr>
              <a:t>Agree any changes to the Agenda</a:t>
            </a:r>
          </a:p>
          <a:p>
            <a:pPr marL="0" indent="0">
              <a:buNone/>
            </a:pPr>
            <a:r>
              <a:rPr lang="en-US" dirty="0">
                <a:solidFill>
                  <a:schemeClr val="bg2">
                    <a:lumMod val="20000"/>
                    <a:lumOff val="80000"/>
                  </a:schemeClr>
                </a:solidFill>
              </a:rPr>
              <a:t>Moved: </a:t>
            </a:r>
          </a:p>
          <a:p>
            <a:pPr marL="0" indent="0">
              <a:buNone/>
            </a:pPr>
            <a:r>
              <a:rPr lang="en-US" dirty="0">
                <a:solidFill>
                  <a:schemeClr val="bg2">
                    <a:lumMod val="20000"/>
                    <a:lumOff val="80000"/>
                  </a:schemeClr>
                </a:solidFill>
              </a:rPr>
              <a:t>Second:</a:t>
            </a:r>
            <a:endParaRPr lang="en-001" dirty="0">
              <a:solidFill>
                <a:schemeClr val="bg2">
                  <a:lumMod val="20000"/>
                  <a:lumOff val="80000"/>
                </a:schemeClr>
              </a:solidFill>
            </a:endParaRPr>
          </a:p>
          <a:p>
            <a:pPr marL="0" indent="0">
              <a:buNone/>
            </a:pPr>
            <a:r>
              <a:rPr lang="en-US" dirty="0">
                <a:solidFill>
                  <a:schemeClr val="bg2">
                    <a:lumMod val="20000"/>
                    <a:lumOff val="80000"/>
                  </a:schemeClr>
                </a:solidFill>
              </a:rPr>
              <a:t>There is no discussion or objections.</a:t>
            </a:r>
          </a:p>
          <a:p>
            <a:pPr marL="0" indent="0">
              <a:buNone/>
            </a:pPr>
            <a:r>
              <a:rPr lang="en-US" dirty="0">
                <a:solidFill>
                  <a:schemeClr val="bg2">
                    <a:lumMod val="20000"/>
                    <a:lumOff val="80000"/>
                  </a:schemeClr>
                </a:solidFill>
              </a:rPr>
              <a:t>Agenda is approved  unanimous consent.</a:t>
            </a:r>
          </a:p>
          <a:p>
            <a:pPr marL="0" indent="0">
              <a:buNone/>
            </a:pPr>
            <a:endParaRPr lang="en-US" sz="1050" dirty="0">
              <a:solidFill>
                <a:schemeClr val="bg2">
                  <a:lumMod val="20000"/>
                  <a:lumOff val="80000"/>
                </a:schemeClr>
              </a:solidFill>
            </a:endParaRPr>
          </a:p>
          <a:p>
            <a:endParaRPr lang="en-US" dirty="0">
              <a:solidFill>
                <a:schemeClr val="bg2">
                  <a:lumMod val="20000"/>
                  <a:lumOff val="80000"/>
                </a:schemeClr>
              </a:solidFill>
            </a:endParaRPr>
          </a:p>
          <a:p>
            <a:endParaRPr lang="en-001" dirty="0">
              <a:solidFill>
                <a:schemeClr val="bg2">
                  <a:lumMod val="20000"/>
                  <a:lumOff val="80000"/>
                </a:schemeClr>
              </a:solidFill>
            </a:endParaRPr>
          </a:p>
        </p:txBody>
      </p:sp>
      <p:sp>
        <p:nvSpPr>
          <p:cNvPr id="2" name="日付プレースホルダー 1">
            <a:extLst>
              <a:ext uri="{FF2B5EF4-FFF2-40B4-BE49-F238E27FC236}">
                <a16:creationId xmlns:a16="http://schemas.microsoft.com/office/drawing/2014/main" id="{7EFB4A13-3EDD-4949-8274-772C0D01511F}"/>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6319442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dirty="0"/>
              <a:t>Continue Draft/CAD discussion</a:t>
            </a:r>
            <a:endParaRPr lang="en-001"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26</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3" name="日付プレースホルダー 2">
            <a:extLst>
              <a:ext uri="{FF2B5EF4-FFF2-40B4-BE49-F238E27FC236}">
                <a16:creationId xmlns:a16="http://schemas.microsoft.com/office/drawing/2014/main" id="{C63A9402-97F9-49F9-BE1A-0D2FC6B3EDF2}"/>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6336149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TG Motion</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27</a:t>
            </a:fld>
            <a:endParaRPr lang="en-US" altLang="ja-JP"/>
          </a:p>
        </p:txBody>
      </p:sp>
      <p:sp>
        <p:nvSpPr>
          <p:cNvPr id="3" name="日付プレースホルダー 2">
            <a:extLst>
              <a:ext uri="{FF2B5EF4-FFF2-40B4-BE49-F238E27FC236}">
                <a16:creationId xmlns:a16="http://schemas.microsoft.com/office/drawing/2014/main" id="{21B6C7CF-D4D1-4025-A02D-B7F226ECE4BF}"/>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653117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28</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E83F7F87-F84D-46F7-95E2-FCFB1C32DEB0}"/>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7954600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2E817893-5E1E-4B0E-A7C2-5919D4CCB77D}"/>
              </a:ext>
            </a:extLst>
          </p:cNvPr>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07B6584B-182F-4352-A1D0-401D08772EFA}"/>
              </a:ext>
            </a:extLst>
          </p:cNvPr>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29</a:t>
            </a:fld>
            <a:endParaRPr lang="en-US" altLang="ja-JP"/>
          </a:p>
        </p:txBody>
      </p:sp>
      <p:graphicFrame>
        <p:nvGraphicFramePr>
          <p:cNvPr id="8" name="表 7">
            <a:extLst>
              <a:ext uri="{FF2B5EF4-FFF2-40B4-BE49-F238E27FC236}">
                <a16:creationId xmlns:a16="http://schemas.microsoft.com/office/drawing/2014/main" id="{2FC9475F-C31C-476E-9D68-5910B7EDB382}"/>
              </a:ext>
            </a:extLst>
          </p:cNvPr>
          <p:cNvGraphicFramePr>
            <a:graphicFrameLocks noGrp="1"/>
          </p:cNvGraphicFramePr>
          <p:nvPr/>
        </p:nvGraphicFramePr>
        <p:xfrm>
          <a:off x="107504" y="2636912"/>
          <a:ext cx="8928994" cy="4133056"/>
        </p:xfrm>
        <a:graphic>
          <a:graphicData uri="http://schemas.openxmlformats.org/drawingml/2006/table">
            <a:tbl>
              <a:tblPr firstRow="1" bandRow="1">
                <a:tableStyleId>{93296810-A885-4BE3-A3E7-6D5BEEA58F35}</a:tableStyleId>
              </a:tblPr>
              <a:tblGrid>
                <a:gridCol w="1488164">
                  <a:extLst>
                    <a:ext uri="{9D8B030D-6E8A-4147-A177-3AD203B41FA5}">
                      <a16:colId xmlns:a16="http://schemas.microsoft.com/office/drawing/2014/main" val="128069908"/>
                    </a:ext>
                  </a:extLst>
                </a:gridCol>
                <a:gridCol w="1488166">
                  <a:extLst>
                    <a:ext uri="{9D8B030D-6E8A-4147-A177-3AD203B41FA5}">
                      <a16:colId xmlns:a16="http://schemas.microsoft.com/office/drawing/2014/main" val="20000"/>
                    </a:ext>
                  </a:extLst>
                </a:gridCol>
                <a:gridCol w="1488166">
                  <a:extLst>
                    <a:ext uri="{9D8B030D-6E8A-4147-A177-3AD203B41FA5}">
                      <a16:colId xmlns:a16="http://schemas.microsoft.com/office/drawing/2014/main" val="20001"/>
                    </a:ext>
                  </a:extLst>
                </a:gridCol>
                <a:gridCol w="1488166">
                  <a:extLst>
                    <a:ext uri="{9D8B030D-6E8A-4147-A177-3AD203B41FA5}">
                      <a16:colId xmlns:a16="http://schemas.microsoft.com/office/drawing/2014/main" val="20002"/>
                    </a:ext>
                  </a:extLst>
                </a:gridCol>
                <a:gridCol w="1488166">
                  <a:extLst>
                    <a:ext uri="{9D8B030D-6E8A-4147-A177-3AD203B41FA5}">
                      <a16:colId xmlns:a16="http://schemas.microsoft.com/office/drawing/2014/main" val="20003"/>
                    </a:ext>
                  </a:extLst>
                </a:gridCol>
                <a:gridCol w="1488166">
                  <a:extLst>
                    <a:ext uri="{9D8B030D-6E8A-4147-A177-3AD203B41FA5}">
                      <a16:colId xmlns:a16="http://schemas.microsoft.com/office/drawing/2014/main" val="20004"/>
                    </a:ext>
                  </a:extLst>
                </a:gridCol>
              </a:tblGrid>
              <a:tr h="550454">
                <a:tc>
                  <a:txBody>
                    <a:bodyPr/>
                    <a:lstStyle/>
                    <a:p>
                      <a:r>
                        <a:rPr kumimoji="1" lang="en-US" altLang="ja-JP" sz="1400" dirty="0"/>
                        <a:t>Sessions</a:t>
                      </a:r>
                    </a:p>
                  </a:txBody>
                  <a:tcPr/>
                </a:tc>
                <a:tc>
                  <a:txBody>
                    <a:bodyPr/>
                    <a:lstStyle/>
                    <a:p>
                      <a:r>
                        <a:rPr kumimoji="1" lang="en-US" altLang="ja-JP" sz="1400" dirty="0"/>
                        <a:t>Japan</a:t>
                      </a:r>
                    </a:p>
                    <a:p>
                      <a:r>
                        <a:rPr kumimoji="1" lang="en-US" altLang="ja-JP" sz="1400" dirty="0"/>
                        <a:t>(JST)</a:t>
                      </a:r>
                    </a:p>
                  </a:txBody>
                  <a:tcPr/>
                </a:tc>
                <a:tc>
                  <a:txBody>
                    <a:bodyPr/>
                    <a:lstStyle/>
                    <a:p>
                      <a:r>
                        <a:rPr kumimoji="1" lang="en-US" altLang="ja-JP" sz="1400" dirty="0"/>
                        <a:t>London</a:t>
                      </a:r>
                    </a:p>
                    <a:p>
                      <a:r>
                        <a:rPr kumimoji="1" lang="en-US" altLang="ja-JP" sz="1400" dirty="0"/>
                        <a:t>(GMT)</a:t>
                      </a:r>
                      <a:endParaRPr kumimoji="1" lang="ja-JP" altLang="en-US" sz="1400" dirty="0"/>
                    </a:p>
                  </a:txBody>
                  <a:tcPr/>
                </a:tc>
                <a:tc>
                  <a:txBody>
                    <a:bodyPr/>
                    <a:lstStyle/>
                    <a:p>
                      <a:r>
                        <a:rPr kumimoji="1" lang="en-US" altLang="ja-JP" sz="1400" dirty="0"/>
                        <a:t>Atlanta</a:t>
                      </a:r>
                    </a:p>
                    <a:p>
                      <a:r>
                        <a:rPr kumimoji="1" lang="en-US" altLang="ja-JP" sz="1400" dirty="0"/>
                        <a:t>(EST)</a:t>
                      </a:r>
                      <a:endParaRPr kumimoji="1" lang="ja-JP" altLang="en-US" sz="1400" dirty="0"/>
                    </a:p>
                  </a:txBody>
                  <a:tcPr/>
                </a:tc>
                <a:tc>
                  <a:txBody>
                    <a:bodyPr/>
                    <a:lstStyle/>
                    <a:p>
                      <a:r>
                        <a:rPr kumimoji="1" lang="en-US" altLang="ja-JP" sz="1400" dirty="0"/>
                        <a:t>Austin</a:t>
                      </a:r>
                    </a:p>
                    <a:p>
                      <a:r>
                        <a:rPr kumimoji="1" lang="en-US" altLang="ja-JP" sz="1400" dirty="0"/>
                        <a:t>(CST)</a:t>
                      </a:r>
                      <a:endParaRPr kumimoji="1" lang="ja-JP" altLang="en-US" sz="1400" dirty="0"/>
                    </a:p>
                  </a:txBody>
                  <a:tcPr/>
                </a:tc>
                <a:tc>
                  <a:txBody>
                    <a:bodyPr/>
                    <a:lstStyle/>
                    <a:p>
                      <a:r>
                        <a:rPr kumimoji="1" lang="en-US" altLang="ja-JP" sz="1400" dirty="0"/>
                        <a:t>San Diego</a:t>
                      </a:r>
                    </a:p>
                    <a:p>
                      <a:r>
                        <a:rPr kumimoji="1" lang="en-US" altLang="ja-JP" sz="1400" dirty="0"/>
                        <a:t>(PST)</a:t>
                      </a:r>
                      <a:endParaRPr kumimoji="1" lang="ja-JP" altLang="en-US" sz="1400" dirty="0"/>
                    </a:p>
                  </a:txBody>
                  <a:tcPr/>
                </a:tc>
                <a:extLst>
                  <a:ext uri="{0D108BD9-81ED-4DB2-BD59-A6C34878D82A}">
                    <a16:rowId xmlns:a16="http://schemas.microsoft.com/office/drawing/2014/main" val="10000"/>
                  </a:ext>
                </a:extLst>
              </a:tr>
              <a:tr h="734380">
                <a:tc>
                  <a:txBody>
                    <a:bodyPr/>
                    <a:lstStyle/>
                    <a:p>
                      <a:r>
                        <a:rPr kumimoji="1" lang="en-US" altLang="ja-JP" sz="1400" dirty="0">
                          <a:latin typeface="+mn-ea"/>
                          <a:ea typeface="+mn-ea"/>
                        </a:rPr>
                        <a:t>1</a:t>
                      </a:r>
                    </a:p>
                  </a:txBody>
                  <a:tcPr/>
                </a:tc>
                <a:tc>
                  <a:txBody>
                    <a:bodyPr/>
                    <a:lstStyle/>
                    <a:p>
                      <a:r>
                        <a:rPr kumimoji="1" lang="en-US" altLang="ja-JP" sz="1400" dirty="0"/>
                        <a:t>Wednesday</a:t>
                      </a:r>
                    </a:p>
                    <a:p>
                      <a:r>
                        <a:rPr kumimoji="1" lang="en-US" altLang="ja-JP" sz="1400" dirty="0"/>
                        <a:t>March 10th</a:t>
                      </a:r>
                      <a:r>
                        <a:rPr kumimoji="1" lang="en-US" altLang="ja-JP" sz="1400" baseline="30000" dirty="0"/>
                        <a:t> </a:t>
                      </a:r>
                      <a:endParaRPr kumimoji="1" lang="en-US" altLang="ja-JP" sz="1400" dirty="0"/>
                    </a:p>
                    <a:p>
                      <a:r>
                        <a:rPr kumimoji="1" lang="en-US" altLang="ja-JP" sz="1400" dirty="0"/>
                        <a:t>8:00-10:00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10001"/>
                  </a:ext>
                </a:extLst>
              </a:tr>
              <a:tr h="734380">
                <a:tc>
                  <a:txBody>
                    <a:bodyPr/>
                    <a:lstStyle/>
                    <a:p>
                      <a:r>
                        <a:rPr kumimoji="1" lang="en-US" altLang="ja-JP" sz="1400" dirty="0">
                          <a:latin typeface="+mn-ea"/>
                          <a:ea typeface="+mn-ea"/>
                        </a:rPr>
                        <a:t>2</a:t>
                      </a:r>
                    </a:p>
                  </a:txBody>
                  <a:tcPr/>
                </a:tc>
                <a:tc>
                  <a:txBody>
                    <a:bodyPr/>
                    <a:lstStyle/>
                    <a:p>
                      <a:r>
                        <a:rPr kumimoji="1" lang="en-US" altLang="ja-JP" sz="1400" dirty="0"/>
                        <a:t>Thursday</a:t>
                      </a:r>
                    </a:p>
                    <a:p>
                      <a:r>
                        <a:rPr kumimoji="1" lang="en-US" altLang="ja-JP" sz="1400" dirty="0"/>
                        <a:t>March 11th</a:t>
                      </a:r>
                      <a:r>
                        <a:rPr kumimoji="1" lang="en-US" altLang="ja-JP" sz="1400" baseline="30000" dirty="0"/>
                        <a:t> </a:t>
                      </a:r>
                      <a:endParaRPr kumimoji="1" lang="en-US" altLang="ja-JP" sz="1400" dirty="0"/>
                    </a:p>
                    <a:p>
                      <a:r>
                        <a:rPr kumimoji="1" lang="en-US" altLang="ja-JP" sz="1400" dirty="0"/>
                        <a:t>8:00-10:00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2547241148"/>
                  </a:ext>
                </a:extLst>
              </a:tr>
              <a:tr h="645082">
                <a:tc gridSpan="6">
                  <a:txBody>
                    <a:bodyPr/>
                    <a:lstStyle/>
                    <a:p>
                      <a:r>
                        <a:rPr kumimoji="1" lang="en-US" altLang="ja-JP" sz="1400" dirty="0">
                          <a:solidFill>
                            <a:srgbClr val="FF00FF"/>
                          </a:solidFill>
                          <a:latin typeface="+mn-ea"/>
                          <a:ea typeface="+mn-ea"/>
                        </a:rPr>
                        <a:t>Daylight saving time starts on Sunday March 14</a:t>
                      </a:r>
                      <a:r>
                        <a:rPr kumimoji="1" lang="en-US" altLang="ja-JP" sz="1400" baseline="30000" dirty="0">
                          <a:solidFill>
                            <a:srgbClr val="FF00FF"/>
                          </a:solidFill>
                          <a:latin typeface="+mn-ea"/>
                          <a:ea typeface="+mn-ea"/>
                        </a:rPr>
                        <a:t>th</a:t>
                      </a:r>
                      <a:r>
                        <a:rPr kumimoji="1" lang="en-US" altLang="ja-JP" sz="1400" dirty="0">
                          <a:solidFill>
                            <a:srgbClr val="FF00FF"/>
                          </a:solidFill>
                          <a:latin typeface="+mn-ea"/>
                          <a:ea typeface="+mn-ea"/>
                        </a:rPr>
                        <a:t>,So Japanese time slot for session 3 and 4 will be one-hour earlier than previous weeks.</a:t>
                      </a: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extLst>
                  <a:ext uri="{0D108BD9-81ED-4DB2-BD59-A6C34878D82A}">
                    <a16:rowId xmlns:a16="http://schemas.microsoft.com/office/drawing/2014/main" val="3107158593"/>
                  </a:ext>
                </a:extLst>
              </a:tr>
              <a:tr h="734380">
                <a:tc>
                  <a:txBody>
                    <a:bodyPr/>
                    <a:lstStyle/>
                    <a:p>
                      <a:r>
                        <a:rPr kumimoji="1" lang="en-US" altLang="ja-JP" sz="1400" dirty="0">
                          <a:latin typeface="+mn-ea"/>
                          <a:ea typeface="+mn-ea"/>
                        </a:rPr>
                        <a:t>3</a:t>
                      </a:r>
                    </a:p>
                  </a:txBody>
                  <a:tcPr/>
                </a:tc>
                <a:tc>
                  <a:txBody>
                    <a:bodyPr/>
                    <a:lstStyle/>
                    <a:p>
                      <a:r>
                        <a:rPr kumimoji="1" lang="en-US" altLang="ja-JP" sz="1400" dirty="0"/>
                        <a:t>Tuesday</a:t>
                      </a:r>
                    </a:p>
                    <a:p>
                      <a:r>
                        <a:rPr kumimoji="1" lang="en-US" altLang="ja-JP" sz="1400" dirty="0"/>
                        <a:t>March 16th</a:t>
                      </a:r>
                      <a:r>
                        <a:rPr kumimoji="1" lang="en-US" altLang="ja-JP" sz="1400" baseline="30000" dirty="0"/>
                        <a:t> </a:t>
                      </a:r>
                      <a:endParaRPr kumimoji="1" lang="en-US" altLang="ja-JP" sz="1400" dirty="0"/>
                    </a:p>
                    <a:p>
                      <a:r>
                        <a:rPr kumimoji="1" lang="en-US" altLang="ja-JP" sz="1400" dirty="0">
                          <a:solidFill>
                            <a:srgbClr val="FF00FF"/>
                          </a:solidFill>
                        </a:rPr>
                        <a:t>7:00-09:00</a:t>
                      </a:r>
                      <a:endParaRPr kumimoji="1" lang="en-US" altLang="ja-JP" sz="1400" dirty="0">
                        <a:solidFill>
                          <a:srgbClr val="FF00FF"/>
                        </a:solidFill>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2565902198"/>
                  </a:ext>
                </a:extLst>
              </a:tr>
              <a:tr h="734380">
                <a:tc>
                  <a:txBody>
                    <a:bodyPr/>
                    <a:lstStyle/>
                    <a:p>
                      <a:r>
                        <a:rPr kumimoji="1" lang="en-US" altLang="ja-JP" sz="1400" dirty="0">
                          <a:latin typeface="+mn-ea"/>
                          <a:ea typeface="+mn-ea"/>
                        </a:rPr>
                        <a:t>4</a:t>
                      </a:r>
                    </a:p>
                  </a:txBody>
                  <a:tcPr/>
                </a:tc>
                <a:tc>
                  <a:txBody>
                    <a:bodyPr/>
                    <a:lstStyle/>
                    <a:p>
                      <a:r>
                        <a:rPr kumimoji="1" lang="en-US" altLang="ja-JP" sz="1400" dirty="0"/>
                        <a:t>Wednesday</a:t>
                      </a:r>
                    </a:p>
                    <a:p>
                      <a:r>
                        <a:rPr kumimoji="1" lang="en-US" altLang="ja-JP" sz="1400" dirty="0"/>
                        <a:t>March 17th</a:t>
                      </a:r>
                      <a:r>
                        <a:rPr kumimoji="1" lang="en-US" altLang="ja-JP" sz="1400" baseline="30000" dirty="0"/>
                        <a:t> </a:t>
                      </a:r>
                      <a:endParaRPr kumimoji="1" lang="en-US" altLang="ja-JP" sz="1400" dirty="0"/>
                    </a:p>
                    <a:p>
                      <a:r>
                        <a:rPr kumimoji="1" lang="en-US" altLang="ja-JP" sz="1400" dirty="0">
                          <a:solidFill>
                            <a:srgbClr val="FF00FF"/>
                          </a:solidFill>
                        </a:rPr>
                        <a:t>7:00-09:00</a:t>
                      </a:r>
                      <a:endParaRPr kumimoji="1" lang="en-US" altLang="ja-JP" sz="1400" dirty="0">
                        <a:solidFill>
                          <a:srgbClr val="FF00FF"/>
                        </a:solidFill>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3083658564"/>
                  </a:ext>
                </a:extLst>
              </a:tr>
            </a:tbl>
          </a:graphicData>
        </a:graphic>
      </p:graphicFrame>
      <p:sp>
        <p:nvSpPr>
          <p:cNvPr id="3" name="テキスト ボックス 2">
            <a:extLst>
              <a:ext uri="{FF2B5EF4-FFF2-40B4-BE49-F238E27FC236}">
                <a16:creationId xmlns:a16="http://schemas.microsoft.com/office/drawing/2014/main" id="{A63AC6D6-4DC1-4463-9155-51E756BA21EE}"/>
              </a:ext>
            </a:extLst>
          </p:cNvPr>
          <p:cNvSpPr txBox="1"/>
          <p:nvPr/>
        </p:nvSpPr>
        <p:spPr>
          <a:xfrm>
            <a:off x="971600" y="1844824"/>
            <a:ext cx="7344816" cy="584775"/>
          </a:xfrm>
          <a:prstGeom prst="rect">
            <a:avLst/>
          </a:prstGeom>
          <a:noFill/>
        </p:spPr>
        <p:txBody>
          <a:bodyPr wrap="square" rtlCol="0">
            <a:spAutoFit/>
          </a:bodyPr>
          <a:lstStyle/>
          <a:p>
            <a:r>
              <a:rPr lang="en-US" sz="3200" dirty="0">
                <a:latin typeface="Meiryo UI" panose="020B0604030504040204" pitchFamily="50" charset="-128"/>
                <a:ea typeface="Meiryo UI" panose="020B0604030504040204" pitchFamily="50" charset="-128"/>
              </a:rPr>
              <a:t>TG4aa time slots in March plenary</a:t>
            </a:r>
            <a:endParaRPr lang="en-001" sz="3200" dirty="0">
              <a:latin typeface="Meiryo UI" panose="020B0604030504040204" pitchFamily="50" charset="-128"/>
              <a:ea typeface="Meiryo UI" panose="020B0604030504040204" pitchFamily="50" charset="-128"/>
            </a:endParaRPr>
          </a:p>
        </p:txBody>
      </p:sp>
      <p:sp>
        <p:nvSpPr>
          <p:cNvPr id="7" name="タイトル 6">
            <a:extLst>
              <a:ext uri="{FF2B5EF4-FFF2-40B4-BE49-F238E27FC236}">
                <a16:creationId xmlns:a16="http://schemas.microsoft.com/office/drawing/2014/main" id="{840F770C-779D-491A-93B1-7C5ABD8F1BF0}"/>
              </a:ext>
            </a:extLst>
          </p:cNvPr>
          <p:cNvSpPr>
            <a:spLocks noGrp="1"/>
          </p:cNvSpPr>
          <p:nvPr>
            <p:ph type="title"/>
          </p:nvPr>
        </p:nvSpPr>
        <p:spPr/>
        <p:txBody>
          <a:bodyPr/>
          <a:lstStyle/>
          <a:p>
            <a:r>
              <a:rPr lang="en-US" dirty="0">
                <a:solidFill>
                  <a:srgbClr val="FF00FF"/>
                </a:solidFill>
              </a:rPr>
              <a:t>Please keep in mind “daylight saving time starts in this weekend”</a:t>
            </a:r>
            <a:endParaRPr lang="en-001" dirty="0">
              <a:solidFill>
                <a:srgbClr val="FF00FF"/>
              </a:solidFill>
            </a:endParaRPr>
          </a:p>
        </p:txBody>
      </p:sp>
      <p:sp>
        <p:nvSpPr>
          <p:cNvPr id="9" name="日付プレースホルダー 8">
            <a:extLst>
              <a:ext uri="{FF2B5EF4-FFF2-40B4-BE49-F238E27FC236}">
                <a16:creationId xmlns:a16="http://schemas.microsoft.com/office/drawing/2014/main" id="{C744888E-A570-4C2C-AB14-44F777191C03}"/>
              </a:ext>
            </a:extLst>
          </p:cNvPr>
          <p:cNvSpPr>
            <a:spLocks noGrp="1"/>
          </p:cNvSpPr>
          <p:nvPr>
            <p:ph type="dt" sz="half" idx="2"/>
          </p:nvPr>
        </p:nvSpPr>
        <p:spPr/>
        <p:txBody>
          <a:bodyPr/>
          <a:lstStyle/>
          <a:p>
            <a:r>
              <a:rPr lang="en-001" altLang="ja-JP"/>
              <a:t>&lt;March,2021&gt;</a:t>
            </a:r>
            <a:endParaRPr lang="en-US" altLang="ja-JP" dirty="0"/>
          </a:p>
        </p:txBody>
      </p:sp>
      <p:sp>
        <p:nvSpPr>
          <p:cNvPr id="10" name="テキスト ボックス 9">
            <a:extLst>
              <a:ext uri="{FF2B5EF4-FFF2-40B4-BE49-F238E27FC236}">
                <a16:creationId xmlns:a16="http://schemas.microsoft.com/office/drawing/2014/main" id="{531564B0-C593-467E-B524-E133457F57E2}"/>
              </a:ext>
            </a:extLst>
          </p:cNvPr>
          <p:cNvSpPr txBox="1"/>
          <p:nvPr/>
        </p:nvSpPr>
        <p:spPr>
          <a:xfrm>
            <a:off x="1388547" y="4232171"/>
            <a:ext cx="7359917" cy="400110"/>
          </a:xfrm>
          <a:prstGeom prst="rect">
            <a:avLst/>
          </a:prstGeom>
          <a:solidFill>
            <a:srgbClr val="FFFF00">
              <a:alpha val="76863"/>
            </a:srgbClr>
          </a:solidFill>
        </p:spPr>
        <p:txBody>
          <a:bodyPr wrap="square" rtlCol="0">
            <a:spAutoFit/>
          </a:bodyPr>
          <a:lstStyle/>
          <a:p>
            <a:pPr algn="ctr"/>
            <a:r>
              <a:rPr lang="en-US" sz="2000" dirty="0">
                <a:solidFill>
                  <a:srgbClr val="FF0000"/>
                </a:solidFill>
              </a:rPr>
              <a:t>Cancelled!!</a:t>
            </a:r>
            <a:endParaRPr lang="en-001" sz="2000" dirty="0">
              <a:solidFill>
                <a:srgbClr val="FF0000"/>
              </a:solidFill>
            </a:endParaRPr>
          </a:p>
        </p:txBody>
      </p:sp>
    </p:spTree>
    <p:extLst>
      <p:ext uri="{BB962C8B-B14F-4D97-AF65-F5344CB8AC3E}">
        <p14:creationId xmlns:p14="http://schemas.microsoft.com/office/powerpoint/2010/main" val="21434572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2E817893-5E1E-4B0E-A7C2-5919D4CCB77D}"/>
              </a:ext>
            </a:extLst>
          </p:cNvPr>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07B6584B-182F-4352-A1D0-401D08772EFA}"/>
              </a:ext>
            </a:extLst>
          </p:cNvPr>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3</a:t>
            </a:fld>
            <a:endParaRPr lang="en-US" altLang="ja-JP"/>
          </a:p>
        </p:txBody>
      </p:sp>
      <p:graphicFrame>
        <p:nvGraphicFramePr>
          <p:cNvPr id="8" name="表 7">
            <a:extLst>
              <a:ext uri="{FF2B5EF4-FFF2-40B4-BE49-F238E27FC236}">
                <a16:creationId xmlns:a16="http://schemas.microsoft.com/office/drawing/2014/main" id="{2FC9475F-C31C-476E-9D68-5910B7EDB382}"/>
              </a:ext>
            </a:extLst>
          </p:cNvPr>
          <p:cNvGraphicFramePr>
            <a:graphicFrameLocks noGrp="1"/>
          </p:cNvGraphicFramePr>
          <p:nvPr>
            <p:extLst>
              <p:ext uri="{D42A27DB-BD31-4B8C-83A1-F6EECF244321}">
                <p14:modId xmlns:p14="http://schemas.microsoft.com/office/powerpoint/2010/main" val="763982926"/>
              </p:ext>
            </p:extLst>
          </p:nvPr>
        </p:nvGraphicFramePr>
        <p:xfrm>
          <a:off x="107504" y="2636912"/>
          <a:ext cx="8928994" cy="4133056"/>
        </p:xfrm>
        <a:graphic>
          <a:graphicData uri="http://schemas.openxmlformats.org/drawingml/2006/table">
            <a:tbl>
              <a:tblPr firstRow="1" bandRow="1">
                <a:tableStyleId>{93296810-A885-4BE3-A3E7-6D5BEEA58F35}</a:tableStyleId>
              </a:tblPr>
              <a:tblGrid>
                <a:gridCol w="1488164">
                  <a:extLst>
                    <a:ext uri="{9D8B030D-6E8A-4147-A177-3AD203B41FA5}">
                      <a16:colId xmlns:a16="http://schemas.microsoft.com/office/drawing/2014/main" val="128069908"/>
                    </a:ext>
                  </a:extLst>
                </a:gridCol>
                <a:gridCol w="1488166">
                  <a:extLst>
                    <a:ext uri="{9D8B030D-6E8A-4147-A177-3AD203B41FA5}">
                      <a16:colId xmlns:a16="http://schemas.microsoft.com/office/drawing/2014/main" val="20000"/>
                    </a:ext>
                  </a:extLst>
                </a:gridCol>
                <a:gridCol w="1488166">
                  <a:extLst>
                    <a:ext uri="{9D8B030D-6E8A-4147-A177-3AD203B41FA5}">
                      <a16:colId xmlns:a16="http://schemas.microsoft.com/office/drawing/2014/main" val="20001"/>
                    </a:ext>
                  </a:extLst>
                </a:gridCol>
                <a:gridCol w="1488166">
                  <a:extLst>
                    <a:ext uri="{9D8B030D-6E8A-4147-A177-3AD203B41FA5}">
                      <a16:colId xmlns:a16="http://schemas.microsoft.com/office/drawing/2014/main" val="20002"/>
                    </a:ext>
                  </a:extLst>
                </a:gridCol>
                <a:gridCol w="1488166">
                  <a:extLst>
                    <a:ext uri="{9D8B030D-6E8A-4147-A177-3AD203B41FA5}">
                      <a16:colId xmlns:a16="http://schemas.microsoft.com/office/drawing/2014/main" val="20003"/>
                    </a:ext>
                  </a:extLst>
                </a:gridCol>
                <a:gridCol w="1488166">
                  <a:extLst>
                    <a:ext uri="{9D8B030D-6E8A-4147-A177-3AD203B41FA5}">
                      <a16:colId xmlns:a16="http://schemas.microsoft.com/office/drawing/2014/main" val="20004"/>
                    </a:ext>
                  </a:extLst>
                </a:gridCol>
              </a:tblGrid>
              <a:tr h="550454">
                <a:tc>
                  <a:txBody>
                    <a:bodyPr/>
                    <a:lstStyle/>
                    <a:p>
                      <a:r>
                        <a:rPr kumimoji="1" lang="en-US" altLang="ja-JP" sz="1400" dirty="0"/>
                        <a:t>Sessions</a:t>
                      </a:r>
                    </a:p>
                  </a:txBody>
                  <a:tcPr/>
                </a:tc>
                <a:tc>
                  <a:txBody>
                    <a:bodyPr/>
                    <a:lstStyle/>
                    <a:p>
                      <a:r>
                        <a:rPr kumimoji="1" lang="en-US" altLang="ja-JP" sz="1400" dirty="0"/>
                        <a:t>Japan</a:t>
                      </a:r>
                    </a:p>
                    <a:p>
                      <a:r>
                        <a:rPr kumimoji="1" lang="en-US" altLang="ja-JP" sz="1400" dirty="0"/>
                        <a:t>(JST)</a:t>
                      </a:r>
                    </a:p>
                  </a:txBody>
                  <a:tcPr/>
                </a:tc>
                <a:tc>
                  <a:txBody>
                    <a:bodyPr/>
                    <a:lstStyle/>
                    <a:p>
                      <a:r>
                        <a:rPr kumimoji="1" lang="en-US" altLang="ja-JP" sz="1400" dirty="0"/>
                        <a:t>London</a:t>
                      </a:r>
                    </a:p>
                    <a:p>
                      <a:r>
                        <a:rPr kumimoji="1" lang="en-US" altLang="ja-JP" sz="1400" dirty="0"/>
                        <a:t>(GMT)</a:t>
                      </a:r>
                      <a:endParaRPr kumimoji="1" lang="ja-JP" altLang="en-US" sz="1400" dirty="0"/>
                    </a:p>
                  </a:txBody>
                  <a:tcPr/>
                </a:tc>
                <a:tc>
                  <a:txBody>
                    <a:bodyPr/>
                    <a:lstStyle/>
                    <a:p>
                      <a:r>
                        <a:rPr kumimoji="1" lang="en-US" altLang="ja-JP" sz="1400" dirty="0"/>
                        <a:t>Atlanta</a:t>
                      </a:r>
                    </a:p>
                    <a:p>
                      <a:r>
                        <a:rPr kumimoji="1" lang="en-US" altLang="ja-JP" sz="1400" dirty="0"/>
                        <a:t>(EST)</a:t>
                      </a:r>
                      <a:endParaRPr kumimoji="1" lang="ja-JP" altLang="en-US" sz="1400" dirty="0"/>
                    </a:p>
                  </a:txBody>
                  <a:tcPr/>
                </a:tc>
                <a:tc>
                  <a:txBody>
                    <a:bodyPr/>
                    <a:lstStyle/>
                    <a:p>
                      <a:r>
                        <a:rPr kumimoji="1" lang="en-US" altLang="ja-JP" sz="1400" dirty="0"/>
                        <a:t>Austin</a:t>
                      </a:r>
                    </a:p>
                    <a:p>
                      <a:r>
                        <a:rPr kumimoji="1" lang="en-US" altLang="ja-JP" sz="1400" dirty="0"/>
                        <a:t>(CST)</a:t>
                      </a:r>
                      <a:endParaRPr kumimoji="1" lang="ja-JP" altLang="en-US" sz="1400" dirty="0"/>
                    </a:p>
                  </a:txBody>
                  <a:tcPr/>
                </a:tc>
                <a:tc>
                  <a:txBody>
                    <a:bodyPr/>
                    <a:lstStyle/>
                    <a:p>
                      <a:r>
                        <a:rPr kumimoji="1" lang="en-US" altLang="ja-JP" sz="1400" dirty="0"/>
                        <a:t>San Diego</a:t>
                      </a:r>
                    </a:p>
                    <a:p>
                      <a:r>
                        <a:rPr kumimoji="1" lang="en-US" altLang="ja-JP" sz="1400" dirty="0"/>
                        <a:t>(PST)</a:t>
                      </a:r>
                      <a:endParaRPr kumimoji="1" lang="ja-JP" altLang="en-US" sz="1400" dirty="0"/>
                    </a:p>
                  </a:txBody>
                  <a:tcPr/>
                </a:tc>
                <a:extLst>
                  <a:ext uri="{0D108BD9-81ED-4DB2-BD59-A6C34878D82A}">
                    <a16:rowId xmlns:a16="http://schemas.microsoft.com/office/drawing/2014/main" val="10000"/>
                  </a:ext>
                </a:extLst>
              </a:tr>
              <a:tr h="734380">
                <a:tc>
                  <a:txBody>
                    <a:bodyPr/>
                    <a:lstStyle/>
                    <a:p>
                      <a:r>
                        <a:rPr kumimoji="1" lang="en-US" altLang="ja-JP" sz="1400" dirty="0">
                          <a:latin typeface="+mn-ea"/>
                          <a:ea typeface="+mn-ea"/>
                        </a:rPr>
                        <a:t>1</a:t>
                      </a:r>
                    </a:p>
                  </a:txBody>
                  <a:tcPr/>
                </a:tc>
                <a:tc>
                  <a:txBody>
                    <a:bodyPr/>
                    <a:lstStyle/>
                    <a:p>
                      <a:r>
                        <a:rPr kumimoji="1" lang="en-US" altLang="ja-JP" sz="1400" dirty="0"/>
                        <a:t>Wednesday</a:t>
                      </a:r>
                    </a:p>
                    <a:p>
                      <a:r>
                        <a:rPr kumimoji="1" lang="en-US" altLang="ja-JP" sz="1400" dirty="0"/>
                        <a:t>March 10th</a:t>
                      </a:r>
                      <a:r>
                        <a:rPr kumimoji="1" lang="en-US" altLang="ja-JP" sz="1400" baseline="30000" dirty="0"/>
                        <a:t> </a:t>
                      </a:r>
                      <a:endParaRPr kumimoji="1" lang="en-US" altLang="ja-JP" sz="1400" dirty="0"/>
                    </a:p>
                    <a:p>
                      <a:r>
                        <a:rPr kumimoji="1" lang="en-US" altLang="ja-JP" sz="1400" dirty="0"/>
                        <a:t>8:00-10:00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10001"/>
                  </a:ext>
                </a:extLst>
              </a:tr>
              <a:tr h="734380">
                <a:tc>
                  <a:txBody>
                    <a:bodyPr/>
                    <a:lstStyle/>
                    <a:p>
                      <a:r>
                        <a:rPr kumimoji="1" lang="en-US" altLang="ja-JP" sz="1400" dirty="0">
                          <a:latin typeface="+mn-ea"/>
                          <a:ea typeface="+mn-ea"/>
                        </a:rPr>
                        <a:t>2</a:t>
                      </a:r>
                    </a:p>
                  </a:txBody>
                  <a:tcPr/>
                </a:tc>
                <a:tc>
                  <a:txBody>
                    <a:bodyPr/>
                    <a:lstStyle/>
                    <a:p>
                      <a:r>
                        <a:rPr kumimoji="1" lang="en-US" altLang="ja-JP" sz="1400" dirty="0"/>
                        <a:t>Thursday</a:t>
                      </a:r>
                    </a:p>
                    <a:p>
                      <a:r>
                        <a:rPr kumimoji="1" lang="en-US" altLang="ja-JP" sz="1400" dirty="0"/>
                        <a:t>March 11th</a:t>
                      </a:r>
                      <a:r>
                        <a:rPr kumimoji="1" lang="en-US" altLang="ja-JP" sz="1400" baseline="30000" dirty="0"/>
                        <a:t> </a:t>
                      </a:r>
                      <a:endParaRPr kumimoji="1" lang="en-US" altLang="ja-JP" sz="1400" dirty="0"/>
                    </a:p>
                    <a:p>
                      <a:r>
                        <a:rPr kumimoji="1" lang="en-US" altLang="ja-JP" sz="1400" dirty="0"/>
                        <a:t>8:00-10:00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2547241148"/>
                  </a:ext>
                </a:extLst>
              </a:tr>
              <a:tr h="645082">
                <a:tc gridSpan="6">
                  <a:txBody>
                    <a:bodyPr/>
                    <a:lstStyle/>
                    <a:p>
                      <a:r>
                        <a:rPr kumimoji="1" lang="en-US" altLang="ja-JP" sz="1400" dirty="0">
                          <a:solidFill>
                            <a:srgbClr val="FF00FF"/>
                          </a:solidFill>
                          <a:latin typeface="+mn-ea"/>
                          <a:ea typeface="+mn-ea"/>
                        </a:rPr>
                        <a:t>Daylight saving time starts on Sunday March 14</a:t>
                      </a:r>
                      <a:r>
                        <a:rPr kumimoji="1" lang="en-US" altLang="ja-JP" sz="1400" baseline="30000" dirty="0">
                          <a:solidFill>
                            <a:srgbClr val="FF00FF"/>
                          </a:solidFill>
                          <a:latin typeface="+mn-ea"/>
                          <a:ea typeface="+mn-ea"/>
                        </a:rPr>
                        <a:t>th</a:t>
                      </a:r>
                      <a:r>
                        <a:rPr kumimoji="1" lang="en-US" altLang="ja-JP" sz="1400" dirty="0">
                          <a:solidFill>
                            <a:srgbClr val="FF00FF"/>
                          </a:solidFill>
                          <a:latin typeface="+mn-ea"/>
                          <a:ea typeface="+mn-ea"/>
                        </a:rPr>
                        <a:t>,So Japanese time slot for session 3 and 4 will be one-hour earlier than previous weeks.</a:t>
                      </a: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extLst>
                  <a:ext uri="{0D108BD9-81ED-4DB2-BD59-A6C34878D82A}">
                    <a16:rowId xmlns:a16="http://schemas.microsoft.com/office/drawing/2014/main" val="3107158593"/>
                  </a:ext>
                </a:extLst>
              </a:tr>
              <a:tr h="734380">
                <a:tc>
                  <a:txBody>
                    <a:bodyPr/>
                    <a:lstStyle/>
                    <a:p>
                      <a:r>
                        <a:rPr kumimoji="1" lang="en-US" altLang="ja-JP" sz="1400" dirty="0">
                          <a:latin typeface="+mn-ea"/>
                          <a:ea typeface="+mn-ea"/>
                        </a:rPr>
                        <a:t>3</a:t>
                      </a:r>
                    </a:p>
                  </a:txBody>
                  <a:tcPr/>
                </a:tc>
                <a:tc>
                  <a:txBody>
                    <a:bodyPr/>
                    <a:lstStyle/>
                    <a:p>
                      <a:r>
                        <a:rPr kumimoji="1" lang="en-US" altLang="ja-JP" sz="1400" dirty="0"/>
                        <a:t>Tuesday</a:t>
                      </a:r>
                    </a:p>
                    <a:p>
                      <a:r>
                        <a:rPr kumimoji="1" lang="en-US" altLang="ja-JP" sz="1400" dirty="0"/>
                        <a:t>March 16th</a:t>
                      </a:r>
                      <a:r>
                        <a:rPr kumimoji="1" lang="en-US" altLang="ja-JP" sz="1400" baseline="30000" dirty="0"/>
                        <a:t> </a:t>
                      </a:r>
                      <a:endParaRPr kumimoji="1" lang="en-US" altLang="ja-JP" sz="1400" dirty="0"/>
                    </a:p>
                    <a:p>
                      <a:r>
                        <a:rPr kumimoji="1" lang="en-US" altLang="ja-JP" sz="1400" dirty="0">
                          <a:solidFill>
                            <a:srgbClr val="FF00FF"/>
                          </a:solidFill>
                        </a:rPr>
                        <a:t>7:00-09:00</a:t>
                      </a:r>
                      <a:endParaRPr kumimoji="1" lang="en-US" altLang="ja-JP" sz="1400" dirty="0">
                        <a:solidFill>
                          <a:srgbClr val="FF00FF"/>
                        </a:solidFill>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2565902198"/>
                  </a:ext>
                </a:extLst>
              </a:tr>
              <a:tr h="734380">
                <a:tc>
                  <a:txBody>
                    <a:bodyPr/>
                    <a:lstStyle/>
                    <a:p>
                      <a:r>
                        <a:rPr kumimoji="1" lang="en-US" altLang="ja-JP" sz="1400" dirty="0">
                          <a:latin typeface="+mn-ea"/>
                          <a:ea typeface="+mn-ea"/>
                        </a:rPr>
                        <a:t>4</a:t>
                      </a:r>
                    </a:p>
                  </a:txBody>
                  <a:tcPr/>
                </a:tc>
                <a:tc>
                  <a:txBody>
                    <a:bodyPr/>
                    <a:lstStyle/>
                    <a:p>
                      <a:r>
                        <a:rPr kumimoji="1" lang="en-US" altLang="ja-JP" sz="1400" dirty="0"/>
                        <a:t>Wednesday</a:t>
                      </a:r>
                    </a:p>
                    <a:p>
                      <a:r>
                        <a:rPr kumimoji="1" lang="en-US" altLang="ja-JP" sz="1400" dirty="0"/>
                        <a:t>March 17th</a:t>
                      </a:r>
                      <a:r>
                        <a:rPr kumimoji="1" lang="en-US" altLang="ja-JP" sz="1400" baseline="30000" dirty="0"/>
                        <a:t> </a:t>
                      </a:r>
                      <a:endParaRPr kumimoji="1" lang="en-US" altLang="ja-JP" sz="1400" dirty="0"/>
                    </a:p>
                    <a:p>
                      <a:r>
                        <a:rPr kumimoji="1" lang="en-US" altLang="ja-JP" sz="1400" dirty="0">
                          <a:solidFill>
                            <a:srgbClr val="FF00FF"/>
                          </a:solidFill>
                        </a:rPr>
                        <a:t>7:00-09:00</a:t>
                      </a:r>
                      <a:endParaRPr kumimoji="1" lang="en-US" altLang="ja-JP" sz="1400" dirty="0">
                        <a:solidFill>
                          <a:srgbClr val="FF00FF"/>
                        </a:solidFill>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3083658564"/>
                  </a:ext>
                </a:extLst>
              </a:tr>
            </a:tbl>
          </a:graphicData>
        </a:graphic>
      </p:graphicFrame>
      <p:sp>
        <p:nvSpPr>
          <p:cNvPr id="3" name="テキスト ボックス 2">
            <a:extLst>
              <a:ext uri="{FF2B5EF4-FFF2-40B4-BE49-F238E27FC236}">
                <a16:creationId xmlns:a16="http://schemas.microsoft.com/office/drawing/2014/main" id="{A63AC6D6-4DC1-4463-9155-51E756BA21EE}"/>
              </a:ext>
            </a:extLst>
          </p:cNvPr>
          <p:cNvSpPr txBox="1"/>
          <p:nvPr/>
        </p:nvSpPr>
        <p:spPr>
          <a:xfrm>
            <a:off x="971600" y="1844824"/>
            <a:ext cx="7344816" cy="584775"/>
          </a:xfrm>
          <a:prstGeom prst="rect">
            <a:avLst/>
          </a:prstGeom>
          <a:noFill/>
        </p:spPr>
        <p:txBody>
          <a:bodyPr wrap="square" rtlCol="0">
            <a:spAutoFit/>
          </a:bodyPr>
          <a:lstStyle/>
          <a:p>
            <a:r>
              <a:rPr lang="en-US" sz="3200" dirty="0">
                <a:latin typeface="Meiryo UI" panose="020B0604030504040204" pitchFamily="50" charset="-128"/>
                <a:ea typeface="Meiryo UI" panose="020B0604030504040204" pitchFamily="50" charset="-128"/>
              </a:rPr>
              <a:t>TG4aa time slots in March plenary</a:t>
            </a:r>
            <a:endParaRPr lang="en-001" sz="3200" dirty="0">
              <a:latin typeface="Meiryo UI" panose="020B0604030504040204" pitchFamily="50" charset="-128"/>
              <a:ea typeface="Meiryo UI" panose="020B0604030504040204" pitchFamily="50" charset="-128"/>
            </a:endParaRPr>
          </a:p>
        </p:txBody>
      </p:sp>
      <p:sp>
        <p:nvSpPr>
          <p:cNvPr id="7" name="タイトル 6">
            <a:extLst>
              <a:ext uri="{FF2B5EF4-FFF2-40B4-BE49-F238E27FC236}">
                <a16:creationId xmlns:a16="http://schemas.microsoft.com/office/drawing/2014/main" id="{840F770C-779D-491A-93B1-7C5ABD8F1BF0}"/>
              </a:ext>
            </a:extLst>
          </p:cNvPr>
          <p:cNvSpPr>
            <a:spLocks noGrp="1"/>
          </p:cNvSpPr>
          <p:nvPr>
            <p:ph type="title"/>
          </p:nvPr>
        </p:nvSpPr>
        <p:spPr/>
        <p:txBody>
          <a:bodyPr/>
          <a:lstStyle/>
          <a:p>
            <a:r>
              <a:rPr lang="en-US" dirty="0">
                <a:solidFill>
                  <a:srgbClr val="FF00FF"/>
                </a:solidFill>
              </a:rPr>
              <a:t>Please keep in mind “daylight saving time starts in this weekend”</a:t>
            </a:r>
            <a:endParaRPr lang="en-001" dirty="0">
              <a:solidFill>
                <a:srgbClr val="FF00FF"/>
              </a:solidFill>
            </a:endParaRPr>
          </a:p>
        </p:txBody>
      </p:sp>
      <p:sp>
        <p:nvSpPr>
          <p:cNvPr id="9" name="日付プレースホルダー 8">
            <a:extLst>
              <a:ext uri="{FF2B5EF4-FFF2-40B4-BE49-F238E27FC236}">
                <a16:creationId xmlns:a16="http://schemas.microsoft.com/office/drawing/2014/main" id="{C744888E-A570-4C2C-AB14-44F777191C03}"/>
              </a:ext>
            </a:extLst>
          </p:cNvPr>
          <p:cNvSpPr>
            <a:spLocks noGrp="1"/>
          </p:cNvSpPr>
          <p:nvPr>
            <p:ph type="dt" sz="half" idx="2"/>
          </p:nvPr>
        </p:nvSpPr>
        <p:spPr/>
        <p:txBody>
          <a:bodyPr/>
          <a:lstStyle/>
          <a:p>
            <a:r>
              <a:rPr lang="en-001" altLang="ja-JP"/>
              <a:t>&lt;March,2021&gt;</a:t>
            </a:r>
            <a:endParaRPr lang="en-US" altLang="ja-JP" dirty="0"/>
          </a:p>
        </p:txBody>
      </p:sp>
      <p:sp>
        <p:nvSpPr>
          <p:cNvPr id="2" name="テキスト ボックス 1">
            <a:extLst>
              <a:ext uri="{FF2B5EF4-FFF2-40B4-BE49-F238E27FC236}">
                <a16:creationId xmlns:a16="http://schemas.microsoft.com/office/drawing/2014/main" id="{D200F21D-8C42-44B8-9D90-E6136F4FC9AC}"/>
              </a:ext>
            </a:extLst>
          </p:cNvPr>
          <p:cNvSpPr txBox="1"/>
          <p:nvPr/>
        </p:nvSpPr>
        <p:spPr>
          <a:xfrm>
            <a:off x="1388547" y="4232171"/>
            <a:ext cx="7359917" cy="400110"/>
          </a:xfrm>
          <a:prstGeom prst="rect">
            <a:avLst/>
          </a:prstGeom>
          <a:solidFill>
            <a:srgbClr val="FFFF00">
              <a:alpha val="76863"/>
            </a:srgbClr>
          </a:solidFill>
        </p:spPr>
        <p:txBody>
          <a:bodyPr wrap="square" rtlCol="0">
            <a:spAutoFit/>
          </a:bodyPr>
          <a:lstStyle/>
          <a:p>
            <a:pPr algn="ctr"/>
            <a:r>
              <a:rPr lang="en-US" sz="2000" dirty="0">
                <a:solidFill>
                  <a:srgbClr val="FF0000"/>
                </a:solidFill>
              </a:rPr>
              <a:t>Cancelled!!</a:t>
            </a:r>
            <a:endParaRPr lang="en-001" sz="2000" dirty="0">
              <a:solidFill>
                <a:srgbClr val="FF0000"/>
              </a:solidFill>
            </a:endParaRPr>
          </a:p>
        </p:txBody>
      </p:sp>
    </p:spTree>
    <p:extLst>
      <p:ext uri="{BB962C8B-B14F-4D97-AF65-F5344CB8AC3E}">
        <p14:creationId xmlns:p14="http://schemas.microsoft.com/office/powerpoint/2010/main" val="3003882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 </a:t>
            </a:r>
            <a:br>
              <a:rPr lang="en-US" dirty="0"/>
            </a:br>
            <a:r>
              <a:rPr lang="en-US" dirty="0"/>
              <a:t>(End of session3)</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30</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26A5CAC6-4EE4-4955-B9A9-BE325FBA05FF}"/>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0373089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OPEN</a:t>
            </a:r>
            <a:br>
              <a:rPr lang="en-US" dirty="0"/>
            </a:br>
            <a:r>
              <a:rPr lang="en-US" dirty="0"/>
              <a:t>(Start of TG4aa session4)</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31</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849ECED1-FB46-40BF-867E-42F6F0F8F266}"/>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796044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32</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日付プレースホルダー 6">
            <a:extLst>
              <a:ext uri="{FF2B5EF4-FFF2-40B4-BE49-F238E27FC236}">
                <a16:creationId xmlns:a16="http://schemas.microsoft.com/office/drawing/2014/main" id="{0C643CDB-BF80-40E5-989C-BD0673984FE3}"/>
              </a:ext>
            </a:extLst>
          </p:cNvPr>
          <p:cNvSpPr>
            <a:spLocks noGrp="1"/>
          </p:cNvSpPr>
          <p:nvPr>
            <p:ph type="dt" sz="half" idx="2"/>
          </p:nvPr>
        </p:nvSpPr>
        <p:spPr/>
        <p:txBody>
          <a:bodyPr/>
          <a:lstStyle/>
          <a:p>
            <a:r>
              <a:rPr lang="en-001" altLang="ja-JP"/>
              <a:t>&lt;March,2021&gt;</a:t>
            </a:r>
            <a:endParaRPr lang="en-US" altLang="ja-JP" dirty="0"/>
          </a:p>
        </p:txBody>
      </p:sp>
      <p:sp>
        <p:nvSpPr>
          <p:cNvPr id="12" name="テキスト ボックス 11">
            <a:extLst>
              <a:ext uri="{FF2B5EF4-FFF2-40B4-BE49-F238E27FC236}">
                <a16:creationId xmlns:a16="http://schemas.microsoft.com/office/drawing/2014/main" id="{F034CBDD-DC42-4C48-800F-C1CB2CD087E0}"/>
              </a:ext>
            </a:extLst>
          </p:cNvPr>
          <p:cNvSpPr txBox="1"/>
          <p:nvPr/>
        </p:nvSpPr>
        <p:spPr>
          <a:xfrm>
            <a:off x="441907" y="5641481"/>
            <a:ext cx="8143055" cy="738664"/>
          </a:xfrm>
          <a:prstGeom prst="rect">
            <a:avLst/>
          </a:prstGeom>
          <a:solidFill>
            <a:srgbClr val="FFFF00"/>
          </a:solidFill>
        </p:spPr>
        <p:txBody>
          <a:bodyPr wrap="square" rtlCol="0">
            <a:spAutoFit/>
          </a:bodyPr>
          <a:lstStyle/>
          <a:p>
            <a:r>
              <a:rPr lang="en-US" sz="1400" dirty="0">
                <a:solidFill>
                  <a:srgbClr val="FF0000"/>
                </a:solidFill>
              </a:rPr>
              <a:t>Important Note: In March plenary, Attendance will be counted session based. Each session give you 6% of attendance.</a:t>
            </a:r>
          </a:p>
          <a:p>
            <a:r>
              <a:rPr lang="en-US" sz="1400" dirty="0">
                <a:solidFill>
                  <a:srgbClr val="FF0000"/>
                </a:solidFill>
              </a:rPr>
              <a:t>In order to get voting right, you need to get at least 12 sessions during 3/9-3/17.</a:t>
            </a:r>
            <a:endParaRPr lang="en-001" sz="1400" dirty="0">
              <a:solidFill>
                <a:srgbClr val="FF0000"/>
              </a:solidFill>
            </a:endParaRPr>
          </a:p>
        </p:txBody>
      </p:sp>
    </p:spTree>
    <p:extLst>
      <p:ext uri="{BB962C8B-B14F-4D97-AF65-F5344CB8AC3E}">
        <p14:creationId xmlns:p14="http://schemas.microsoft.com/office/powerpoint/2010/main" val="37282029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t>9th</a:t>
            </a:r>
            <a:r>
              <a:rPr lang="en-US" altLang="ja-JP" sz="1800" dirty="0">
                <a:solidFill>
                  <a:srgbClr val="0000FF"/>
                </a:solidFill>
              </a:rPr>
              <a:t> </a:t>
            </a:r>
            <a:r>
              <a:rPr lang="en-US" altLang="ja-JP" sz="1800" dirty="0"/>
              <a:t>Tuesday PM3(18:00-19:00)</a:t>
            </a:r>
          </a:p>
          <a:p>
            <a:pPr marL="800100" lvl="1" indent="-342900">
              <a:buFont typeface="+mj-lt"/>
              <a:buAutoNum type="arabicPeriod"/>
            </a:pPr>
            <a:r>
              <a:rPr lang="en-US" sz="1200" dirty="0"/>
              <a:t>OPEN/Patent Policy</a:t>
            </a:r>
          </a:p>
          <a:p>
            <a:pPr marL="800100" lvl="1" indent="-342900">
              <a:buFont typeface="+mj-lt"/>
              <a:buAutoNum type="arabicPeriod"/>
            </a:pPr>
            <a:r>
              <a:rPr lang="en-US" sz="1200" dirty="0"/>
              <a:t>Attendance</a:t>
            </a:r>
          </a:p>
          <a:p>
            <a:pPr marL="800100" lvl="1" indent="-342900">
              <a:buFont typeface="+mj-lt"/>
              <a:buAutoNum type="arabicPeriod"/>
            </a:pPr>
            <a:r>
              <a:rPr lang="en-US" sz="1200" dirty="0"/>
              <a:t>Approval of the Agenda</a:t>
            </a:r>
          </a:p>
          <a:p>
            <a:pPr marL="800100" lvl="1" indent="-342900">
              <a:buFont typeface="+mj-lt"/>
              <a:buAutoNum type="arabicPeriod"/>
            </a:pPr>
            <a:r>
              <a:rPr lang="en-US" sz="1200" dirty="0"/>
              <a:t>Approval of  the last meeting minutes</a:t>
            </a:r>
          </a:p>
          <a:p>
            <a:pPr marL="800100" lvl="1" indent="-342900">
              <a:buFont typeface="+mj-lt"/>
              <a:buAutoNum type="arabicPeriod"/>
            </a:pPr>
            <a:r>
              <a:rPr lang="en-US" sz="1200" dirty="0"/>
              <a:t>Draft discussion</a:t>
            </a:r>
          </a:p>
          <a:p>
            <a:pPr marL="800100" lvl="1" indent="-342900">
              <a:buFont typeface="+mj-lt"/>
              <a:buAutoNum type="arabicPeriod"/>
            </a:pPr>
            <a:r>
              <a:rPr lang="en-US" sz="1200" dirty="0"/>
              <a:t>CAD discussion</a:t>
            </a:r>
          </a:p>
          <a:p>
            <a:pPr marL="800100" lvl="1" indent="-342900">
              <a:buFont typeface="+mj-lt"/>
              <a:buAutoNum type="arabicPeriod"/>
            </a:pPr>
            <a:r>
              <a:rPr lang="en-US" sz="1200" dirty="0"/>
              <a:t>TG Motion to WG ballot</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p>
          <a:p>
            <a:pPr marL="800100" lvl="1" indent="-342900">
              <a:buFont typeface="+mj-lt"/>
              <a:buAutoNum type="arabicPeriod"/>
            </a:pPr>
            <a:endParaRPr lang="en-US" altLang="ja-JP" sz="1200" dirty="0"/>
          </a:p>
          <a:p>
            <a:r>
              <a:rPr lang="en-US" altLang="ja-JP" sz="1800" dirty="0"/>
              <a:t>10th Wednesday PM3(18:00-19:00)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Continue Session1</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r>
              <a:rPr lang="en-US" altLang="ja-JP" sz="1200" dirty="0"/>
              <a:t>            </a:t>
            </a:r>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33</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9606" y="1752600"/>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1800" dirty="0"/>
              <a:t>15th Monday PM3(18:00-19:00)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Continue Session2</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r>
              <a:rPr lang="en-US" altLang="ja-JP" sz="1200" dirty="0"/>
              <a:t>            </a:t>
            </a:r>
          </a:p>
          <a:p>
            <a:endParaRPr lang="en-US" altLang="ja-JP" sz="1600" kern="0" dirty="0"/>
          </a:p>
          <a:p>
            <a:r>
              <a:rPr lang="en-US" altLang="ja-JP" sz="1600" kern="0" dirty="0">
                <a:solidFill>
                  <a:srgbClr val="0000FF"/>
                </a:solidFill>
              </a:rPr>
              <a:t>16th Tuesday PM3(18:00-19:00)</a:t>
            </a:r>
          </a:p>
          <a:p>
            <a:pPr marL="800100" lvl="1" indent="-342900">
              <a:buFont typeface="+mj-lt"/>
              <a:buAutoNum type="arabicPeriod"/>
            </a:pPr>
            <a:r>
              <a:rPr lang="en-US" sz="1050" dirty="0">
                <a:solidFill>
                  <a:srgbClr val="0000FF"/>
                </a:solidFill>
              </a:rPr>
              <a:t>OPEN</a:t>
            </a:r>
          </a:p>
          <a:p>
            <a:pPr marL="800100" lvl="1" indent="-342900">
              <a:buFont typeface="+mj-lt"/>
              <a:buAutoNum type="arabicPeriod"/>
            </a:pPr>
            <a:r>
              <a:rPr lang="en-US" sz="1050" dirty="0">
                <a:solidFill>
                  <a:srgbClr val="0000FF"/>
                </a:solidFill>
              </a:rPr>
              <a:t>Attendance</a:t>
            </a:r>
          </a:p>
          <a:p>
            <a:pPr marL="800100" lvl="1" indent="-342900">
              <a:buFont typeface="+mj-lt"/>
              <a:buAutoNum type="arabicPeriod"/>
            </a:pPr>
            <a:r>
              <a:rPr lang="en-US" sz="1050" dirty="0">
                <a:solidFill>
                  <a:srgbClr val="0000FF"/>
                </a:solidFill>
              </a:rPr>
              <a:t>Continue Session3</a:t>
            </a:r>
          </a:p>
          <a:p>
            <a:pPr marL="800100" lvl="1" indent="-342900">
              <a:buFont typeface="+mj-lt"/>
              <a:buAutoNum type="arabicPeriod"/>
            </a:pPr>
            <a:r>
              <a:rPr lang="en-US" sz="1050" kern="0" dirty="0">
                <a:solidFill>
                  <a:srgbClr val="0000FF"/>
                </a:solidFill>
              </a:rPr>
              <a:t>Discuss next steps</a:t>
            </a:r>
          </a:p>
          <a:p>
            <a:pPr marL="800100" lvl="1" indent="-342900">
              <a:buFont typeface="+mj-lt"/>
              <a:buAutoNum type="arabicPeriod"/>
            </a:pPr>
            <a:r>
              <a:rPr lang="en-US" sz="1050" dirty="0">
                <a:solidFill>
                  <a:srgbClr val="0000FF"/>
                </a:solidFill>
              </a:rPr>
              <a:t>Plan for May meeting (# of sessions)</a:t>
            </a:r>
            <a:endParaRPr lang="en-US" sz="1050" kern="0" dirty="0">
              <a:solidFill>
                <a:srgbClr val="0000FF"/>
              </a:solidFill>
            </a:endParaRPr>
          </a:p>
          <a:p>
            <a:pPr marL="800100" lvl="1" indent="-342900">
              <a:buFont typeface="+mj-lt"/>
              <a:buAutoNum type="arabicPeriod"/>
            </a:pPr>
            <a:r>
              <a:rPr lang="en-US" sz="1050" kern="0" dirty="0">
                <a:solidFill>
                  <a:srgbClr val="0000FF"/>
                </a:solidFill>
              </a:rPr>
              <a:t>Any other business</a:t>
            </a:r>
          </a:p>
          <a:p>
            <a:pPr marL="800100" lvl="1" indent="-342900">
              <a:buFont typeface="+mj-lt"/>
              <a:buAutoNum type="arabicPeriod"/>
            </a:pPr>
            <a:r>
              <a:rPr lang="en-US" sz="1050" dirty="0">
                <a:solidFill>
                  <a:srgbClr val="0000FF"/>
                </a:solidFill>
              </a:rPr>
              <a:t>Attendance recap</a:t>
            </a:r>
            <a:endParaRPr lang="en-US" sz="1050" kern="0" dirty="0">
              <a:solidFill>
                <a:srgbClr val="0000FF"/>
              </a:solidFill>
            </a:endParaRPr>
          </a:p>
          <a:p>
            <a:pPr marL="800100" lvl="1" indent="-342900">
              <a:buFont typeface="+mj-lt"/>
              <a:buAutoNum type="arabicPeriod"/>
            </a:pPr>
            <a:r>
              <a:rPr lang="en-US" sz="1050" kern="0" dirty="0">
                <a:solidFill>
                  <a:srgbClr val="0000FF"/>
                </a:solidFill>
              </a:rPr>
              <a:t>Adjourn 4aa JRE</a:t>
            </a:r>
            <a:endParaRPr lang="en-US" altLang="ja-JP" sz="1050" kern="0" dirty="0">
              <a:solidFill>
                <a:srgbClr val="0000FF"/>
              </a:solidFill>
            </a:endParaRPr>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998128" y="5398911"/>
            <a:ext cx="3238128" cy="1546577"/>
          </a:xfrm>
          <a:prstGeom prst="rect">
            <a:avLst/>
          </a:prstGeom>
          <a:noFill/>
        </p:spPr>
        <p:txBody>
          <a:bodyPr wrap="square" rtlCol="0">
            <a:spAutoFit/>
          </a:bodyPr>
          <a:lstStyle/>
          <a:p>
            <a:pPr marL="0" indent="0">
              <a:buNone/>
            </a:pPr>
            <a:r>
              <a:rPr lang="en-US" dirty="0">
                <a:solidFill>
                  <a:schemeClr val="bg2">
                    <a:lumMod val="20000"/>
                    <a:lumOff val="80000"/>
                  </a:schemeClr>
                </a:solidFill>
              </a:rPr>
              <a:t>Agree any changes to the Agenda</a:t>
            </a:r>
          </a:p>
          <a:p>
            <a:pPr marL="0" indent="0">
              <a:buNone/>
            </a:pPr>
            <a:r>
              <a:rPr lang="en-US" dirty="0">
                <a:solidFill>
                  <a:schemeClr val="bg2">
                    <a:lumMod val="20000"/>
                    <a:lumOff val="80000"/>
                  </a:schemeClr>
                </a:solidFill>
              </a:rPr>
              <a:t>Moved: </a:t>
            </a:r>
          </a:p>
          <a:p>
            <a:pPr marL="0" indent="0">
              <a:buNone/>
            </a:pPr>
            <a:r>
              <a:rPr lang="en-US" dirty="0">
                <a:solidFill>
                  <a:schemeClr val="bg2">
                    <a:lumMod val="20000"/>
                    <a:lumOff val="80000"/>
                  </a:schemeClr>
                </a:solidFill>
              </a:rPr>
              <a:t>Second:</a:t>
            </a:r>
            <a:endParaRPr lang="en-001" dirty="0">
              <a:solidFill>
                <a:schemeClr val="bg2">
                  <a:lumMod val="20000"/>
                  <a:lumOff val="80000"/>
                </a:schemeClr>
              </a:solidFill>
            </a:endParaRPr>
          </a:p>
          <a:p>
            <a:pPr marL="0" indent="0">
              <a:buNone/>
            </a:pPr>
            <a:r>
              <a:rPr lang="en-US" dirty="0">
                <a:solidFill>
                  <a:schemeClr val="bg2">
                    <a:lumMod val="20000"/>
                    <a:lumOff val="80000"/>
                  </a:schemeClr>
                </a:solidFill>
              </a:rPr>
              <a:t>There is no discussion or objections.</a:t>
            </a:r>
          </a:p>
          <a:p>
            <a:pPr marL="0" indent="0">
              <a:buNone/>
            </a:pPr>
            <a:r>
              <a:rPr lang="en-US" dirty="0">
                <a:solidFill>
                  <a:schemeClr val="bg2">
                    <a:lumMod val="20000"/>
                    <a:lumOff val="80000"/>
                  </a:schemeClr>
                </a:solidFill>
              </a:rPr>
              <a:t>Agenda is approved  unanimous consent.</a:t>
            </a:r>
          </a:p>
          <a:p>
            <a:pPr marL="0" indent="0">
              <a:buNone/>
            </a:pPr>
            <a:endParaRPr lang="en-US" sz="1050" dirty="0">
              <a:solidFill>
                <a:schemeClr val="bg2">
                  <a:lumMod val="20000"/>
                  <a:lumOff val="80000"/>
                </a:schemeClr>
              </a:solidFill>
            </a:endParaRPr>
          </a:p>
          <a:p>
            <a:endParaRPr lang="en-US" dirty="0">
              <a:solidFill>
                <a:schemeClr val="bg2">
                  <a:lumMod val="20000"/>
                  <a:lumOff val="80000"/>
                </a:schemeClr>
              </a:solidFill>
            </a:endParaRPr>
          </a:p>
          <a:p>
            <a:endParaRPr lang="en-001" dirty="0">
              <a:solidFill>
                <a:schemeClr val="bg2">
                  <a:lumMod val="20000"/>
                  <a:lumOff val="80000"/>
                </a:schemeClr>
              </a:solidFill>
            </a:endParaRPr>
          </a:p>
        </p:txBody>
      </p:sp>
      <p:sp>
        <p:nvSpPr>
          <p:cNvPr id="2" name="日付プレースホルダー 1">
            <a:extLst>
              <a:ext uri="{FF2B5EF4-FFF2-40B4-BE49-F238E27FC236}">
                <a16:creationId xmlns:a16="http://schemas.microsoft.com/office/drawing/2014/main" id="{64F8CB6A-7529-49AA-93B7-93383B971144}"/>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2383478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dirty="0"/>
              <a:t>Continue Draft/CAD discussion</a:t>
            </a:r>
            <a:endParaRPr lang="en-001"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34</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3" name="日付プレースホルダー 2">
            <a:extLst>
              <a:ext uri="{FF2B5EF4-FFF2-40B4-BE49-F238E27FC236}">
                <a16:creationId xmlns:a16="http://schemas.microsoft.com/office/drawing/2014/main" id="{113D2D7D-2516-4B3B-9335-279F0BE8EAA9}"/>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6483395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TG Motion</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35</a:t>
            </a:fld>
            <a:endParaRPr lang="en-US" altLang="ja-JP"/>
          </a:p>
        </p:txBody>
      </p:sp>
      <p:sp>
        <p:nvSpPr>
          <p:cNvPr id="3" name="日付プレースホルダー 2">
            <a:extLst>
              <a:ext uri="{FF2B5EF4-FFF2-40B4-BE49-F238E27FC236}">
                <a16:creationId xmlns:a16="http://schemas.microsoft.com/office/drawing/2014/main" id="{4264A223-C6CE-4895-A1A1-B4755BDC66F6}"/>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1889168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792088"/>
          </a:xfrm>
        </p:spPr>
        <p:txBody>
          <a:bodyPr/>
          <a:lstStyle/>
          <a:p>
            <a:r>
              <a:rPr lang="en-US" dirty="0"/>
              <a:t>Discuss next step</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36</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EAD6F246-F26A-46E3-85FD-5C80EC428C9D}"/>
              </a:ext>
            </a:extLst>
          </p:cNvPr>
          <p:cNvSpPr txBox="1"/>
          <p:nvPr/>
        </p:nvSpPr>
        <p:spPr>
          <a:xfrm>
            <a:off x="179512" y="1700809"/>
            <a:ext cx="8856984" cy="954107"/>
          </a:xfrm>
          <a:prstGeom prst="rect">
            <a:avLst/>
          </a:prstGeom>
          <a:noFill/>
        </p:spPr>
        <p:txBody>
          <a:bodyPr wrap="square" rtlCol="0">
            <a:spAutoFit/>
          </a:bodyPr>
          <a:lstStyle/>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Review WG ballot comments.</a:t>
            </a:r>
          </a:p>
          <a:p>
            <a:endParaRPr lang="en-US" sz="2800" dirty="0">
              <a:latin typeface="Meiryo UI" panose="020B0604030504040204" pitchFamily="50" charset="-128"/>
              <a:ea typeface="Meiryo UI" panose="020B0604030504040204" pitchFamily="50" charset="-128"/>
            </a:endParaRPr>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9432495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F7B11F-D6AE-4412-AC84-D8DC3F7955F7}"/>
              </a:ext>
            </a:extLst>
          </p:cNvPr>
          <p:cNvSpPr>
            <a:spLocks noGrp="1"/>
          </p:cNvSpPr>
          <p:nvPr>
            <p:ph type="title"/>
          </p:nvPr>
        </p:nvSpPr>
        <p:spPr>
          <a:xfrm>
            <a:off x="685800" y="2132856"/>
            <a:ext cx="7772400" cy="915888"/>
          </a:xfrm>
        </p:spPr>
        <p:txBody>
          <a:bodyPr/>
          <a:lstStyle/>
          <a:p>
            <a:r>
              <a:rPr lang="en-US" altLang="ja-JP" sz="2800" dirty="0">
                <a:latin typeface="Meiryo UI" panose="020B0604030504040204" pitchFamily="50" charset="-128"/>
                <a:ea typeface="Meiryo UI" panose="020B0604030504040204" pitchFamily="50" charset="-128"/>
              </a:rPr>
              <a:t>Conference call will be planned </a:t>
            </a:r>
            <a:br>
              <a:rPr lang="en-US" altLang="ja-JP" sz="2800" dirty="0">
                <a:latin typeface="Meiryo UI" panose="020B0604030504040204" pitchFamily="50" charset="-128"/>
                <a:ea typeface="Meiryo UI" panose="020B0604030504040204" pitchFamily="50" charset="-128"/>
              </a:rPr>
            </a:br>
            <a:r>
              <a:rPr lang="en-US" altLang="ja-JP" sz="2800" dirty="0">
                <a:latin typeface="Meiryo UI" panose="020B0604030504040204" pitchFamily="50" charset="-128"/>
                <a:ea typeface="Meiryo UI" panose="020B0604030504040204" pitchFamily="50" charset="-128"/>
              </a:rPr>
              <a:t>on </a:t>
            </a:r>
            <a:r>
              <a:rPr lang="en-US" altLang="ja-JP" sz="2800" dirty="0" err="1">
                <a:latin typeface="Meiryo UI" panose="020B0604030504040204" pitchFamily="50" charset="-128"/>
                <a:ea typeface="Meiryo UI" panose="020B0604030504040204" pitchFamily="50" charset="-128"/>
              </a:rPr>
              <a:t>xxxx</a:t>
            </a:r>
            <a:r>
              <a:rPr lang="en-US" altLang="ja-JP" sz="2800" dirty="0">
                <a:latin typeface="Meiryo UI" panose="020B0604030504040204" pitchFamily="50" charset="-128"/>
                <a:ea typeface="Meiryo UI" panose="020B0604030504040204" pitchFamily="50" charset="-128"/>
              </a:rPr>
              <a:t>(EST)</a:t>
            </a:r>
            <a:br>
              <a:rPr lang="en-US" altLang="ja-JP" sz="2800" dirty="0">
                <a:latin typeface="Meiryo UI" panose="020B0604030504040204" pitchFamily="50" charset="-128"/>
                <a:ea typeface="Meiryo UI" panose="020B0604030504040204" pitchFamily="50" charset="-128"/>
              </a:rPr>
            </a:br>
            <a:br>
              <a:rPr lang="en-US" altLang="ja-JP" sz="2800" dirty="0">
                <a:latin typeface="Meiryo UI" panose="020B0604030504040204" pitchFamily="50" charset="-128"/>
                <a:ea typeface="Meiryo UI" panose="020B0604030504040204" pitchFamily="50" charset="-128"/>
              </a:rPr>
            </a:br>
            <a:br>
              <a:rPr lang="en-US" altLang="ja-JP" sz="2800" dirty="0">
                <a:latin typeface="Meiryo UI" panose="020B0604030504040204" pitchFamily="50" charset="-128"/>
                <a:ea typeface="Meiryo UI" panose="020B0604030504040204" pitchFamily="50" charset="-128"/>
              </a:rPr>
            </a:br>
            <a:r>
              <a:rPr lang="en-US" altLang="ja-JP" sz="2800" dirty="0">
                <a:latin typeface="Meiryo UI" panose="020B0604030504040204" pitchFamily="50" charset="-128"/>
                <a:ea typeface="Meiryo UI" panose="020B0604030504040204" pitchFamily="50" charset="-128"/>
              </a:rPr>
              <a:t>Topics will be informed later</a:t>
            </a:r>
            <a:br>
              <a:rPr lang="en-US" altLang="ja-JP" sz="2800" dirty="0">
                <a:latin typeface="Meiryo UI" panose="020B0604030504040204" pitchFamily="50" charset="-128"/>
                <a:ea typeface="Meiryo UI" panose="020B0604030504040204" pitchFamily="50" charset="-128"/>
              </a:rPr>
            </a:br>
            <a:endParaRPr lang="en-001" sz="2800" dirty="0"/>
          </a:p>
        </p:txBody>
      </p:sp>
      <p:sp>
        <p:nvSpPr>
          <p:cNvPr id="4" name="フッター プレースホルダー 3">
            <a:extLst>
              <a:ext uri="{FF2B5EF4-FFF2-40B4-BE49-F238E27FC236}">
                <a16:creationId xmlns:a16="http://schemas.microsoft.com/office/drawing/2014/main" id="{E259A0F9-DF26-477A-A69E-9AA3CD03E227}"/>
              </a:ext>
            </a:extLst>
          </p:cNvPr>
          <p:cNvSpPr>
            <a:spLocks noGrp="1"/>
          </p:cNvSpPr>
          <p:nvPr>
            <p:ph type="ftr" sz="quarter" idx="11"/>
          </p:nvPr>
        </p:nvSpPr>
        <p:spPr bwMode="auto">
          <a:xfrm>
            <a:off x="4860032" y="6475412"/>
            <a:ext cx="3750568" cy="1939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38A14338-E421-4621-859B-180B0C04903A}"/>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37</a:t>
            </a:fld>
            <a:endParaRPr lang="en-US" altLang="ja-JP"/>
          </a:p>
        </p:txBody>
      </p:sp>
      <p:sp>
        <p:nvSpPr>
          <p:cNvPr id="6" name="日付プレースホルダー 5">
            <a:extLst>
              <a:ext uri="{FF2B5EF4-FFF2-40B4-BE49-F238E27FC236}">
                <a16:creationId xmlns:a16="http://schemas.microsoft.com/office/drawing/2014/main" id="{C0466EE2-DD9D-4C45-99C5-1A99F94A5B23}"/>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9114051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723900" y="279144"/>
            <a:ext cx="7772400" cy="1066800"/>
          </a:xfrm>
        </p:spPr>
        <p:txBody>
          <a:bodyPr/>
          <a:lstStyle/>
          <a:p>
            <a:r>
              <a:rPr lang="en-US" altLang="ja-JP" sz="2800" dirty="0">
                <a:latin typeface="Meiryo UI" panose="020B0604030504040204" pitchFamily="50" charset="-128"/>
                <a:ea typeface="Meiryo UI" panose="020B0604030504040204" pitchFamily="50" charset="-128"/>
              </a:rPr>
              <a:t>Future meetings will be planned</a:t>
            </a:r>
            <a:endParaRPr kumimoji="1" lang="ja-JP" altLang="en-US" sz="2800" b="1" dirty="0"/>
          </a:p>
        </p:txBody>
      </p:sp>
      <p:sp>
        <p:nvSpPr>
          <p:cNvPr id="5" name="スライド番号プレースホルダー 4"/>
          <p:cNvSpPr>
            <a:spLocks noGrp="1"/>
          </p:cNvSpPr>
          <p:nvPr>
            <p:ph type="sldNum" sz="quarter" idx="12"/>
          </p:nvPr>
        </p:nvSpPr>
        <p:spPr>
          <a:xfrm>
            <a:off x="4344988" y="6475413"/>
            <a:ext cx="530225" cy="182562"/>
          </a:xfrm>
        </p:spPr>
        <p:txBody>
          <a:bodyPr/>
          <a:lstStyle/>
          <a:p>
            <a:r>
              <a:rPr lang="en-US" altLang="ja-JP" dirty="0"/>
              <a:t>Slide </a:t>
            </a:r>
            <a:fld id="{17C47D4F-CAA3-4307-B0EF-8C4B3E0CF21D}" type="slidenum">
              <a:rPr lang="en-US" altLang="ja-JP" smtClean="0"/>
              <a:pPr/>
              <a:t>38</a:t>
            </a:fld>
            <a:endParaRPr lang="en-US" altLang="ja-JP" dirty="0"/>
          </a:p>
        </p:txBody>
      </p:sp>
      <p:sp>
        <p:nvSpPr>
          <p:cNvPr id="10"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graphicFrame>
        <p:nvGraphicFramePr>
          <p:cNvPr id="11" name="表 10">
            <a:extLst>
              <a:ext uri="{FF2B5EF4-FFF2-40B4-BE49-F238E27FC236}">
                <a16:creationId xmlns:a16="http://schemas.microsoft.com/office/drawing/2014/main" id="{6DB6E2E7-9708-4CCB-8A86-A0195F013A70}"/>
              </a:ext>
            </a:extLst>
          </p:cNvPr>
          <p:cNvGraphicFramePr>
            <a:graphicFrameLocks noGrp="1"/>
          </p:cNvGraphicFramePr>
          <p:nvPr>
            <p:extLst>
              <p:ext uri="{D42A27DB-BD31-4B8C-83A1-F6EECF244321}">
                <p14:modId xmlns:p14="http://schemas.microsoft.com/office/powerpoint/2010/main" val="1384679125"/>
              </p:ext>
            </p:extLst>
          </p:nvPr>
        </p:nvGraphicFramePr>
        <p:xfrm>
          <a:off x="524733" y="1124744"/>
          <a:ext cx="7895367" cy="5593080"/>
        </p:xfrm>
        <a:graphic>
          <a:graphicData uri="http://schemas.openxmlformats.org/drawingml/2006/table">
            <a:tbl>
              <a:tblPr firstRow="1" bandRow="1">
                <a:tableStyleId>{5940675A-B579-460E-94D1-54222C63F5DA}</a:tableStyleId>
              </a:tblPr>
              <a:tblGrid>
                <a:gridCol w="891525">
                  <a:extLst>
                    <a:ext uri="{9D8B030D-6E8A-4147-A177-3AD203B41FA5}">
                      <a16:colId xmlns:a16="http://schemas.microsoft.com/office/drawing/2014/main" val="2411820674"/>
                    </a:ext>
                  </a:extLst>
                </a:gridCol>
                <a:gridCol w="891525">
                  <a:extLst>
                    <a:ext uri="{9D8B030D-6E8A-4147-A177-3AD203B41FA5}">
                      <a16:colId xmlns:a16="http://schemas.microsoft.com/office/drawing/2014/main" val="20000"/>
                    </a:ext>
                  </a:extLst>
                </a:gridCol>
                <a:gridCol w="765493">
                  <a:extLst>
                    <a:ext uri="{9D8B030D-6E8A-4147-A177-3AD203B41FA5}">
                      <a16:colId xmlns:a16="http://schemas.microsoft.com/office/drawing/2014/main" val="20001"/>
                    </a:ext>
                  </a:extLst>
                </a:gridCol>
                <a:gridCol w="887764">
                  <a:extLst>
                    <a:ext uri="{9D8B030D-6E8A-4147-A177-3AD203B41FA5}">
                      <a16:colId xmlns:a16="http://schemas.microsoft.com/office/drawing/2014/main" val="20002"/>
                    </a:ext>
                  </a:extLst>
                </a:gridCol>
                <a:gridCol w="891525">
                  <a:extLst>
                    <a:ext uri="{9D8B030D-6E8A-4147-A177-3AD203B41FA5}">
                      <a16:colId xmlns:a16="http://schemas.microsoft.com/office/drawing/2014/main" val="20003"/>
                    </a:ext>
                  </a:extLst>
                </a:gridCol>
                <a:gridCol w="957015">
                  <a:extLst>
                    <a:ext uri="{9D8B030D-6E8A-4147-A177-3AD203B41FA5}">
                      <a16:colId xmlns:a16="http://schemas.microsoft.com/office/drawing/2014/main" val="20004"/>
                    </a:ext>
                  </a:extLst>
                </a:gridCol>
                <a:gridCol w="872292">
                  <a:extLst>
                    <a:ext uri="{9D8B030D-6E8A-4147-A177-3AD203B41FA5}">
                      <a16:colId xmlns:a16="http://schemas.microsoft.com/office/drawing/2014/main" val="20005"/>
                    </a:ext>
                  </a:extLst>
                </a:gridCol>
                <a:gridCol w="846703">
                  <a:extLst>
                    <a:ext uri="{9D8B030D-6E8A-4147-A177-3AD203B41FA5}">
                      <a16:colId xmlns:a16="http://schemas.microsoft.com/office/drawing/2014/main" val="20006"/>
                    </a:ext>
                  </a:extLst>
                </a:gridCol>
                <a:gridCol w="891525">
                  <a:extLst>
                    <a:ext uri="{9D8B030D-6E8A-4147-A177-3AD203B41FA5}">
                      <a16:colId xmlns:a16="http://schemas.microsoft.com/office/drawing/2014/main" val="853230546"/>
                    </a:ext>
                  </a:extLst>
                </a:gridCol>
              </a:tblGrid>
              <a:tr h="239629">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Week</a:t>
                      </a: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Sun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Mon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Tue</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Wed</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Thu</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Fri</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Sat</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Note</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extLst>
                  <a:ext uri="{0D108BD9-81ED-4DB2-BD59-A6C34878D82A}">
                    <a16:rowId xmlns:a16="http://schemas.microsoft.com/office/drawing/2014/main" val="1452739289"/>
                  </a:ext>
                </a:extLst>
              </a:tr>
              <a:tr h="201506">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9</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10</a:t>
                      </a: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11</a:t>
                      </a: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13</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4283941837"/>
                  </a:ext>
                </a:extLst>
              </a:tr>
              <a:tr h="315874">
                <a:tc vMerge="1">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en-US" altLang="ja-JP" sz="700" b="1" dirty="0">
                        <a:latin typeface="Meiryo UI" panose="020B0604030504040204" pitchFamily="50" charset="-128"/>
                        <a:ea typeface="Meiryo UI" panose="020B0604030504040204" pitchFamily="50" charset="-128"/>
                      </a:endParaRPr>
                    </a:p>
                    <a:p>
                      <a:endParaRPr kumimoji="1" lang="en-US" altLang="ja-JP" sz="700" b="1" dirty="0">
                        <a:latin typeface="Meiryo UI" panose="020B0604030504040204" pitchFamily="50" charset="-128"/>
                        <a:ea typeface="Meiryo UI" panose="020B0604030504040204" pitchFamily="50" charset="-128"/>
                      </a:endParaRPr>
                    </a:p>
                    <a:p>
                      <a:endParaRPr kumimoji="1" lang="en-US" altLang="ja-JP" sz="700" b="1" dirty="0">
                        <a:latin typeface="Meiryo UI" panose="020B0604030504040204" pitchFamily="50" charset="-128"/>
                        <a:ea typeface="Meiryo UI" panose="020B0604030504040204" pitchFamily="50" charset="-128"/>
                      </a:endParaRPr>
                    </a:p>
                    <a:p>
                      <a:endParaRPr kumimoji="1" lang="en-US" altLang="ja-JP" sz="700" b="1" dirty="0">
                        <a:latin typeface="Meiryo UI" panose="020B0604030504040204" pitchFamily="50" charset="-128"/>
                        <a:ea typeface="Meiryo UI" panose="020B0604030504040204" pitchFamily="50" charset="-128"/>
                      </a:endParaRPr>
                    </a:p>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700" b="1" dirty="0">
                          <a:latin typeface="Meiryo UI" panose="020B0604030504040204" pitchFamily="50" charset="-128"/>
                          <a:ea typeface="Meiryo UI" panose="020B0604030504040204" pitchFamily="50" charset="-128"/>
                        </a:rPr>
                        <a:t>Opening </a:t>
                      </a:r>
                    </a:p>
                    <a:p>
                      <a:r>
                        <a:rPr kumimoji="1" lang="en-US" altLang="ja-JP" sz="700" b="1" dirty="0">
                          <a:latin typeface="Meiryo UI" panose="020B0604030504040204" pitchFamily="50" charset="-128"/>
                          <a:ea typeface="Meiryo UI" panose="020B0604030504040204" pitchFamily="50" charset="-128"/>
                        </a:rPr>
                        <a:t>Plenary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3990167708"/>
                  </a:ext>
                </a:extLst>
              </a:tr>
              <a:tr h="201506">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10</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15</a:t>
                      </a: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17</a:t>
                      </a: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20</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147887600"/>
                  </a:ext>
                </a:extLst>
              </a:tr>
              <a:tr h="239629">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700" b="1" dirty="0">
                          <a:latin typeface="Meiryo UI" panose="020B0604030504040204" pitchFamily="50" charset="-128"/>
                          <a:ea typeface="Meiryo UI" panose="020B0604030504040204" pitchFamily="50" charset="-128"/>
                        </a:rPr>
                        <a:t>Closing</a:t>
                      </a:r>
                    </a:p>
                    <a:p>
                      <a:r>
                        <a:rPr kumimoji="1" lang="en-US" altLang="ja-JP" sz="700" b="1" dirty="0">
                          <a:latin typeface="Meiryo UI" panose="020B0604030504040204" pitchFamily="50" charset="-128"/>
                          <a:ea typeface="Meiryo UI" panose="020B0604030504040204" pitchFamily="50" charset="-128"/>
                        </a:rPr>
                        <a:t>Plenary</a:t>
                      </a:r>
                    </a:p>
                    <a:p>
                      <a:endParaRPr kumimoji="1" lang="en-US" altLang="ja-JP" sz="700" b="1" dirty="0">
                        <a:latin typeface="Meiryo UI" panose="020B0604030504040204" pitchFamily="50" charset="-128"/>
                        <a:ea typeface="Meiryo UI" panose="020B0604030504040204" pitchFamily="50" charset="-128"/>
                      </a:endParaRPr>
                    </a:p>
                    <a:p>
                      <a:endParaRPr kumimoji="1" lang="en-US" altLang="ja-JP" sz="700" b="1" dirty="0">
                        <a:latin typeface="Meiryo UI" panose="020B0604030504040204" pitchFamily="50" charset="-128"/>
                        <a:ea typeface="Meiryo UI" panose="020B0604030504040204" pitchFamily="50" charset="-128"/>
                      </a:endParaRPr>
                    </a:p>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036219739"/>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11</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22</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24</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25</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27</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2119561995"/>
                  </a:ext>
                </a:extLst>
              </a:tr>
              <a:tr h="281859">
                <a:tc vMerge="1">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671250367"/>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12</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29</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30</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Mar.31</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3</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671625903"/>
                  </a:ext>
                </a:extLst>
              </a:tr>
              <a:tr h="281859">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535713380"/>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13</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10</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3267533533"/>
                  </a:ext>
                </a:extLst>
              </a:tr>
              <a:tr h="281859">
                <a:tc vMerge="1">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254307874"/>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14</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308258710"/>
                  </a:ext>
                </a:extLst>
              </a:tr>
              <a:tr h="281859">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36466902"/>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15</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20</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469723737"/>
                  </a:ext>
                </a:extLst>
              </a:tr>
              <a:tr h="281859">
                <a:tc vMerge="1">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277079474"/>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16</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30</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3772874221"/>
                  </a:ext>
                </a:extLst>
              </a:tr>
              <a:tr h="201506">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543065537"/>
                  </a:ext>
                </a:extLst>
              </a:tr>
            </a:tbl>
          </a:graphicData>
        </a:graphic>
      </p:graphicFrame>
      <p:sp>
        <p:nvSpPr>
          <p:cNvPr id="4" name="矢印: 五方向 3">
            <a:extLst>
              <a:ext uri="{FF2B5EF4-FFF2-40B4-BE49-F238E27FC236}">
                <a16:creationId xmlns:a16="http://schemas.microsoft.com/office/drawing/2014/main" id="{BE0397CA-0FF7-450F-857F-6C10E0E97680}"/>
              </a:ext>
            </a:extLst>
          </p:cNvPr>
          <p:cNvSpPr/>
          <p:nvPr/>
        </p:nvSpPr>
        <p:spPr bwMode="auto">
          <a:xfrm>
            <a:off x="3075013" y="2132856"/>
            <a:ext cx="3600400" cy="234843"/>
          </a:xfrm>
          <a:prstGeom prst="homePlate">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March Plenary</a:t>
            </a:r>
            <a:endParaRPr kumimoji="0" lang="en-001" sz="1050" b="0" i="0" u="none" strike="noStrike" cap="none" normalizeH="0" baseline="0" dirty="0">
              <a:ln>
                <a:noFill/>
              </a:ln>
              <a:solidFill>
                <a:schemeClr val="tx1"/>
              </a:solidFill>
              <a:effectLst/>
              <a:latin typeface="Times New Roman" pitchFamily="18" charset="0"/>
            </a:endParaRPr>
          </a:p>
        </p:txBody>
      </p:sp>
      <p:sp>
        <p:nvSpPr>
          <p:cNvPr id="12" name="矢印: 五方向 11">
            <a:extLst>
              <a:ext uri="{FF2B5EF4-FFF2-40B4-BE49-F238E27FC236}">
                <a16:creationId xmlns:a16="http://schemas.microsoft.com/office/drawing/2014/main" id="{9A3254B5-0540-4F0B-A369-04E36B468445}"/>
              </a:ext>
            </a:extLst>
          </p:cNvPr>
          <p:cNvSpPr/>
          <p:nvPr/>
        </p:nvSpPr>
        <p:spPr bwMode="auto">
          <a:xfrm>
            <a:off x="1403648" y="3037189"/>
            <a:ext cx="3471565" cy="234843"/>
          </a:xfrm>
          <a:prstGeom prst="homePlate">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March Plenary</a:t>
            </a:r>
            <a:endParaRPr kumimoji="0" lang="en-001" sz="1050" b="0" i="0" u="none" strike="noStrike" cap="none" normalizeH="0" baseline="0" dirty="0">
              <a:ln>
                <a:noFill/>
              </a:ln>
              <a:solidFill>
                <a:schemeClr val="tx1"/>
              </a:solidFill>
              <a:effectLst/>
              <a:latin typeface="Times New Roman" pitchFamily="18" charset="0"/>
            </a:endParaRPr>
          </a:p>
        </p:txBody>
      </p:sp>
      <p:sp>
        <p:nvSpPr>
          <p:cNvPr id="6" name="日付プレースホルダー 5">
            <a:extLst>
              <a:ext uri="{FF2B5EF4-FFF2-40B4-BE49-F238E27FC236}">
                <a16:creationId xmlns:a16="http://schemas.microsoft.com/office/drawing/2014/main" id="{A9ED9E0E-B568-49D5-B0BA-18B08E1E1861}"/>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6808463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723900" y="279144"/>
            <a:ext cx="7772400" cy="1066800"/>
          </a:xfrm>
        </p:spPr>
        <p:txBody>
          <a:bodyPr/>
          <a:lstStyle/>
          <a:p>
            <a:r>
              <a:rPr lang="en-US" altLang="ja-JP" sz="2800" dirty="0">
                <a:latin typeface="Meiryo UI" panose="020B0604030504040204" pitchFamily="50" charset="-128"/>
                <a:ea typeface="Meiryo UI" panose="020B0604030504040204" pitchFamily="50" charset="-128"/>
              </a:rPr>
              <a:t>Future meetings will be planned</a:t>
            </a:r>
            <a:endParaRPr kumimoji="1" lang="ja-JP" altLang="en-US" sz="2800" b="1" dirty="0"/>
          </a:p>
        </p:txBody>
      </p:sp>
      <p:sp>
        <p:nvSpPr>
          <p:cNvPr id="5" name="スライド番号プレースホルダー 4"/>
          <p:cNvSpPr>
            <a:spLocks noGrp="1"/>
          </p:cNvSpPr>
          <p:nvPr>
            <p:ph type="sldNum" sz="quarter" idx="12"/>
          </p:nvPr>
        </p:nvSpPr>
        <p:spPr>
          <a:xfrm>
            <a:off x="4344988" y="6475413"/>
            <a:ext cx="530225" cy="182562"/>
          </a:xfrm>
        </p:spPr>
        <p:txBody>
          <a:bodyPr/>
          <a:lstStyle/>
          <a:p>
            <a:r>
              <a:rPr lang="en-US" altLang="ja-JP" dirty="0"/>
              <a:t>Slide </a:t>
            </a:r>
            <a:fld id="{17C47D4F-CAA3-4307-B0EF-8C4B3E0CF21D}" type="slidenum">
              <a:rPr lang="en-US" altLang="ja-JP" smtClean="0"/>
              <a:pPr/>
              <a:t>39</a:t>
            </a:fld>
            <a:endParaRPr lang="en-US" altLang="ja-JP" dirty="0"/>
          </a:p>
        </p:txBody>
      </p:sp>
      <p:sp>
        <p:nvSpPr>
          <p:cNvPr id="10"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graphicFrame>
        <p:nvGraphicFramePr>
          <p:cNvPr id="11" name="表 10">
            <a:extLst>
              <a:ext uri="{FF2B5EF4-FFF2-40B4-BE49-F238E27FC236}">
                <a16:creationId xmlns:a16="http://schemas.microsoft.com/office/drawing/2014/main" id="{6DB6E2E7-9708-4CCB-8A86-A0195F013A70}"/>
              </a:ext>
            </a:extLst>
          </p:cNvPr>
          <p:cNvGraphicFramePr>
            <a:graphicFrameLocks noGrp="1"/>
          </p:cNvGraphicFramePr>
          <p:nvPr>
            <p:extLst>
              <p:ext uri="{D42A27DB-BD31-4B8C-83A1-F6EECF244321}">
                <p14:modId xmlns:p14="http://schemas.microsoft.com/office/powerpoint/2010/main" val="3566849328"/>
              </p:ext>
            </p:extLst>
          </p:nvPr>
        </p:nvGraphicFramePr>
        <p:xfrm>
          <a:off x="524733" y="1124744"/>
          <a:ext cx="7895367" cy="4042054"/>
        </p:xfrm>
        <a:graphic>
          <a:graphicData uri="http://schemas.openxmlformats.org/drawingml/2006/table">
            <a:tbl>
              <a:tblPr firstRow="1" bandRow="1">
                <a:tableStyleId>{5940675A-B579-460E-94D1-54222C63F5DA}</a:tableStyleId>
              </a:tblPr>
              <a:tblGrid>
                <a:gridCol w="891525">
                  <a:extLst>
                    <a:ext uri="{9D8B030D-6E8A-4147-A177-3AD203B41FA5}">
                      <a16:colId xmlns:a16="http://schemas.microsoft.com/office/drawing/2014/main" val="2411820674"/>
                    </a:ext>
                  </a:extLst>
                </a:gridCol>
                <a:gridCol w="891525">
                  <a:extLst>
                    <a:ext uri="{9D8B030D-6E8A-4147-A177-3AD203B41FA5}">
                      <a16:colId xmlns:a16="http://schemas.microsoft.com/office/drawing/2014/main" val="20000"/>
                    </a:ext>
                  </a:extLst>
                </a:gridCol>
                <a:gridCol w="765493">
                  <a:extLst>
                    <a:ext uri="{9D8B030D-6E8A-4147-A177-3AD203B41FA5}">
                      <a16:colId xmlns:a16="http://schemas.microsoft.com/office/drawing/2014/main" val="20001"/>
                    </a:ext>
                  </a:extLst>
                </a:gridCol>
                <a:gridCol w="887764">
                  <a:extLst>
                    <a:ext uri="{9D8B030D-6E8A-4147-A177-3AD203B41FA5}">
                      <a16:colId xmlns:a16="http://schemas.microsoft.com/office/drawing/2014/main" val="20002"/>
                    </a:ext>
                  </a:extLst>
                </a:gridCol>
                <a:gridCol w="891525">
                  <a:extLst>
                    <a:ext uri="{9D8B030D-6E8A-4147-A177-3AD203B41FA5}">
                      <a16:colId xmlns:a16="http://schemas.microsoft.com/office/drawing/2014/main" val="20003"/>
                    </a:ext>
                  </a:extLst>
                </a:gridCol>
                <a:gridCol w="957015">
                  <a:extLst>
                    <a:ext uri="{9D8B030D-6E8A-4147-A177-3AD203B41FA5}">
                      <a16:colId xmlns:a16="http://schemas.microsoft.com/office/drawing/2014/main" val="20004"/>
                    </a:ext>
                  </a:extLst>
                </a:gridCol>
                <a:gridCol w="872292">
                  <a:extLst>
                    <a:ext uri="{9D8B030D-6E8A-4147-A177-3AD203B41FA5}">
                      <a16:colId xmlns:a16="http://schemas.microsoft.com/office/drawing/2014/main" val="20005"/>
                    </a:ext>
                  </a:extLst>
                </a:gridCol>
                <a:gridCol w="846703">
                  <a:extLst>
                    <a:ext uri="{9D8B030D-6E8A-4147-A177-3AD203B41FA5}">
                      <a16:colId xmlns:a16="http://schemas.microsoft.com/office/drawing/2014/main" val="20006"/>
                    </a:ext>
                  </a:extLst>
                </a:gridCol>
                <a:gridCol w="891525">
                  <a:extLst>
                    <a:ext uri="{9D8B030D-6E8A-4147-A177-3AD203B41FA5}">
                      <a16:colId xmlns:a16="http://schemas.microsoft.com/office/drawing/2014/main" val="853230546"/>
                    </a:ext>
                  </a:extLst>
                </a:gridCol>
              </a:tblGrid>
              <a:tr h="239629">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Week</a:t>
                      </a: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Sun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Mon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Tue</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Wed</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Thu</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Fri</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Sat</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Note</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extLst>
                  <a:ext uri="{0D108BD9-81ED-4DB2-BD59-A6C34878D82A}">
                    <a16:rowId xmlns:a16="http://schemas.microsoft.com/office/drawing/2014/main" val="1452739289"/>
                  </a:ext>
                </a:extLst>
              </a:tr>
              <a:tr h="201506">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17</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4283941837"/>
                  </a:ext>
                </a:extLst>
              </a:tr>
              <a:tr h="315874">
                <a:tc vMerge="1">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3990167708"/>
                  </a:ext>
                </a:extLst>
              </a:tr>
              <a:tr h="201506">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18</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10</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147887600"/>
                  </a:ext>
                </a:extLst>
              </a:tr>
              <a:tr h="239629">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700" b="1" dirty="0">
                          <a:latin typeface="Meiryo UI" panose="020B0604030504040204" pitchFamily="50" charset="-128"/>
                          <a:ea typeface="Meiryo UI" panose="020B0604030504040204" pitchFamily="50" charset="-128"/>
                        </a:rPr>
                        <a:t>Opening </a:t>
                      </a:r>
                    </a:p>
                    <a:p>
                      <a:r>
                        <a:rPr kumimoji="1" lang="en-US" altLang="ja-JP" sz="700" b="1" dirty="0">
                          <a:latin typeface="Meiryo UI" panose="020B0604030504040204" pitchFamily="50" charset="-128"/>
                          <a:ea typeface="Meiryo UI" panose="020B0604030504040204" pitchFamily="50" charset="-128"/>
                        </a:rPr>
                        <a:t>Plenary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036219739"/>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19</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20</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2119561995"/>
                  </a:ext>
                </a:extLst>
              </a:tr>
              <a:tr h="281859">
                <a:tc vMerge="1">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700" b="1" dirty="0">
                          <a:latin typeface="Meiryo UI" panose="020B0604030504040204" pitchFamily="50" charset="-128"/>
                          <a:ea typeface="Meiryo UI" panose="020B0604030504040204" pitchFamily="50" charset="-128"/>
                        </a:rPr>
                        <a:t>Closing</a:t>
                      </a:r>
                    </a:p>
                    <a:p>
                      <a:r>
                        <a:rPr kumimoji="1" lang="en-US" altLang="ja-JP" sz="700" b="1" dirty="0">
                          <a:latin typeface="Meiryo UI" panose="020B0604030504040204" pitchFamily="50" charset="-128"/>
                          <a:ea typeface="Meiryo UI" panose="020B0604030504040204" pitchFamily="50" charset="-128"/>
                        </a:rPr>
                        <a:t>Plenary</a:t>
                      </a:r>
                    </a:p>
                    <a:p>
                      <a:endParaRPr kumimoji="1" lang="en-US" altLang="ja-JP" sz="700" b="1" dirty="0">
                        <a:latin typeface="Meiryo UI" panose="020B0604030504040204" pitchFamily="50" charset="-128"/>
                        <a:ea typeface="Meiryo UI" panose="020B0604030504040204" pitchFamily="50" charset="-128"/>
                      </a:endParaRPr>
                    </a:p>
                    <a:p>
                      <a:endParaRPr kumimoji="1" lang="en-US" altLang="ja-JP" sz="700" b="1" dirty="0">
                        <a:latin typeface="Meiryo UI" panose="020B0604030504040204" pitchFamily="50" charset="-128"/>
                        <a:ea typeface="Meiryo UI" panose="020B0604030504040204" pitchFamily="50" charset="-128"/>
                      </a:endParaRPr>
                    </a:p>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671250367"/>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20</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671625903"/>
                  </a:ext>
                </a:extLst>
              </a:tr>
              <a:tr h="281859">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535713380"/>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21</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st</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30</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31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June. 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June. 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June. 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June. 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June. 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3267533533"/>
                  </a:ext>
                </a:extLst>
              </a:tr>
              <a:tr h="281859">
                <a:tc vMerge="1">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254307874"/>
                  </a:ext>
                </a:extLst>
              </a:tr>
            </a:tbl>
          </a:graphicData>
        </a:graphic>
      </p:graphicFrame>
      <p:sp>
        <p:nvSpPr>
          <p:cNvPr id="8" name="タイトル 2">
            <a:extLst>
              <a:ext uri="{FF2B5EF4-FFF2-40B4-BE49-F238E27FC236}">
                <a16:creationId xmlns:a16="http://schemas.microsoft.com/office/drawing/2014/main" id="{7A2C4EEF-7F91-469E-9AE8-CDA2523FBD2B}"/>
              </a:ext>
            </a:extLst>
          </p:cNvPr>
          <p:cNvSpPr txBox="1">
            <a:spLocks/>
          </p:cNvSpPr>
          <p:nvPr/>
        </p:nvSpPr>
        <p:spPr bwMode="auto">
          <a:xfrm>
            <a:off x="509900" y="5164417"/>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2800" kern="0" dirty="0">
                <a:latin typeface="Meiryo UI" panose="020B0604030504040204" pitchFamily="50" charset="-128"/>
                <a:ea typeface="Meiryo UI" panose="020B0604030504040204" pitchFamily="50" charset="-128"/>
              </a:rPr>
              <a:t>Four slots are planned on May Interim.</a:t>
            </a:r>
            <a:endParaRPr lang="ja-JP" altLang="en-US" sz="2800" b="1" kern="0" dirty="0"/>
          </a:p>
        </p:txBody>
      </p:sp>
      <p:sp>
        <p:nvSpPr>
          <p:cNvPr id="9" name="矢印: 五方向 8">
            <a:extLst>
              <a:ext uri="{FF2B5EF4-FFF2-40B4-BE49-F238E27FC236}">
                <a16:creationId xmlns:a16="http://schemas.microsoft.com/office/drawing/2014/main" id="{B83E9B7C-30EB-4CCB-8510-2F7554FF355F}"/>
              </a:ext>
            </a:extLst>
          </p:cNvPr>
          <p:cNvSpPr/>
          <p:nvPr/>
        </p:nvSpPr>
        <p:spPr bwMode="auto">
          <a:xfrm>
            <a:off x="3139431" y="2766325"/>
            <a:ext cx="3448794" cy="234843"/>
          </a:xfrm>
          <a:prstGeom prst="homePlate">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May Interim</a:t>
            </a:r>
            <a:endParaRPr kumimoji="0" lang="en-001" sz="1050" b="0" i="0" u="none" strike="noStrike" cap="none" normalizeH="0" baseline="0" dirty="0">
              <a:ln>
                <a:noFill/>
              </a:ln>
              <a:solidFill>
                <a:schemeClr val="tx1"/>
              </a:solidFill>
              <a:effectLst/>
              <a:latin typeface="Times New Roman" pitchFamily="18" charset="0"/>
            </a:endParaRPr>
          </a:p>
        </p:txBody>
      </p:sp>
      <p:sp>
        <p:nvSpPr>
          <p:cNvPr id="12" name="矢印: 五方向 11">
            <a:extLst>
              <a:ext uri="{FF2B5EF4-FFF2-40B4-BE49-F238E27FC236}">
                <a16:creationId xmlns:a16="http://schemas.microsoft.com/office/drawing/2014/main" id="{CE77F9B2-75B6-4388-A6DF-8424FCF7D526}"/>
              </a:ext>
            </a:extLst>
          </p:cNvPr>
          <p:cNvSpPr/>
          <p:nvPr/>
        </p:nvSpPr>
        <p:spPr bwMode="auto">
          <a:xfrm>
            <a:off x="1387228" y="3753387"/>
            <a:ext cx="3448794" cy="234843"/>
          </a:xfrm>
          <a:prstGeom prst="homePlate">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May Interim</a:t>
            </a:r>
            <a:endParaRPr kumimoji="0" lang="en-001" sz="1050" b="0" i="0" u="none" strike="noStrike" cap="none" normalizeH="0" baseline="0" dirty="0">
              <a:ln>
                <a:noFill/>
              </a:ln>
              <a:solidFill>
                <a:schemeClr val="tx1"/>
              </a:solidFill>
              <a:effectLst/>
              <a:latin typeface="Times New Roman" pitchFamily="18" charset="0"/>
            </a:endParaRPr>
          </a:p>
        </p:txBody>
      </p:sp>
      <p:sp>
        <p:nvSpPr>
          <p:cNvPr id="2" name="日付プレースホルダー 1">
            <a:extLst>
              <a:ext uri="{FF2B5EF4-FFF2-40B4-BE49-F238E27FC236}">
                <a16:creationId xmlns:a16="http://schemas.microsoft.com/office/drawing/2014/main" id="{13B45A6A-D61B-4B70-AAC0-4376BE9BBCBD}"/>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363402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Chair/Vice-Chair/Secretary/Technical Editor</a:t>
            </a:r>
          </a:p>
          <a:p>
            <a:pPr lvl="1"/>
            <a:r>
              <a:rPr lang="en-US" altLang="ja-JP" dirty="0"/>
              <a:t>Chair :Takashi </a:t>
            </a:r>
            <a:r>
              <a:rPr lang="en-US" altLang="ja-JP" dirty="0" err="1"/>
              <a:t>Kuramochi</a:t>
            </a:r>
            <a:r>
              <a:rPr lang="en-US" altLang="ja-JP" dirty="0"/>
              <a:t>(LAPIS)</a:t>
            </a:r>
          </a:p>
          <a:p>
            <a:pPr lvl="1"/>
            <a:r>
              <a:rPr lang="en-US" altLang="ja-JP" dirty="0"/>
              <a:t>Vice-Chair : Hiroshi Harada(Kyoto University)</a:t>
            </a:r>
          </a:p>
          <a:p>
            <a:pPr lvl="1"/>
            <a:r>
              <a:rPr lang="en-US" altLang="ja-JP" dirty="0"/>
              <a:t>Vice-Chair: Kunal Shah(ITRON) </a:t>
            </a:r>
          </a:p>
          <a:p>
            <a:pPr lvl="1"/>
            <a:r>
              <a:rPr lang="en-US" altLang="ja-JP" dirty="0"/>
              <a:t>Secretary : Kiyoshi Fukui(OKI)</a:t>
            </a:r>
          </a:p>
          <a:p>
            <a:pPr lvl="1"/>
            <a:r>
              <a:rPr lang="en-US" altLang="ja-JP" dirty="0"/>
              <a:t>Technical Editor : Kiyoshi Fukui(OKI)</a:t>
            </a:r>
          </a:p>
          <a:p>
            <a:pPr marL="457200" lvl="1" indent="0">
              <a:buNone/>
            </a:pPr>
            <a:endParaRPr lang="en-US" altLang="ja-JP" dirty="0"/>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BA475B7F-A95F-43B1-AD81-324B4ACFD34E}"/>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9718024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Plan for May meeting</a:t>
            </a:r>
            <a:br>
              <a:rPr lang="en-US" dirty="0"/>
            </a:br>
            <a:r>
              <a:rPr lang="en-US" dirty="0"/>
              <a:t> (Four of sessions)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40</a:t>
            </a:fld>
            <a:endParaRPr lang="en-US" altLang="ja-JP" dirty="0"/>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4F4BF4E5-0615-4AF9-B699-43E59BEAFE75}"/>
              </a:ext>
            </a:extLst>
          </p:cNvPr>
          <p:cNvSpPr txBox="1"/>
          <p:nvPr/>
        </p:nvSpPr>
        <p:spPr>
          <a:xfrm>
            <a:off x="937693" y="3789040"/>
            <a:ext cx="7344816" cy="1938992"/>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Topics</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Review comments on the ballot</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Amendment of the draft</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TG motion for Recirculation ballot.</a:t>
            </a:r>
          </a:p>
          <a:p>
            <a:pPr marL="285750" indent="-285750">
              <a:buFont typeface="Wingdings" panose="05000000000000000000" pitchFamily="2" charset="2"/>
              <a:buChar char="q"/>
            </a:pPr>
            <a:endParaRPr lang="en-US" sz="2000" dirty="0">
              <a:latin typeface="Meiryo UI" panose="020B0604030504040204" pitchFamily="50" charset="-128"/>
              <a:ea typeface="Meiryo UI" panose="020B0604030504040204" pitchFamily="50" charset="-128"/>
            </a:endParaRPr>
          </a:p>
          <a:p>
            <a:endParaRPr lang="en-001" sz="2000" dirty="0">
              <a:latin typeface="Meiryo UI" panose="020B0604030504040204" pitchFamily="50" charset="-128"/>
              <a:ea typeface="Meiryo UI" panose="020B0604030504040204" pitchFamily="50" charset="-128"/>
            </a:endParaRPr>
          </a:p>
        </p:txBody>
      </p:sp>
      <p:sp>
        <p:nvSpPr>
          <p:cNvPr id="3" name="日付プレースホルダー 2">
            <a:extLst>
              <a:ext uri="{FF2B5EF4-FFF2-40B4-BE49-F238E27FC236}">
                <a16:creationId xmlns:a16="http://schemas.microsoft.com/office/drawing/2014/main" id="{F3FEF1DE-4F08-402B-8043-D485DF9DCAC2}"/>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80300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Any other business?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41</a:t>
            </a:fld>
            <a:endParaRPr lang="en-US" altLang="ja-JP" dirty="0"/>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48C6E8-9552-4D55-810C-4E602E577DE6}"/>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7237242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Adjourn TG4aa</a:t>
            </a:r>
            <a:br>
              <a:rPr lang="en-US" dirty="0"/>
            </a:br>
            <a:r>
              <a:rPr lang="en-US" dirty="0"/>
              <a:t>(End of session4)</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42</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テキスト ボックス 5">
            <a:extLst>
              <a:ext uri="{FF2B5EF4-FFF2-40B4-BE49-F238E27FC236}">
                <a16:creationId xmlns:a16="http://schemas.microsoft.com/office/drawing/2014/main" id="{5ECEBB43-BB3C-4FE3-82B6-C5FEF2D1D7F6}"/>
              </a:ext>
            </a:extLst>
          </p:cNvPr>
          <p:cNvSpPr txBox="1"/>
          <p:nvPr/>
        </p:nvSpPr>
        <p:spPr>
          <a:xfrm>
            <a:off x="2423227" y="5329080"/>
            <a:ext cx="2592288" cy="769441"/>
          </a:xfrm>
          <a:prstGeom prst="rect">
            <a:avLst/>
          </a:prstGeom>
          <a:solidFill>
            <a:schemeClr val="bg1"/>
          </a:solidFill>
        </p:spPr>
        <p:txBody>
          <a:bodyPr wrap="square" rtlCol="0">
            <a:spAutoFit/>
          </a:bodyPr>
          <a:lstStyle/>
          <a:p>
            <a:pPr marL="0" indent="0">
              <a:buNone/>
            </a:pPr>
            <a:r>
              <a:rPr lang="en-US" sz="1100" dirty="0">
                <a:solidFill>
                  <a:schemeClr val="tx1">
                    <a:lumMod val="50000"/>
                    <a:lumOff val="50000"/>
                  </a:schemeClr>
                </a:solidFill>
              </a:rPr>
              <a:t>Moved :</a:t>
            </a:r>
          </a:p>
          <a:p>
            <a:pPr marL="0" indent="0">
              <a:buNone/>
            </a:pPr>
            <a:r>
              <a:rPr lang="en-US" sz="1100" dirty="0">
                <a:solidFill>
                  <a:schemeClr val="tx1">
                    <a:lumMod val="50000"/>
                    <a:lumOff val="50000"/>
                  </a:schemeClr>
                </a:solidFill>
              </a:rPr>
              <a:t>Second :</a:t>
            </a:r>
          </a:p>
          <a:p>
            <a:pPr marL="0" indent="0">
              <a:buNone/>
            </a:pPr>
            <a:r>
              <a:rPr lang="en-US" sz="1100" dirty="0">
                <a:solidFill>
                  <a:schemeClr val="tx1">
                    <a:lumMod val="50000"/>
                    <a:lumOff val="50000"/>
                  </a:schemeClr>
                </a:solidFill>
              </a:rPr>
              <a:t> There is no discussion or objections. Agenda is approved  unanimous consent.</a:t>
            </a:r>
          </a:p>
        </p:txBody>
      </p:sp>
      <p:sp>
        <p:nvSpPr>
          <p:cNvPr id="2" name="日付プレースホルダー 1">
            <a:extLst>
              <a:ext uri="{FF2B5EF4-FFF2-40B4-BE49-F238E27FC236}">
                <a16:creationId xmlns:a16="http://schemas.microsoft.com/office/drawing/2014/main" id="{CE885E74-EDE0-4CB1-B922-7EB3178E1D5E}"/>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511600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a:t>Takashi </a:t>
            </a:r>
            <a:r>
              <a:rPr kumimoji="1" lang="en-US" altLang="ja-JP" sz="2800" dirty="0" err="1"/>
              <a:t>Kuramochi</a:t>
            </a:r>
            <a:r>
              <a:rPr lang="en-US" altLang="ja-JP" sz="2800" dirty="0"/>
              <a:t>,</a:t>
            </a:r>
            <a:r>
              <a:rPr lang="en-US" altLang="ja-JP" sz="2800" b="1" dirty="0">
                <a:ea typeface="ＭＳ Ｐゴシック" charset="-128"/>
              </a:rPr>
              <a:t> </a:t>
            </a:r>
            <a:r>
              <a:rPr lang="en-US" altLang="ja-JP" sz="2800" dirty="0">
                <a:ea typeface="ＭＳ Ｐゴシック" charset="-128"/>
              </a:rPr>
              <a:t>LAPIS Technology</a:t>
            </a:r>
            <a:r>
              <a:rPr lang="en-US" altLang="ja-JP" sz="2800" dirty="0"/>
              <a:t> </a:t>
            </a:r>
          </a:p>
          <a:p>
            <a:pPr marL="0" indent="0">
              <a:buNone/>
            </a:pPr>
            <a:r>
              <a:rPr kumimoji="1" lang="en-US" altLang="ja-JP" sz="2800" u="sng" dirty="0"/>
              <a:t>kuramochi722@lapis-tech.com</a:t>
            </a:r>
            <a:endParaRPr kumimoji="1" lang="ja-JP" altLang="en-US" sz="2800" u="sng"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43</a:t>
            </a:fld>
            <a:endParaRPr lang="en-US" altLang="ja-JP"/>
          </a:p>
        </p:txBody>
      </p:sp>
      <p:sp>
        <p:nvSpPr>
          <p:cNvPr id="9" name="Rectangle 5">
            <a:extLst>
              <a:ext uri="{FF2B5EF4-FFF2-40B4-BE49-F238E27FC236}">
                <a16:creationId xmlns:a16="http://schemas.microsoft.com/office/drawing/2014/main" id="{C1DD57A4-25AB-45CE-8626-E566A55A9934}"/>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DE8F25E8-FC7F-4455-A704-50CE6A2D4C28}"/>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7852301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294928"/>
          </a:xfrm>
        </p:spPr>
        <p:txBody>
          <a:bodyPr/>
          <a:lstStyle/>
          <a:p>
            <a:r>
              <a:rPr lang="en-US" altLang="ja-JP" sz="2800" dirty="0"/>
              <a:t>Reference</a:t>
            </a:r>
            <a:endParaRPr kumimoji="1" lang="ja-JP" altLang="en-US" sz="28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44</a:t>
            </a:fld>
            <a:endParaRPr lang="en-US" altLang="ja-JP"/>
          </a:p>
        </p:txBody>
      </p:sp>
      <p:sp>
        <p:nvSpPr>
          <p:cNvPr id="9" name="Inhaltsplatzhalter 5"/>
          <p:cNvSpPr>
            <a:spLocks noGrp="1"/>
          </p:cNvSpPr>
          <p:nvPr/>
        </p:nvSpPr>
        <p:spPr bwMode="auto">
          <a:xfrm>
            <a:off x="611560" y="1124744"/>
            <a:ext cx="8165231"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a:t>The IEEE802.15 meeting schedule can be found at</a:t>
            </a:r>
            <a:br>
              <a:rPr lang="en-GB" sz="1400" dirty="0"/>
            </a:br>
            <a:r>
              <a:rPr lang="en-GB" sz="1400" dirty="0">
                <a:hlinkClick r:id="rId2"/>
              </a:rPr>
              <a:t>http://grouper.ieee.org/groups/802/15/calendar.html</a:t>
            </a:r>
            <a:endParaRPr lang="en-GB" sz="1400" dirty="0"/>
          </a:p>
          <a:p>
            <a:pPr marL="0" indent="0">
              <a:buNone/>
            </a:pPr>
            <a:endParaRPr lang="en-GB" sz="1400" dirty="0"/>
          </a:p>
          <a:p>
            <a:r>
              <a:rPr lang="en-GB" sz="1400" dirty="0"/>
              <a:t>Document templates (</a:t>
            </a:r>
            <a:r>
              <a:rPr lang="en-GB" sz="1400" dirty="0" err="1"/>
              <a:t>MsWord</a:t>
            </a:r>
            <a:r>
              <a:rPr lang="en-GB" sz="1400" dirty="0"/>
              <a:t> and PowerPoint) and instructions for obtaining document numbers are located at  </a:t>
            </a:r>
            <a:r>
              <a:rPr lang="en-GB" sz="1400" dirty="0">
                <a:hlinkClick r:id="rId3"/>
              </a:rPr>
              <a:t>http://grouper.ieee.org/groups/802/15/pub/Download.html</a:t>
            </a:r>
            <a:br>
              <a:rPr lang="en-GB" sz="1400" dirty="0"/>
            </a:br>
            <a:endParaRPr lang="en-GB" sz="1400" dirty="0"/>
          </a:p>
          <a:p>
            <a:r>
              <a:rPr lang="en-GB" sz="1400" dirty="0"/>
              <a:t>TG4aa JRE reflector is (</a:t>
            </a:r>
            <a:r>
              <a:rPr lang="en-GB" sz="1400" dirty="0">
                <a:hlinkClick r:id="rId4"/>
              </a:rPr>
              <a:t>stds-802-15-jre@listserv.ieee.org</a:t>
            </a:r>
            <a:r>
              <a:rPr lang="en-GB" sz="1400" dirty="0"/>
              <a:t>)</a:t>
            </a:r>
            <a:br>
              <a:rPr lang="en-GB" sz="1400" dirty="0"/>
            </a:br>
            <a:endParaRPr lang="en-GB" sz="1400" dirty="0"/>
          </a:p>
          <a:p>
            <a:r>
              <a:rPr lang="en-US" sz="1400" dirty="0"/>
              <a:t>Documents should be uploaded to </a:t>
            </a:r>
            <a:r>
              <a:rPr lang="en-US" sz="1400" dirty="0">
                <a:hlinkClick r:id="rId5"/>
              </a:rPr>
              <a:t>https://mentor.ieee.org/802.15</a:t>
            </a:r>
            <a:r>
              <a:rPr lang="en-US" sz="1400" dirty="0"/>
              <a:t>, to the “TG4aa” JRE group.</a:t>
            </a:r>
            <a:br>
              <a:rPr lang="en-GB" sz="1400" dirty="0"/>
            </a:br>
            <a:endParaRPr lang="en-GB" sz="1400" dirty="0"/>
          </a:p>
          <a:p>
            <a:r>
              <a:rPr lang="en-GB" sz="1400" dirty="0"/>
              <a:t>For help with obtaining document numbers, document formatting, document uploading and contribution scheduling, please contract the 802.15 TG4aa JRE chair, Takashi </a:t>
            </a:r>
            <a:r>
              <a:rPr lang="en-GB" sz="1400" dirty="0" err="1"/>
              <a:t>Kuramochi</a:t>
            </a:r>
            <a:r>
              <a:rPr lang="en-GB" sz="1400" dirty="0"/>
              <a:t>, at</a:t>
            </a:r>
            <a:br>
              <a:rPr lang="en-GB" sz="1400" dirty="0"/>
            </a:br>
            <a:r>
              <a:rPr lang="en-GB" sz="1400" dirty="0">
                <a:hlinkClick r:id="rId6"/>
              </a:rPr>
              <a:t>kuramochi722@lapis-tech.com</a:t>
            </a:r>
            <a:br>
              <a:rPr lang="en-GB" sz="1400" dirty="0"/>
            </a:br>
            <a:endParaRPr lang="en-GB" sz="1400" dirty="0"/>
          </a:p>
          <a:p>
            <a:r>
              <a:rPr lang="en-US" sz="1400" dirty="0"/>
              <a:t>The draft objectives of the group</a:t>
            </a:r>
            <a:r>
              <a:rPr lang="en-GB" sz="1400" dirty="0"/>
              <a:t>  is available  at SC WNG session in January 2020:</a:t>
            </a:r>
          </a:p>
          <a:p>
            <a:pPr marL="0" indent="0">
              <a:buNone/>
            </a:pPr>
            <a:r>
              <a:rPr lang="en-GB" sz="1400" dirty="0"/>
              <a:t>        </a:t>
            </a:r>
            <a:r>
              <a:rPr lang="en-GB" sz="1400" dirty="0">
                <a:hlinkClick r:id="rId7"/>
              </a:rPr>
              <a:t>https://mentor.ieee.org/802.15/documents</a:t>
            </a:r>
            <a:endParaRPr lang="en-GB" sz="1400" dirty="0"/>
          </a:p>
          <a:p>
            <a:pPr marL="0" indent="0">
              <a:buNone/>
            </a:pPr>
            <a:endParaRPr lang="en-GB" sz="1400" dirty="0"/>
          </a:p>
          <a:p>
            <a:endParaRPr lang="en-GB" sz="1400" dirty="0"/>
          </a:p>
          <a:p>
            <a:endParaRPr lang="de-DE" sz="1400" dirty="0"/>
          </a:p>
        </p:txBody>
      </p:sp>
      <p:sp>
        <p:nvSpPr>
          <p:cNvPr id="10" name="Rectangle 5">
            <a:extLst>
              <a:ext uri="{FF2B5EF4-FFF2-40B4-BE49-F238E27FC236}">
                <a16:creationId xmlns:a16="http://schemas.microsoft.com/office/drawing/2014/main" id="{E58B2CCE-8C0E-4E38-83FB-F4C6FF7D50A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C010855C-4B0E-4576-ADE2-276AB985845C}"/>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784376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9" name="Rectangle 5">
            <a:extLst>
              <a:ext uri="{FF2B5EF4-FFF2-40B4-BE49-F238E27FC236}">
                <a16:creationId xmlns:a16="http://schemas.microsoft.com/office/drawing/2014/main" id="{10BB7F6C-A7A9-4335-A48B-7737F289EEE3}"/>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FDC0766-37C4-42DD-AD80-083BD286E906}"/>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2109540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9" name="Rectangle 5">
            <a:extLst>
              <a:ext uri="{FF2B5EF4-FFF2-40B4-BE49-F238E27FC236}">
                <a16:creationId xmlns:a16="http://schemas.microsoft.com/office/drawing/2014/main" id="{EC46D809-1E04-44E8-B192-F5CCAA6E76C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5026647-2AEC-4630-AAF5-7EB14CDBB8CA}"/>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854180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9" name="Rectangle 5">
            <a:extLst>
              <a:ext uri="{FF2B5EF4-FFF2-40B4-BE49-F238E27FC236}">
                <a16:creationId xmlns:a16="http://schemas.microsoft.com/office/drawing/2014/main" id="{7C733AEE-29E7-473A-ADAE-CF5A1A9B053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32DAFAC8-95FE-4B67-933E-4C76D4C7C654}"/>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2520594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8</a:t>
            </a:fld>
            <a:endParaRPr lang="en-US" altLang="ja-JP"/>
          </a:p>
        </p:txBody>
      </p:sp>
      <p:sp>
        <p:nvSpPr>
          <p:cNvPr id="9" name="Rectangle 5">
            <a:extLst>
              <a:ext uri="{FF2B5EF4-FFF2-40B4-BE49-F238E27FC236}">
                <a16:creationId xmlns:a16="http://schemas.microsoft.com/office/drawing/2014/main" id="{BE2C1B0B-989C-408D-8412-0DB9E00A8A8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D7A1184B-3F3C-487B-9507-9AA2C90AC924}"/>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2827263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a:xfrm>
            <a:off x="685800" y="685800"/>
            <a:ext cx="7772400" cy="639762"/>
          </a:xfrm>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日付プレースホルダー 15">
            <a:extLst>
              <a:ext uri="{FF2B5EF4-FFF2-40B4-BE49-F238E27FC236}">
                <a16:creationId xmlns:a16="http://schemas.microsoft.com/office/drawing/2014/main" id="{C9C05346-D96D-485A-A321-9F6374E596F5}"/>
              </a:ext>
            </a:extLst>
          </p:cNvPr>
          <p:cNvSpPr>
            <a:spLocks noGrp="1"/>
          </p:cNvSpPr>
          <p:nvPr>
            <p:ph type="dt" sz="half" idx="2"/>
          </p:nvPr>
        </p:nvSpPr>
        <p:spPr/>
        <p:txBody>
          <a:bodyPr/>
          <a:lstStyle/>
          <a:p>
            <a:r>
              <a:rPr lang="en-001" altLang="ja-JP"/>
              <a:t>&lt;March,2021&gt;</a:t>
            </a:r>
            <a:endParaRPr lang="en-US" altLang="ja-JP" dirty="0"/>
          </a:p>
        </p:txBody>
      </p:sp>
      <p:sp>
        <p:nvSpPr>
          <p:cNvPr id="4" name="テキスト ボックス 3">
            <a:extLst>
              <a:ext uri="{FF2B5EF4-FFF2-40B4-BE49-F238E27FC236}">
                <a16:creationId xmlns:a16="http://schemas.microsoft.com/office/drawing/2014/main" id="{C10ECEAD-76BA-4B88-8FF6-4A0186138B80}"/>
              </a:ext>
            </a:extLst>
          </p:cNvPr>
          <p:cNvSpPr txBox="1"/>
          <p:nvPr/>
        </p:nvSpPr>
        <p:spPr>
          <a:xfrm>
            <a:off x="441907" y="5641481"/>
            <a:ext cx="8143055" cy="738664"/>
          </a:xfrm>
          <a:prstGeom prst="rect">
            <a:avLst/>
          </a:prstGeom>
          <a:solidFill>
            <a:srgbClr val="FFFF00"/>
          </a:solidFill>
        </p:spPr>
        <p:txBody>
          <a:bodyPr wrap="square" rtlCol="0">
            <a:spAutoFit/>
          </a:bodyPr>
          <a:lstStyle/>
          <a:p>
            <a:r>
              <a:rPr lang="en-US" sz="1400" dirty="0">
                <a:solidFill>
                  <a:srgbClr val="FF0000"/>
                </a:solidFill>
              </a:rPr>
              <a:t>Important Note: In March plenary, Attendance will be counted session based. Each session give you 6% of attendance.</a:t>
            </a:r>
          </a:p>
          <a:p>
            <a:r>
              <a:rPr lang="en-US" sz="1400" dirty="0">
                <a:solidFill>
                  <a:srgbClr val="FF0000"/>
                </a:solidFill>
              </a:rPr>
              <a:t>In order to get voting right, you need to get at least 12 sessions during 3/9-3/17.</a:t>
            </a:r>
            <a:endParaRPr lang="en-001" sz="1400" dirty="0">
              <a:solidFill>
                <a:srgbClr val="FF0000"/>
              </a:solidFill>
            </a:endParaRPr>
          </a:p>
        </p:txBody>
      </p:sp>
    </p:spTree>
    <p:extLst>
      <p:ext uri="{BB962C8B-B14F-4D97-AF65-F5344CB8AC3E}">
        <p14:creationId xmlns:p14="http://schemas.microsoft.com/office/powerpoint/2010/main" val="3086756359"/>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4423</TotalTime>
  <Words>3232</Words>
  <Application>Microsoft Office PowerPoint</Application>
  <PresentationFormat>画面に合わせる (4:3)</PresentationFormat>
  <Paragraphs>963</Paragraphs>
  <Slides>44</Slides>
  <Notes>13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44</vt:i4>
      </vt:variant>
    </vt:vector>
  </HeadingPairs>
  <TitlesOfParts>
    <vt:vector size="51" baseType="lpstr">
      <vt:lpstr>Meiryo UI</vt:lpstr>
      <vt:lpstr>Monotype Sorts</vt:lpstr>
      <vt:lpstr>Arial</vt:lpstr>
      <vt:lpstr>Calibri</vt:lpstr>
      <vt:lpstr>Times New Roman</vt:lpstr>
      <vt:lpstr>Wingdings</vt:lpstr>
      <vt:lpstr>15-20-xxxx-00-jre0-ig-jre-call-for-contributions</vt:lpstr>
      <vt:lpstr>PowerPoint プレゼンテーション</vt:lpstr>
      <vt:lpstr>IEEE 802.15 TG4aa JRE March Plenary Virtual Meeting  Opening report  on March 9th/10th/15th/16th,2021</vt:lpstr>
      <vt:lpstr>Please keep in mind “daylight saving time starts in this weekend”</vt:lpstr>
      <vt:lpstr>Administrative Items</vt:lpstr>
      <vt:lpstr>Participants have a duty to inform the IEEE</vt:lpstr>
      <vt:lpstr>Ways to inform IEEE</vt:lpstr>
      <vt:lpstr>Other guidelines for IEEE WG meetings</vt:lpstr>
      <vt:lpstr>Patent-related information</vt:lpstr>
      <vt:lpstr>Attendance</vt:lpstr>
      <vt:lpstr>TG4aa JRE sessions in March Plenary</vt:lpstr>
      <vt:lpstr>Plan for TG4aa meetings</vt:lpstr>
      <vt:lpstr>Agenda items for the weeks</vt:lpstr>
      <vt:lpstr>Approval of  the last meeting minutes [January Interim] January 12-24th : 15-21-0072-00-04aa [January/February/March meetings] January 28th : 15-21-0085-00-04aa February 1st : 15-21-0104-00-04aa February 12th: 15-21-0111-00-04aa February 19th : 15-21-0136-00-04aa March 5th :15-21-0140-00-04aa </vt:lpstr>
      <vt:lpstr>Draft discussion</vt:lpstr>
      <vt:lpstr>From 19th Feb Conference call</vt:lpstr>
      <vt:lpstr>From 19th Feb Conference call</vt:lpstr>
      <vt:lpstr>Result of comments of the Pre-ballot</vt:lpstr>
      <vt:lpstr>CA discussion</vt:lpstr>
      <vt:lpstr>TG Motion</vt:lpstr>
      <vt:lpstr>Attendance recap</vt:lpstr>
      <vt:lpstr>Please keep in mind “daylight saving time starts in this weekend”</vt:lpstr>
      <vt:lpstr>Recess (End of session1)</vt:lpstr>
      <vt:lpstr>OPEN (Start of TG4aa session3)</vt:lpstr>
      <vt:lpstr>Attendance</vt:lpstr>
      <vt:lpstr>Agenda items for the weeks</vt:lpstr>
      <vt:lpstr>Continue Draft/CAD discussion</vt:lpstr>
      <vt:lpstr>TG Motion</vt:lpstr>
      <vt:lpstr>Attendance recap</vt:lpstr>
      <vt:lpstr>Please keep in mind “daylight saving time starts in this weekend”</vt:lpstr>
      <vt:lpstr>Recess  (End of session3)</vt:lpstr>
      <vt:lpstr>OPEN (Start of TG4aa session4)</vt:lpstr>
      <vt:lpstr>Attendance</vt:lpstr>
      <vt:lpstr>Agenda items for the weeks</vt:lpstr>
      <vt:lpstr>Continue Draft/CAD discussion</vt:lpstr>
      <vt:lpstr>TG Motion</vt:lpstr>
      <vt:lpstr>Discuss next step</vt:lpstr>
      <vt:lpstr>Conference call will be planned  on xxxx(EST)   Topics will be informed later </vt:lpstr>
      <vt:lpstr>Future meetings will be planned</vt:lpstr>
      <vt:lpstr>Future meetings will be planned</vt:lpstr>
      <vt:lpstr>Plan for May meeting  (Four of sessions)</vt:lpstr>
      <vt:lpstr>Any other business?</vt:lpstr>
      <vt:lpstr>Adjourn TG4aa (End of session4)</vt:lpstr>
      <vt:lpstr>Contacts</vt:lpstr>
      <vt:lpstr>Reference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隆 倉持</cp:lastModifiedBy>
  <cp:revision>327</cp:revision>
  <cp:lastPrinted>1998-02-10T13:28:06Z</cp:lastPrinted>
  <dcterms:created xsi:type="dcterms:W3CDTF">2020-02-10T05:27:43Z</dcterms:created>
  <dcterms:modified xsi:type="dcterms:W3CDTF">2021-03-10T01:40:35Z</dcterms:modified>
</cp:coreProperties>
</file>