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85" r:id="rId16"/>
    <p:sldId id="347" r:id="rId17"/>
    <p:sldId id="386" r:id="rId18"/>
    <p:sldId id="353" r:id="rId19"/>
    <p:sldId id="360" r:id="rId20"/>
    <p:sldId id="311" r:id="rId21"/>
    <p:sldId id="382" r:id="rId22"/>
    <p:sldId id="306" r:id="rId23"/>
    <p:sldId id="315" r:id="rId24"/>
    <p:sldId id="362" r:id="rId25"/>
    <p:sldId id="361" r:id="rId26"/>
    <p:sldId id="332" r:id="rId27"/>
    <p:sldId id="363" r:id="rId28"/>
    <p:sldId id="364" r:id="rId29"/>
    <p:sldId id="383" r:id="rId30"/>
    <p:sldId id="313" r:id="rId31"/>
    <p:sldId id="365" r:id="rId32"/>
    <p:sldId id="366" r:id="rId33"/>
    <p:sldId id="367" r:id="rId34"/>
    <p:sldId id="368" r:id="rId35"/>
    <p:sldId id="369" r:id="rId36"/>
    <p:sldId id="370" r:id="rId37"/>
    <p:sldId id="384" r:id="rId38"/>
    <p:sldId id="371" r:id="rId39"/>
    <p:sldId id="372" r:id="rId40"/>
    <p:sldId id="373" r:id="rId41"/>
    <p:sldId id="374" r:id="rId42"/>
    <p:sldId id="375" r:id="rId43"/>
    <p:sldId id="376" r:id="rId44"/>
    <p:sldId id="308" r:id="rId45"/>
    <p:sldId id="325" r:id="rId46"/>
    <p:sldId id="377" r:id="rId47"/>
    <p:sldId id="381" r:id="rId48"/>
    <p:sldId id="303" r:id="rId49"/>
    <p:sldId id="310" r:id="rId50"/>
    <p:sldId id="329" r:id="rId51"/>
    <p:sldId id="279" r:id="rId52"/>
    <p:sldId id="266" r:id="rId5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FF"/>
    <a:srgbClr val="00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2299678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222413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36</a:t>
            </a:fld>
            <a:endParaRPr kumimoji="1" lang="ja-JP" altLang="en-US" dirty="0"/>
          </a:p>
        </p:txBody>
      </p:sp>
    </p:spTree>
    <p:extLst>
      <p:ext uri="{BB962C8B-B14F-4D97-AF65-F5344CB8AC3E}">
        <p14:creationId xmlns:p14="http://schemas.microsoft.com/office/powerpoint/2010/main" val="4267117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40</a:t>
            </a:fld>
            <a:endParaRPr kumimoji="1" lang="ja-JP" altLang="en-US" dirty="0"/>
          </a:p>
        </p:txBody>
      </p:sp>
    </p:spTree>
    <p:extLst>
      <p:ext uri="{BB962C8B-B14F-4D97-AF65-F5344CB8AC3E}">
        <p14:creationId xmlns:p14="http://schemas.microsoft.com/office/powerpoint/2010/main" val="3618277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2152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46</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47</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2265125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42962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32224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15-21-0139-01-04aa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10-05-004w-draft-0-0-of-tg4w-coexistence-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Plenary 2021 Virtual meeting Opening report]</a:t>
            </a:r>
            <a:r>
              <a:rPr lang="en-US" altLang="ja-JP" sz="1600" dirty="0">
                <a:ea typeface="ＭＳ Ｐゴシック" charset="-128"/>
              </a:rPr>
              <a:t>	</a:t>
            </a:r>
          </a:p>
          <a:p>
            <a:r>
              <a:rPr lang="en-US" altLang="ja-JP" sz="1600" b="1" dirty="0">
                <a:ea typeface="ＭＳ Ｐゴシック" charset="-128"/>
              </a:rPr>
              <a:t>Date Submitted: [10th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March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March 17th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Draft discussion</a:t>
            </a:r>
            <a:r>
              <a:rPr lang="ja-JP" altLang="en-US" dirty="0"/>
              <a:t> </a:t>
            </a:r>
            <a:endParaRPr lang="en-US" altLang="ja-JP" dirty="0"/>
          </a:p>
          <a:p>
            <a:r>
              <a:rPr lang="en-US" altLang="ja-JP" dirty="0"/>
              <a:t>CA discussion</a:t>
            </a:r>
          </a:p>
          <a:p>
            <a:r>
              <a:rPr lang="en-US" altLang="ja-JP" dirty="0"/>
              <a:t>TG Motion for WG ballot</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r>
              <a:rPr lang="en-US" altLang="ja-JP" dirty="0"/>
              <a:t>Continue session2</a:t>
            </a:r>
          </a:p>
          <a:p>
            <a:pPr>
              <a:buFont typeface="Wingdings" panose="05000000000000000000" pitchFamily="2" charset="2"/>
              <a:buChar char="q"/>
            </a:pPr>
            <a:r>
              <a:rPr lang="en-US" altLang="ja-JP" dirty="0"/>
              <a:t>Session4:</a:t>
            </a:r>
          </a:p>
          <a:p>
            <a:r>
              <a:rPr lang="en-US" altLang="ja-JP" dirty="0"/>
              <a:t>Continue session3</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PM3(18:00-19:00)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Draft discussion</a:t>
            </a:r>
          </a:p>
          <a:p>
            <a:pPr marL="800100" lvl="1" indent="-342900">
              <a:buFont typeface="+mj-lt"/>
              <a:buAutoNum type="arabicPeriod"/>
            </a:pPr>
            <a:r>
              <a:rPr lang="en-US" sz="1200" dirty="0">
                <a:solidFill>
                  <a:srgbClr val="0000FF"/>
                </a:solidFill>
              </a:rPr>
              <a:t>CAD discussion</a:t>
            </a:r>
          </a:p>
          <a:p>
            <a:pPr marL="800100" lvl="1" indent="-342900">
              <a:buFont typeface="+mj-lt"/>
              <a:buAutoNum type="arabicPeriod"/>
            </a:pPr>
            <a:r>
              <a:rPr lang="en-US" sz="1200" dirty="0">
                <a:solidFill>
                  <a:srgbClr val="0000FF"/>
                </a:solidFill>
              </a:rPr>
              <a:t>TG Motion to WG ballot</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[January Interim]</a:t>
            </a:r>
            <a:br>
              <a:rPr lang="en-US" sz="2000" dirty="0"/>
            </a:br>
            <a:r>
              <a:rPr lang="en-US" sz="2000" dirty="0"/>
              <a:t>January 12-24</a:t>
            </a:r>
            <a:r>
              <a:rPr lang="en-US" sz="2000" baseline="30000" dirty="0"/>
              <a:t>th</a:t>
            </a:r>
            <a:r>
              <a:rPr lang="en-US" sz="2000" dirty="0"/>
              <a:t> : 15-21-0072-00-04aa</a:t>
            </a:r>
            <a:br>
              <a:rPr lang="en-US" sz="2000" dirty="0"/>
            </a:br>
            <a:r>
              <a:rPr lang="en-US" sz="2000" dirty="0"/>
              <a:t>[January/February/March meetings]</a:t>
            </a:r>
            <a:br>
              <a:rPr lang="en-US" sz="2000" dirty="0"/>
            </a:br>
            <a:r>
              <a:rPr lang="en-US" sz="2000" dirty="0"/>
              <a:t>January 28</a:t>
            </a:r>
            <a:r>
              <a:rPr lang="en-US" sz="2000" baseline="30000" dirty="0"/>
              <a:t>th</a:t>
            </a:r>
            <a:r>
              <a:rPr lang="en-US" sz="2000" dirty="0"/>
              <a:t> : 15-21-0085-00-04aa</a:t>
            </a:r>
            <a:br>
              <a:rPr lang="en-US" sz="2000" dirty="0"/>
            </a:br>
            <a:r>
              <a:rPr lang="en-US" sz="2000" dirty="0"/>
              <a:t>February 1</a:t>
            </a:r>
            <a:r>
              <a:rPr lang="en-US" sz="2000" baseline="30000" dirty="0"/>
              <a:t>st</a:t>
            </a:r>
            <a:r>
              <a:rPr lang="en-US" sz="2000" dirty="0"/>
              <a:t> : 15-21-0104-00-04aa</a:t>
            </a:r>
            <a:br>
              <a:rPr lang="en-US" sz="2000" dirty="0"/>
            </a:br>
            <a:r>
              <a:rPr lang="en-US" sz="2000" dirty="0"/>
              <a:t>February 12</a:t>
            </a:r>
            <a:r>
              <a:rPr lang="en-US" sz="2000" baseline="30000" dirty="0"/>
              <a:t>th</a:t>
            </a:r>
            <a:r>
              <a:rPr lang="en-US" sz="2000" dirty="0"/>
              <a:t>: 15-21-0111-00-04aa</a:t>
            </a:r>
            <a:br>
              <a:rPr lang="en-US" sz="2000" dirty="0"/>
            </a:br>
            <a:r>
              <a:rPr lang="en-US" sz="2000" dirty="0"/>
              <a:t>February 19</a:t>
            </a:r>
            <a:r>
              <a:rPr lang="en-US" sz="2000" baseline="30000" dirty="0"/>
              <a:t>th</a:t>
            </a:r>
            <a:r>
              <a:rPr lang="en-US" sz="2000" dirty="0"/>
              <a:t> : 15-21-0136-00-04aa</a:t>
            </a:r>
            <a:br>
              <a:rPr lang="en-US" sz="2000" dirty="0"/>
            </a:br>
            <a:r>
              <a:rPr lang="en-US" sz="2000" dirty="0"/>
              <a:t>March 5</a:t>
            </a:r>
            <a:r>
              <a:rPr lang="en-US" sz="2000" baseline="30000" dirty="0"/>
              <a:t>th</a:t>
            </a:r>
            <a:r>
              <a:rPr lang="en-US" sz="2000" dirty="0"/>
              <a:t> :15-21-013x-00-04aa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63107" y="5373216"/>
            <a:ext cx="2592288" cy="938719"/>
          </a:xfrm>
          <a:prstGeom prst="rect">
            <a:avLst/>
          </a:prstGeom>
          <a:solidFill>
            <a:schemeClr val="bg1"/>
          </a:solidFill>
        </p:spPr>
        <p:txBody>
          <a:bodyPr wrap="square" rtlCol="0">
            <a:spAutoFit/>
          </a:bodyPr>
          <a:lstStyle/>
          <a:p>
            <a:pPr marL="0" indent="0">
              <a:buNone/>
            </a:pPr>
            <a:r>
              <a:rPr lang="en-US" sz="1100" dirty="0">
                <a:solidFill>
                  <a:schemeClr val="bg2">
                    <a:lumMod val="20000"/>
                    <a:lumOff val="80000"/>
                  </a:schemeClr>
                </a:solidFill>
              </a:rPr>
              <a:t>Agree to last meeting minutes</a:t>
            </a:r>
          </a:p>
          <a:p>
            <a:r>
              <a:rPr lang="en-US" sz="1100" dirty="0">
                <a:solidFill>
                  <a:schemeClr val="bg2">
                    <a:lumMod val="20000"/>
                    <a:lumOff val="80000"/>
                  </a:schemeClr>
                </a:solidFill>
              </a:rPr>
              <a:t>Moved :</a:t>
            </a:r>
          </a:p>
          <a:p>
            <a:r>
              <a:rPr lang="en-US" sz="1100" dirty="0">
                <a:solidFill>
                  <a:schemeClr val="bg2">
                    <a:lumMod val="20000"/>
                    <a:lumOff val="80000"/>
                  </a:schemeClr>
                </a:solidFill>
              </a:rPr>
              <a:t>Second : </a:t>
            </a:r>
          </a:p>
          <a:p>
            <a:pPr marL="0" indent="0">
              <a:buNone/>
            </a:pPr>
            <a:r>
              <a:rPr lang="en-US" sz="1100" dirty="0">
                <a:solidFill>
                  <a:schemeClr val="bg2">
                    <a:lumMod val="20000"/>
                    <a:lumOff val="80000"/>
                  </a:schemeClr>
                </a:solidFill>
              </a:rPr>
              <a:t>There is no discussion or objections.</a:t>
            </a:r>
          </a:p>
          <a:p>
            <a:pPr marL="0" indent="0">
              <a:buNone/>
            </a:pPr>
            <a:r>
              <a:rPr lang="en-US" sz="1100" dirty="0">
                <a:solidFill>
                  <a:schemeClr val="bg2">
                    <a:lumMod val="20000"/>
                    <a:lumOff val="80000"/>
                  </a:schemeClr>
                </a:solidFill>
              </a:rPr>
              <a:t>Agenda is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Draft discussion</a:t>
            </a:r>
            <a:endParaRPr lang="en-001" u="sng"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TG4aa draft 6 is available on voting member area.</a:t>
            </a:r>
          </a:p>
          <a:p>
            <a:pPr marL="0" indent="0">
              <a:buNone/>
            </a:pPr>
            <a:r>
              <a:rPr lang="en-US" dirty="0"/>
              <a:t>(We will review on this meeting.)</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A63AC6D6-4DC1-4463-9155-51E756BA21EE}"/>
              </a:ext>
            </a:extLst>
          </p:cNvPr>
          <p:cNvSpPr txBox="1"/>
          <p:nvPr/>
        </p:nvSpPr>
        <p:spPr>
          <a:xfrm>
            <a:off x="323528" y="1844824"/>
            <a:ext cx="7992888" cy="2062103"/>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Motion to Pre-ballot (draft only)</a:t>
            </a:r>
          </a:p>
          <a:p>
            <a:endParaRPr lang="en-US" sz="3200" dirty="0">
              <a:latin typeface="Meiryo UI" panose="020B0604030504040204" pitchFamily="50" charset="-128"/>
              <a:ea typeface="Meiryo UI" panose="020B0604030504040204" pitchFamily="50" charset="-128"/>
            </a:endParaRPr>
          </a:p>
          <a:p>
            <a:r>
              <a:rPr lang="en-US" sz="3200" dirty="0">
                <a:latin typeface="Meiryo UI" panose="020B0604030504040204" pitchFamily="50" charset="-128"/>
                <a:ea typeface="Meiryo UI" panose="020B0604030504040204" pitchFamily="50" charset="-128"/>
              </a:rPr>
              <a:t>We would like to review comments of pre-ballot on March Meeting.</a:t>
            </a:r>
            <a:endParaRPr lang="en-001" sz="3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113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nvGraphicFramePr>
        <p:xfrm>
          <a:off x="597495" y="1556792"/>
          <a:ext cx="7494985" cy="3390969"/>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41916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WG ballot Close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Next Step</a:t>
            </a:r>
            <a:endParaRPr lang="en-001" dirty="0"/>
          </a:p>
        </p:txBody>
      </p:sp>
      <p:cxnSp>
        <p:nvCxnSpPr>
          <p:cNvPr id="4" name="直線矢印コネクタ 3">
            <a:extLst>
              <a:ext uri="{FF2B5EF4-FFF2-40B4-BE49-F238E27FC236}">
                <a16:creationId xmlns:a16="http://schemas.microsoft.com/office/drawing/2014/main" id="{4FA664FD-B3DB-4793-8529-927C6F0C10EB}"/>
              </a:ext>
            </a:extLst>
          </p:cNvPr>
          <p:cNvCxnSpPr/>
          <p:nvPr/>
        </p:nvCxnSpPr>
        <p:spPr bwMode="auto">
          <a:xfrm>
            <a:off x="1547664" y="2492896"/>
            <a:ext cx="6408712"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cxnSp>
        <p:nvCxnSpPr>
          <p:cNvPr id="9" name="直線矢印コネクタ 8">
            <a:extLst>
              <a:ext uri="{FF2B5EF4-FFF2-40B4-BE49-F238E27FC236}">
                <a16:creationId xmlns:a16="http://schemas.microsoft.com/office/drawing/2014/main" id="{31CAD6CC-AC49-48B7-BF34-2B57CB7603B4}"/>
              </a:ext>
            </a:extLst>
          </p:cNvPr>
          <p:cNvCxnSpPr>
            <a:cxnSpLocks/>
          </p:cNvCxnSpPr>
          <p:nvPr/>
        </p:nvCxnSpPr>
        <p:spPr bwMode="auto">
          <a:xfrm>
            <a:off x="1586982" y="3140968"/>
            <a:ext cx="5649314"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E0626417-BEC8-4C3C-AC38-02432B480F01}"/>
              </a:ext>
            </a:extLst>
          </p:cNvPr>
          <p:cNvSpPr txBox="1"/>
          <p:nvPr/>
        </p:nvSpPr>
        <p:spPr>
          <a:xfrm>
            <a:off x="3480891" y="2238134"/>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3" name="テキスト ボックス 12">
            <a:extLst>
              <a:ext uri="{FF2B5EF4-FFF2-40B4-BE49-F238E27FC236}">
                <a16:creationId xmlns:a16="http://schemas.microsoft.com/office/drawing/2014/main" id="{6D13452C-1A54-473C-A960-0DAC6CC956B5}"/>
              </a:ext>
            </a:extLst>
          </p:cNvPr>
          <p:cNvSpPr txBox="1"/>
          <p:nvPr/>
        </p:nvSpPr>
        <p:spPr>
          <a:xfrm>
            <a:off x="3480891" y="2994177"/>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4" name="テキスト ボックス 13">
            <a:extLst>
              <a:ext uri="{FF2B5EF4-FFF2-40B4-BE49-F238E27FC236}">
                <a16:creationId xmlns:a16="http://schemas.microsoft.com/office/drawing/2014/main" id="{75D2027B-B0CA-4AF1-90B9-DE8A64EC4134}"/>
              </a:ext>
            </a:extLst>
          </p:cNvPr>
          <p:cNvSpPr txBox="1"/>
          <p:nvPr/>
        </p:nvSpPr>
        <p:spPr>
          <a:xfrm>
            <a:off x="5279262" y="3813532"/>
            <a:ext cx="2520280" cy="461665"/>
          </a:xfrm>
          <a:prstGeom prst="rect">
            <a:avLst/>
          </a:prstGeom>
          <a:solidFill>
            <a:schemeClr val="bg1"/>
          </a:solidFill>
          <a:ln>
            <a:solidFill>
              <a:srgbClr val="0000FF"/>
            </a:solidFill>
          </a:ln>
        </p:spPr>
        <p:txBody>
          <a:bodyPr wrap="square" rtlCol="0">
            <a:spAutoFit/>
          </a:bodyPr>
          <a:lstStyle/>
          <a:p>
            <a:pPr algn="ctr"/>
            <a:r>
              <a:rPr lang="en-US" dirty="0"/>
              <a:t>comment review &amp; draft update</a:t>
            </a:r>
          </a:p>
          <a:p>
            <a:pPr algn="ctr"/>
            <a:r>
              <a:rPr lang="en-US" dirty="0"/>
              <a:t>CA document work</a:t>
            </a:r>
            <a:endParaRPr lang="en-001" dirty="0"/>
          </a:p>
        </p:txBody>
      </p:sp>
      <p:cxnSp>
        <p:nvCxnSpPr>
          <p:cNvPr id="16" name="直線矢印コネクタ 15">
            <a:extLst>
              <a:ext uri="{FF2B5EF4-FFF2-40B4-BE49-F238E27FC236}">
                <a16:creationId xmlns:a16="http://schemas.microsoft.com/office/drawing/2014/main" id="{BF013C16-461A-4095-8E3D-BBD6548F8520}"/>
              </a:ext>
            </a:extLst>
          </p:cNvPr>
          <p:cNvCxnSpPr/>
          <p:nvPr/>
        </p:nvCxnSpPr>
        <p:spPr bwMode="auto">
          <a:xfrm flipH="1">
            <a:off x="3419872" y="4126472"/>
            <a:ext cx="187220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76786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0632B7-3F6A-4E78-9BBC-FE5C163C1DDB}"/>
              </a:ext>
            </a:extLst>
          </p:cNvPr>
          <p:cNvSpPr>
            <a:spLocks noGrp="1"/>
          </p:cNvSpPr>
          <p:nvPr>
            <p:ph idx="1"/>
          </p:nvPr>
        </p:nvSpPr>
        <p:spPr/>
        <p:txBody>
          <a:bodyPr/>
          <a:lstStyle/>
          <a:p>
            <a:r>
              <a:rPr lang="en-US" dirty="0"/>
              <a:t>There are no comments on the draft.</a:t>
            </a:r>
            <a:endParaRPr lang="en-001" dirty="0"/>
          </a:p>
        </p:txBody>
      </p:sp>
      <p:sp>
        <p:nvSpPr>
          <p:cNvPr id="3" name="タイトル 2">
            <a:extLst>
              <a:ext uri="{FF2B5EF4-FFF2-40B4-BE49-F238E27FC236}">
                <a16:creationId xmlns:a16="http://schemas.microsoft.com/office/drawing/2014/main" id="{16533210-ADFF-4D0E-A434-B8FB5E652578}"/>
              </a:ext>
            </a:extLst>
          </p:cNvPr>
          <p:cNvSpPr>
            <a:spLocks noGrp="1"/>
          </p:cNvSpPr>
          <p:nvPr>
            <p:ph type="title"/>
          </p:nvPr>
        </p:nvSpPr>
        <p:spPr/>
        <p:txBody>
          <a:bodyPr/>
          <a:lstStyle/>
          <a:p>
            <a:r>
              <a:rPr lang="en-US" dirty="0"/>
              <a:t>Result of comments</a:t>
            </a:r>
            <a:endParaRPr lang="en-001" dirty="0"/>
          </a:p>
        </p:txBody>
      </p:sp>
      <p:sp>
        <p:nvSpPr>
          <p:cNvPr id="4" name="スライド番号プレースホルダー 3">
            <a:extLst>
              <a:ext uri="{FF2B5EF4-FFF2-40B4-BE49-F238E27FC236}">
                <a16:creationId xmlns:a16="http://schemas.microsoft.com/office/drawing/2014/main" id="{BC4E55FB-5390-4FA5-B4AB-FEF56A958D54}"/>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5" name="フッター プレースホルダー 4">
            <a:extLst>
              <a:ext uri="{FF2B5EF4-FFF2-40B4-BE49-F238E27FC236}">
                <a16:creationId xmlns:a16="http://schemas.microsoft.com/office/drawing/2014/main" id="{CCE3C909-F6A8-498B-8E35-3E0913FFF8E5}"/>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A047E226-6346-48E3-800D-6A6C697802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9404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3833165"/>
            <a:ext cx="7992888" cy="830997"/>
          </a:xfrm>
          <a:prstGeom prst="rect">
            <a:avLst/>
          </a:prstGeom>
          <a:noFill/>
        </p:spPr>
        <p:txBody>
          <a:bodyPr wrap="square" rtlCol="0">
            <a:spAutoFit/>
          </a:bodyPr>
          <a:lstStyle/>
          <a:p>
            <a:r>
              <a:rPr lang="en-US" dirty="0"/>
              <a:t>802.15.4w CA document(15-18-0510-05-004w)</a:t>
            </a:r>
            <a:endParaRPr lang="en-US" u="sng" dirty="0">
              <a:hlinkClick r:id="" action="ppaction://noaction"/>
            </a:endParaRPr>
          </a:p>
          <a:p>
            <a:endParaRPr lang="en-US" u="sng" dirty="0">
              <a:hlinkClick r:id="" action="ppaction://noaction"/>
            </a:endParaRPr>
          </a:p>
          <a:p>
            <a:r>
              <a:rPr lang="en-US" u="sng" dirty="0">
                <a:hlinkClick r:id="rId2"/>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 action="ppaction://noaction"/>
            </a:endParaRPr>
          </a:p>
          <a:p>
            <a:endParaRPr lang="en-US" u="sng" dirty="0">
              <a:hlinkClick r:id="" action="ppaction://noaction"/>
            </a:endParaRPr>
          </a:p>
          <a:p>
            <a:r>
              <a:rPr lang="en-US" u="sng" dirty="0">
                <a:hlinkClick r:id="" action="ppaction://noaction"/>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474996C6-C9A0-48E0-B5C3-25D12409972D}"/>
              </a:ext>
            </a:extLst>
          </p:cNvPr>
          <p:cNvSpPr txBox="1"/>
          <p:nvPr/>
        </p:nvSpPr>
        <p:spPr>
          <a:xfrm>
            <a:off x="243621" y="5087052"/>
            <a:ext cx="7992888" cy="461665"/>
          </a:xfrm>
          <a:prstGeom prst="rect">
            <a:avLst/>
          </a:prstGeom>
          <a:noFill/>
        </p:spPr>
        <p:txBody>
          <a:bodyPr wrap="square" rtlCol="0">
            <a:spAutoFit/>
          </a:bodyPr>
          <a:lstStyle/>
          <a:p>
            <a:r>
              <a:rPr lang="en-US" dirty="0"/>
              <a:t>802.15.4aa CA document(15-21-083-02-04aa)</a:t>
            </a:r>
            <a:endParaRPr lang="en-US" u="sng" dirty="0"/>
          </a:p>
          <a:p>
            <a:endParaRPr lang="en-US" u="sng" dirty="0"/>
          </a:p>
        </p:txBody>
      </p:sp>
      <p:sp>
        <p:nvSpPr>
          <p:cNvPr id="8" name="日付プレースホルダー 7">
            <a:extLst>
              <a:ext uri="{FF2B5EF4-FFF2-40B4-BE49-F238E27FC236}">
                <a16:creationId xmlns:a16="http://schemas.microsoft.com/office/drawing/2014/main" id="{49D863CD-70B0-41C8-A28D-DBB2B0B2050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8" name="日付プレースホルダー 7">
            <a:extLst>
              <a:ext uri="{FF2B5EF4-FFF2-40B4-BE49-F238E27FC236}">
                <a16:creationId xmlns:a16="http://schemas.microsoft.com/office/drawing/2014/main" id="{26C1ACEF-4D07-499B-BED0-55FC68F2B57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8377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March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March 9th/10th/15th/16th,2021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329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solidFill>
                  <a:schemeClr val="bg2">
                    <a:lumMod val="20000"/>
                    <a:lumOff val="80000"/>
                  </a:schemeClr>
                </a:solidFill>
              </a:rPr>
              <a:t>Moved:</a:t>
            </a:r>
          </a:p>
          <a:p>
            <a:pPr marL="0" indent="0">
              <a:buNone/>
            </a:pPr>
            <a:r>
              <a:rPr lang="en-US" dirty="0">
                <a:solidFill>
                  <a:schemeClr val="bg2">
                    <a:lumMod val="20000"/>
                    <a:lumOff val="80000"/>
                  </a:schemeClr>
                </a:solidFill>
              </a:rPr>
              <a:t>Second:</a:t>
            </a: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Recess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D43970C2-EF7A-4289-BE41-DC9237D8091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58959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9A0884AC-8F10-4A7C-AFAF-38D48BC04276}"/>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6B249E26-7D18-4293-8A32-8EC1EE1B8AA3}"/>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745909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solidFill>
                  <a:srgbClr val="0000FF"/>
                </a:solidFill>
              </a:rPr>
              <a:t>10th Wednesday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Session1</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A305F7AA-13F9-4C1C-9B91-F608BD98A96B}"/>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24644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8" name="日付プレースホルダー 7">
            <a:extLst>
              <a:ext uri="{FF2B5EF4-FFF2-40B4-BE49-F238E27FC236}">
                <a16:creationId xmlns:a16="http://schemas.microsoft.com/office/drawing/2014/main" id="{98DCFF68-05D5-4FD0-BBF1-9F012837A9D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68651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27</a:t>
            </a:fld>
            <a:endParaRPr lang="en-US" altLang="ja-JP"/>
          </a:p>
        </p:txBody>
      </p:sp>
      <p:sp>
        <p:nvSpPr>
          <p:cNvPr id="3" name="日付プレースホルダー 2">
            <a:extLst>
              <a:ext uri="{FF2B5EF4-FFF2-40B4-BE49-F238E27FC236}">
                <a16:creationId xmlns:a16="http://schemas.microsoft.com/office/drawing/2014/main" id="{D1B6094B-6FA4-46B7-AB18-EB74468596D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14251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FC531224-5B7E-495A-BFC9-2BBC07E269E7}"/>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60605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29</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7986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763982926"/>
              </p:ext>
            </p:extLst>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2A6D87C-E6B9-407E-B861-553149BCB7B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49301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ADF32EEE-E7D2-47EB-8886-89B8D3C74860}"/>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457F97A8-2D6F-42A8-897D-012EE83B23B3}"/>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2869899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33</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solidFill>
                  <a:srgbClr val="0000FF"/>
                </a:solidFill>
              </a:rPr>
              <a:t>15th Monday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7EFB4A13-3EDD-4949-8274-772C0D01511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6319442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63A9402-97F9-49F9-BE1A-0D2FC6B3EDF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633614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35</a:t>
            </a:fld>
            <a:endParaRPr lang="en-US" altLang="ja-JP"/>
          </a:p>
        </p:txBody>
      </p:sp>
      <p:sp>
        <p:nvSpPr>
          <p:cNvPr id="3" name="日付プレースホルダー 2">
            <a:extLst>
              <a:ext uri="{FF2B5EF4-FFF2-40B4-BE49-F238E27FC236}">
                <a16:creationId xmlns:a16="http://schemas.microsoft.com/office/drawing/2014/main" id="{21B6C7CF-D4D1-4025-A02D-B7F226ECE4B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53117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E83F7F87-F84D-46F7-95E2-FCFB1C32DEB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54600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37</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43457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6A5CAC6-4EE4-4955-B9A9-BE325FBA05F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37308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849ECED1-FB46-40BF-867E-42F6F0F8F26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6044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0C643CDB-BF80-40E5-989C-BD0673984FE3}"/>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F034CBDD-DC42-4C48-800F-C1CB2CD087E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7282029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solidFill>
                  <a:srgbClr val="0000FF"/>
                </a:solidFill>
              </a:rPr>
              <a:t>16th Tuesday PM3(18:00-19:00)</a:t>
            </a:r>
          </a:p>
          <a:p>
            <a:pPr marL="800100" lvl="1" indent="-342900">
              <a:buFont typeface="+mj-lt"/>
              <a:buAutoNum type="arabicPeriod"/>
            </a:pPr>
            <a:r>
              <a:rPr lang="en-US" sz="1050" dirty="0">
                <a:solidFill>
                  <a:srgbClr val="0000FF"/>
                </a:solidFill>
              </a:rPr>
              <a:t>OPEN</a:t>
            </a:r>
          </a:p>
          <a:p>
            <a:pPr marL="800100" lvl="1" indent="-342900">
              <a:buFont typeface="+mj-lt"/>
              <a:buAutoNum type="arabicPeriod"/>
            </a:pPr>
            <a:r>
              <a:rPr lang="en-US" sz="1050" dirty="0">
                <a:solidFill>
                  <a:srgbClr val="0000FF"/>
                </a:solidFill>
              </a:rPr>
              <a:t>Attendance</a:t>
            </a:r>
          </a:p>
          <a:p>
            <a:pPr marL="800100" lvl="1" indent="-342900">
              <a:buFont typeface="+mj-lt"/>
              <a:buAutoNum type="arabicPeriod"/>
            </a:pPr>
            <a:r>
              <a:rPr lang="en-US" sz="1050" dirty="0">
                <a:solidFill>
                  <a:srgbClr val="0000FF"/>
                </a:solidFill>
              </a:rPr>
              <a:t>Continue Session3</a:t>
            </a:r>
          </a:p>
          <a:p>
            <a:pPr marL="800100" lvl="1" indent="-342900">
              <a:buFont typeface="+mj-lt"/>
              <a:buAutoNum type="arabicPeriod"/>
            </a:pPr>
            <a:r>
              <a:rPr lang="en-US" sz="1050" kern="0" dirty="0">
                <a:solidFill>
                  <a:srgbClr val="0000FF"/>
                </a:solidFill>
              </a:rPr>
              <a:t>Discuss next steps</a:t>
            </a:r>
          </a:p>
          <a:p>
            <a:pPr marL="800100" lvl="1" indent="-342900">
              <a:buFont typeface="+mj-lt"/>
              <a:buAutoNum type="arabicPeriod"/>
            </a:pPr>
            <a:r>
              <a:rPr lang="en-US" sz="1050" dirty="0">
                <a:solidFill>
                  <a:srgbClr val="0000FF"/>
                </a:solidFill>
              </a:rPr>
              <a:t>Plan for May meeting (# of sessions)</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Any other business</a:t>
            </a:r>
          </a:p>
          <a:p>
            <a:pPr marL="800100" lvl="1" indent="-342900">
              <a:buFont typeface="+mj-lt"/>
              <a:buAutoNum type="arabicPeriod"/>
            </a:pPr>
            <a:r>
              <a:rPr lang="en-US" sz="1050" dirty="0">
                <a:solidFill>
                  <a:srgbClr val="0000FF"/>
                </a:solidFill>
              </a:rPr>
              <a:t>Attendance recap</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Adjourn 4aa JRE</a:t>
            </a:r>
            <a:endParaRPr lang="en-US" altLang="ja-JP" sz="1050" kern="0" dirty="0">
              <a:solidFill>
                <a:srgbClr val="0000FF"/>
              </a:solidFill>
            </a:endParaRP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solidFill>
                  <a:schemeClr val="bg2">
                    <a:lumMod val="20000"/>
                    <a:lumOff val="80000"/>
                  </a:schemeClr>
                </a:solidFill>
              </a:rPr>
              <a:t>Agree any changes to the Agenda</a:t>
            </a:r>
          </a:p>
          <a:p>
            <a:pPr marL="0" indent="0">
              <a:buNone/>
            </a:pPr>
            <a:r>
              <a:rPr lang="en-US" dirty="0">
                <a:solidFill>
                  <a:schemeClr val="bg2">
                    <a:lumMod val="20000"/>
                    <a:lumOff val="80000"/>
                  </a:schemeClr>
                </a:solidFill>
              </a:rPr>
              <a:t>Moved: </a:t>
            </a:r>
          </a:p>
          <a:p>
            <a:pPr marL="0" indent="0">
              <a:buNone/>
            </a:pPr>
            <a:r>
              <a:rPr lang="en-US" dirty="0">
                <a:solidFill>
                  <a:schemeClr val="bg2">
                    <a:lumMod val="20000"/>
                    <a:lumOff val="80000"/>
                  </a:schemeClr>
                </a:solidFill>
              </a:rPr>
              <a:t>Second:</a:t>
            </a:r>
            <a:endParaRPr lang="en-001" dirty="0">
              <a:solidFill>
                <a:schemeClr val="bg2">
                  <a:lumMod val="20000"/>
                  <a:lumOff val="80000"/>
                </a:schemeClr>
              </a:solidFill>
            </a:endParaRP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Agenda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64F8CB6A-7529-49AA-93B7-93383B97114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2383478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42</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113D2D7D-2516-4B3B-9335-279F0BE8EAA9}"/>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483395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43</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1889168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xxxx</a:t>
            </a:r>
            <a:r>
              <a:rPr lang="en-US" altLang="ja-JP" sz="2800" dirty="0">
                <a:latin typeface="Meiryo UI" panose="020B0604030504040204" pitchFamily="50" charset="-128"/>
                <a:ea typeface="Meiryo UI" panose="020B0604030504040204" pitchFamily="50" charset="-128"/>
              </a:rPr>
              <a:t>(EST)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Topics will be informed later</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45</a:t>
            </a:fld>
            <a:endParaRPr lang="en-US" altLang="ja-JP"/>
          </a:p>
        </p:txBody>
      </p:sp>
      <p:sp>
        <p:nvSpPr>
          <p:cNvPr id="6" name="日付プレースホルダー 5">
            <a:extLst>
              <a:ext uri="{FF2B5EF4-FFF2-40B4-BE49-F238E27FC236}">
                <a16:creationId xmlns:a16="http://schemas.microsoft.com/office/drawing/2014/main" id="{C0466EE2-DD9D-4C45-99C5-1A99F94A5B2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46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384679125"/>
              </p:ext>
            </p:extLst>
          </p:nvPr>
        </p:nvGraphicFramePr>
        <p:xfrm>
          <a:off x="524733" y="1124744"/>
          <a:ext cx="7895367" cy="559308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12</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Mar.31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13</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14</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08258710"/>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36466902"/>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15</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69723737"/>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2770794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16</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772874221"/>
                  </a:ext>
                </a:extLst>
              </a:tr>
              <a:tr h="20150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543065537"/>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3075013" y="2132856"/>
            <a:ext cx="3600400"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403648" y="3037189"/>
            <a:ext cx="3471565"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808463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47</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3566849328"/>
              </p:ext>
            </p:extLst>
          </p:nvPr>
        </p:nvGraphicFramePr>
        <p:xfrm>
          <a:off x="524733" y="1124744"/>
          <a:ext cx="7895367" cy="40420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Four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76632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387228" y="3753387"/>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363402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May meeting</a:t>
            </a:r>
            <a:br>
              <a:rPr lang="en-US" dirty="0"/>
            </a:br>
            <a:r>
              <a:rPr lang="en-US" dirty="0"/>
              <a:t> (Four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48</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49</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2423227" y="5329080"/>
            <a:ext cx="2592288" cy="769441"/>
          </a:xfrm>
          <a:prstGeom prst="rect">
            <a:avLst/>
          </a:prstGeom>
          <a:solidFill>
            <a:schemeClr val="bg1"/>
          </a:solidFill>
        </p:spPr>
        <p:txBody>
          <a:bodyPr wrap="square" rtlCol="0">
            <a:spAutoFit/>
          </a:bodyPr>
          <a:lstStyle/>
          <a:p>
            <a:pPr marL="0" indent="0">
              <a:buNone/>
            </a:pPr>
            <a:r>
              <a:rPr lang="en-US" sz="1100" dirty="0">
                <a:solidFill>
                  <a:schemeClr val="tx1">
                    <a:lumMod val="50000"/>
                    <a:lumOff val="50000"/>
                  </a:schemeClr>
                </a:solidFill>
              </a:rPr>
              <a:t>Moved :</a:t>
            </a:r>
          </a:p>
          <a:p>
            <a:pPr marL="0" indent="0">
              <a:buNone/>
            </a:pPr>
            <a:r>
              <a:rPr lang="en-US" sz="1100" dirty="0">
                <a:solidFill>
                  <a:schemeClr val="tx1">
                    <a:lumMod val="50000"/>
                    <a:lumOff val="50000"/>
                  </a:schemeClr>
                </a:solidFill>
              </a:rPr>
              <a:t>Second :</a:t>
            </a:r>
          </a:p>
          <a:p>
            <a:pPr marL="0" indent="0">
              <a:buNone/>
            </a:pPr>
            <a:r>
              <a:rPr lang="en-US" sz="1100" dirty="0">
                <a:solidFill>
                  <a:schemeClr val="tx1">
                    <a:lumMod val="50000"/>
                    <a:lumOff val="50000"/>
                  </a:schemeClr>
                </a:solidFill>
              </a:rPr>
              <a:t> There is no discussion or objections. Agenda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51</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52</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&lt;March,2021&gt;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4268</TotalTime>
  <Words>3663</Words>
  <Application>Microsoft Office PowerPoint</Application>
  <PresentationFormat>画面に合わせる (4:3)</PresentationFormat>
  <Paragraphs>1126</Paragraphs>
  <Slides>52</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52</vt:i4>
      </vt:variant>
    </vt:vector>
  </HeadingPairs>
  <TitlesOfParts>
    <vt:vector size="59"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March Plenary Virtual Meeting  Opening report  on March 9th/10th/15th/16th,2021</vt:lpstr>
      <vt:lpstr>Please keep in mind “daylight saving time starts in this weekend”</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Plan for TG4aa meetings</vt:lpstr>
      <vt:lpstr>Agenda items for the weeks</vt:lpstr>
      <vt:lpstr>Approval of  the last meeting minutes [January Interim] January 12-24th : 15-21-0072-00-04aa [January/February/March meetings] January 28th : 15-21-0085-00-04aa February 1st : 15-21-0104-00-04aa February 12th: 15-21-0111-00-04aa February 19th : 15-21-0136-00-04aa March 5th :15-21-013x-00-04aa </vt:lpstr>
      <vt:lpstr>Draft discussion</vt:lpstr>
      <vt:lpstr>Next Step</vt:lpstr>
      <vt:lpstr>Next Step</vt:lpstr>
      <vt:lpstr>Result of comments</vt:lpstr>
      <vt:lpstr>CA discussion</vt:lpstr>
      <vt:lpstr>TG Motion</vt:lpstr>
      <vt:lpstr>Attendance recap</vt:lpstr>
      <vt:lpstr>Please keep in mind “daylight saving time starts in this weekend”</vt:lpstr>
      <vt:lpstr>Recess (End of session1)</vt:lpstr>
      <vt:lpstr>OPEN (Start of TG4aa session2)</vt:lpstr>
      <vt:lpstr>Attendance</vt:lpstr>
      <vt:lpstr>Agenda items for the weeks</vt:lpstr>
      <vt:lpstr>Continue Draft/CAD discussion</vt:lpstr>
      <vt:lpstr>TG Motion</vt:lpstr>
      <vt:lpstr>Attendance recap</vt:lpstr>
      <vt:lpstr>Please keep in mind “daylight saving time starts in this weekend”</vt:lpstr>
      <vt:lpstr>Recess  (End of session2)</vt:lpstr>
      <vt:lpstr>OPEN (Start of TG4aa session3)</vt:lpstr>
      <vt:lpstr>Attendance</vt:lpstr>
      <vt:lpstr>Agenda items for the weeks</vt:lpstr>
      <vt:lpstr>Continue Draft/CAD discussion</vt:lpstr>
      <vt:lpstr>TG Motion</vt:lpstr>
      <vt:lpstr>Attendance recap</vt:lpstr>
      <vt:lpstr>Please keep in mind “daylight saving time starts in this weekend”</vt:lpstr>
      <vt:lpstr>Recess  (End of session3)</vt:lpstr>
      <vt:lpstr>OPEN (Start of TG4aa session4)</vt:lpstr>
      <vt:lpstr>Attendance</vt:lpstr>
      <vt:lpstr>Agenda items for the weeks</vt:lpstr>
      <vt:lpstr>Continue Draft/CAD discussion</vt:lpstr>
      <vt:lpstr>TG Motion</vt:lpstr>
      <vt:lpstr>Discuss next step</vt:lpstr>
      <vt:lpstr>Conference call will be planned  on xxxx(EST)   Topics will be informed later </vt:lpstr>
      <vt:lpstr>Future meetings will be planned</vt:lpstr>
      <vt:lpstr>Future meetings will be planned</vt:lpstr>
      <vt:lpstr>Plan for May meeting  (Four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318</cp:revision>
  <cp:lastPrinted>1998-02-10T13:28:06Z</cp:lastPrinted>
  <dcterms:created xsi:type="dcterms:W3CDTF">2020-02-10T05:27:43Z</dcterms:created>
  <dcterms:modified xsi:type="dcterms:W3CDTF">2021-03-09T22:55:06Z</dcterms:modified>
</cp:coreProperties>
</file>