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302" r:id="rId3"/>
    <p:sldId id="307" r:id="rId4"/>
    <p:sldId id="321" r:id="rId5"/>
    <p:sldId id="320" r:id="rId6"/>
    <p:sldId id="313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778"/>
    <p:restoredTop sz="94676" autoAdjust="0"/>
  </p:normalViewPr>
  <p:slideViewPr>
    <p:cSldViewPr>
      <p:cViewPr>
        <p:scale>
          <a:sx n="131" d="100"/>
          <a:sy n="131" d="100"/>
        </p:scale>
        <p:origin x="344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76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05200" y="171450"/>
            <a:ext cx="26654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802.15-01/468r0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1450"/>
            <a:ext cx="22844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2001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14800" y="8850313"/>
            <a:ext cx="2133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0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Robert F. Heile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67000" y="8850313"/>
            <a:ext cx="1371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20750">
              <a:defRPr sz="1000"/>
            </a:lvl1pPr>
          </a:lstStyle>
          <a:p>
            <a:pPr>
              <a:defRPr/>
            </a:pPr>
            <a:r>
              <a:rPr lang="en-US"/>
              <a:t>Page </a:t>
            </a:r>
            <a:fld id="{D5CB87EC-05DA-49A1-AD33-2683CE9254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5800" y="3810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85800" y="8850313"/>
            <a:ext cx="70326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20750">
              <a:defRPr/>
            </a:pPr>
            <a:r>
              <a:rPr lang="en-US" sz="1200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5800" y="8839200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379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29000" y="93663"/>
            <a:ext cx="27844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802.15-01/468r0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3663"/>
            <a:ext cx="27082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2001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0563"/>
            <a:ext cx="4559300" cy="3417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/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26" tIns="45430" rIns="92426" bIns="45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30625" y="8853488"/>
            <a:ext cx="248285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0850" lvl="4" algn="r" defTabSz="920750">
              <a:defRPr sz="1200"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Robert F. Heile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01950" y="8853488"/>
            <a:ext cx="7921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F2982AE-4AC0-4827-9429-EE34FEB861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15963" y="8853488"/>
            <a:ext cx="7032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01700">
              <a:defRPr/>
            </a:pPr>
            <a:r>
              <a:rPr lang="en-US" sz="1200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15963" y="8851900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1350" y="292100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6282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doc.: IEEE 802.15-01/468r0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November 2001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085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0805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6525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2245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7965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>
              <a:defRPr/>
            </a:pPr>
            <a:r>
              <a:rPr lang="en-US" sz="1200"/>
              <a:t>Robert F. Heile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Page </a:t>
            </a:r>
            <a:fld id="{EE0C0662-F9B9-478B-8A57-20DF80B6F5C6}" type="slidenum">
              <a:rPr lang="en-US" sz="1200" smtClean="0"/>
              <a:pPr>
                <a:defRPr/>
              </a:pPr>
              <a:t>1</a:t>
            </a:fld>
            <a:endParaRPr lang="en-US" sz="120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 2021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Kinney, Kinney Consulting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69BD7D-1DCB-4C55-B36B-7043228FA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10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 2021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Kinney, Kinney Consulting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FEA75F-DDDB-4807-BB22-CFC3AF708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52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 2021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Kinney, Kinney Consulting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4888F65-30C7-45E4-ADB2-373BA617E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28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 2021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Kinney, Kinney Consulting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1FCF5-DCE1-4BE7-BAC9-5817EB43E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29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 2021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Kinney, Kinney Consulting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C34FE32-2179-4AE6-B159-97E60C6EF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73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 2021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Kinney, Kinney Consulting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F26D4D-007A-4A26-8C44-99A858FCE8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26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 2021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Kinney, Kinney Consulting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315034-26CC-4EA7-867D-A1F37D173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68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 2021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Kinney, Kinney Consulting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9D4E047-4CF0-4231-ACDB-977B50BB4E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22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 2021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Kinney, Kinney Consulting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FB14D6-79FE-4386-8F9D-635E31575E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7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 2021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Kinney, Kinney Consulting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D831EE-E1D4-4342-A1DB-C47C4AE14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21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 2021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Kinney, Kinney Consulting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C2B8106-88DD-4C4A-A317-11679D01B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18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 2021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Kinney, Kinney Consulting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648EC5E-7993-4F45-B829-BA842556D3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37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 2021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Kinney, Kinney Consulting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D84AEE-76A1-4B43-A7D3-D5C2BA303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130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81000"/>
            <a:ext cx="16002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Mar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Pat Kinney, Kinney Consulting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B0E774AB-328E-4169-BDA4-F9A4CFC1E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3700"/>
            <a:ext cx="41910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lvl="4" algn="r">
              <a:defRPr/>
            </a:pPr>
            <a:r>
              <a:rPr lang="en-US" sz="1400" b="1" dirty="0">
                <a:latin typeface="Times New Roman" charset="0"/>
                <a:ea typeface="ＭＳ Ｐゴシック" charset="0"/>
              </a:rPr>
              <a:t>doc.: IEEE 802.15-21-0133-00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200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5" TargetMode="Externa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hyperlink" Target="https://ieeesa.webex.com/ieeesa/j.php?MTID=mfef1edec03d1b89f3cae37b46364b658" TargetMode="External"/><Relationship Id="rId3" Type="http://schemas.openxmlformats.org/officeDocument/2006/relationships/image" Target="../media/image3.png"/><Relationship Id="rId21" Type="http://schemas.openxmlformats.org/officeDocument/2006/relationships/hyperlink" Target="https://ieeesa.webex.com/ieeesa/j.php?MTID=mb3ea97c89a1806cf72ba307726b2087a" TargetMode="External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hyperlink" Target="https://ieeesa.webex.com/ieeesa/j.php?MTID=m721f15720532dfeac56b654bbe9dcbfe" TargetMode="External"/><Relationship Id="rId2" Type="http://schemas.openxmlformats.org/officeDocument/2006/relationships/image" Target="../media/image2.png"/><Relationship Id="rId16" Type="http://schemas.openxmlformats.org/officeDocument/2006/relationships/hyperlink" Target="https://ieeesa.webex.com/ieeesa/j.php?MTID=m47f2f076f87b36d974ff9991c9d24d00" TargetMode="External"/><Relationship Id="rId20" Type="http://schemas.openxmlformats.org/officeDocument/2006/relationships/hyperlink" Target="https://ieeesa.webex.com/ieeesa/j.php?MTID=m4ae98c7b484b867f650f830135858019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hyperlink" Target="https://ieeesa.webex.com/ieeesa/j.php?MTID=mdd4c8a105bd54825399c84c0a9723f8b" TargetMode="External"/><Relationship Id="rId10" Type="http://schemas.openxmlformats.org/officeDocument/2006/relationships/image" Target="../media/image10.png"/><Relationship Id="rId19" Type="http://schemas.openxmlformats.org/officeDocument/2006/relationships/hyperlink" Target="https://ieeesa.webex.com/ieeesa/j.php?MTID=m062d0404b7c5a2991aa8e8d7ee06243f" TargetMode="External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hyperlink" Target="https://ieeesa.webex.com/ieeesa/j.php?MTID=m632aa0c7bb8e0c56403b3585a4e042bb" TargetMode="External"/><Relationship Id="rId22" Type="http://schemas.openxmlformats.org/officeDocument/2006/relationships/hyperlink" Target="https://ieeesa.webex.com/ieeesa/j.php?MTID=m539e789c5008312423b1fd323396054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Mar 2021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Pat Kinney, Kinney Consulting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627F407B-0F5B-4356-A289-7C03657D6C5A}" type="slidenum">
              <a:rPr lang="en-US" sz="1200" smtClean="0"/>
              <a:pPr>
                <a:defRPr/>
              </a:pPr>
              <a:t>1</a:t>
            </a:fld>
            <a:endParaRPr lang="en-US" sz="120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8890" y="2349586"/>
            <a:ext cx="7772400" cy="1143000"/>
          </a:xfrm>
        </p:spPr>
        <p:txBody>
          <a:bodyPr/>
          <a:lstStyle/>
          <a:p>
            <a:pPr>
              <a:defRPr/>
            </a:pPr>
            <a:br>
              <a:rPr lang="en-US" dirty="0"/>
            </a:br>
            <a:r>
              <a:rPr lang="en-US" dirty="0"/>
              <a:t>130th Session of meetings of the IEEE 802.15 Working Group for Wireless Specialty Networks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809999"/>
            <a:ext cx="7467600" cy="2665413"/>
          </a:xfrm>
        </p:spPr>
        <p:txBody>
          <a:bodyPr/>
          <a:lstStyle/>
          <a:p>
            <a:pPr>
              <a:lnSpc>
                <a:spcPct val="70000"/>
              </a:lnSpc>
              <a:defRPr/>
            </a:pPr>
            <a:endParaRPr lang="en-US" sz="2400" b="1" dirty="0">
              <a:latin typeface="Times New Roman" charset="0"/>
            </a:endParaRPr>
          </a:p>
          <a:p>
            <a:pPr>
              <a:lnSpc>
                <a:spcPct val="70000"/>
              </a:lnSpc>
              <a:defRPr/>
            </a:pPr>
            <a:r>
              <a:rPr lang="en-US" sz="3600" b="1" dirty="0">
                <a:latin typeface="Times New Roman" charset="0"/>
              </a:rPr>
              <a:t>Opening Report</a:t>
            </a:r>
          </a:p>
          <a:p>
            <a:pPr>
              <a:lnSpc>
                <a:spcPct val="70000"/>
              </a:lnSpc>
              <a:defRPr/>
            </a:pPr>
            <a:endParaRPr lang="en-US" sz="2400" b="1" dirty="0">
              <a:latin typeface="Times New Roman" charset="0"/>
            </a:endParaRPr>
          </a:p>
          <a:p>
            <a:pPr>
              <a:lnSpc>
                <a:spcPct val="70000"/>
              </a:lnSpc>
              <a:defRPr/>
            </a:pPr>
            <a:r>
              <a:rPr lang="en-US" sz="2400" b="1" dirty="0">
                <a:latin typeface="Times New Roman" charset="0"/>
              </a:rPr>
              <a:t>March 9-17, 2021</a:t>
            </a:r>
          </a:p>
          <a:p>
            <a:pPr eaLnBrk="1" fontAlgn="b" hangingPunct="1">
              <a:defRPr/>
            </a:pPr>
            <a:r>
              <a:rPr lang="en-US" b="1" dirty="0"/>
              <a:t>Held Virtually via Webex </a:t>
            </a:r>
            <a:br>
              <a:rPr lang="en-US" b="1" dirty="0"/>
            </a:br>
            <a:r>
              <a:rPr lang="en-US" b="1" dirty="0"/>
              <a:t>(</a:t>
            </a:r>
            <a:r>
              <a:rPr lang="en-US" sz="2400" b="1" dirty="0"/>
              <a:t>all times in ET</a:t>
            </a:r>
            <a:r>
              <a:rPr lang="en-US" b="1" dirty="0"/>
              <a:t>)</a:t>
            </a:r>
            <a:endParaRPr lang="en-US" sz="2400" b="1" dirty="0"/>
          </a:p>
        </p:txBody>
      </p:sp>
      <p:pic>
        <p:nvPicPr>
          <p:cNvPr id="205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1663" y="847725"/>
            <a:ext cx="2974975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Mar 2021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Pat Kinney, Kinney Consulting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ABF3F59C-4E11-4FD6-8A47-A2608A57B359}" type="slidenum">
              <a:rPr lang="en-US" sz="1200" smtClean="0"/>
              <a:pPr>
                <a:defRPr/>
              </a:pPr>
              <a:t>2</a:t>
            </a:fld>
            <a:endParaRPr lang="en-US" sz="1200"/>
          </a:p>
        </p:txBody>
      </p:sp>
      <p:sp>
        <p:nvSpPr>
          <p:cNvPr id="3077" name="Rectangle 1026"/>
          <p:cNvSpPr>
            <a:spLocks noChangeArrowheads="1"/>
          </p:cNvSpPr>
          <p:nvPr/>
        </p:nvSpPr>
        <p:spPr bwMode="auto">
          <a:xfrm>
            <a:off x="152400" y="838200"/>
            <a:ext cx="4572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802.15 Organization Chart</a:t>
            </a:r>
          </a:p>
        </p:txBody>
      </p:sp>
      <p:cxnSp>
        <p:nvCxnSpPr>
          <p:cNvPr id="3079" name="_s1029"/>
          <p:cNvCxnSpPr>
            <a:cxnSpLocks noChangeShapeType="1"/>
            <a:stCxn id="3104" idx="3"/>
            <a:endCxn id="3091" idx="2"/>
          </p:cNvCxnSpPr>
          <p:nvPr/>
        </p:nvCxnSpPr>
        <p:spPr bwMode="auto">
          <a:xfrm flipV="1">
            <a:off x="2559050" y="3297238"/>
            <a:ext cx="358775" cy="284638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0" name="_s1030"/>
          <p:cNvCxnSpPr>
            <a:cxnSpLocks noChangeShapeType="1"/>
            <a:stCxn id="3103" idx="1"/>
            <a:endCxn id="3091" idx="2"/>
          </p:cNvCxnSpPr>
          <p:nvPr/>
        </p:nvCxnSpPr>
        <p:spPr bwMode="auto">
          <a:xfrm rot="10800000">
            <a:off x="2917825" y="3297238"/>
            <a:ext cx="368300" cy="412750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1" name="_s1032"/>
          <p:cNvCxnSpPr>
            <a:cxnSpLocks noChangeShapeType="1"/>
            <a:stCxn id="3096" idx="1"/>
          </p:cNvCxnSpPr>
          <p:nvPr/>
        </p:nvCxnSpPr>
        <p:spPr bwMode="auto">
          <a:xfrm rot="10800000">
            <a:off x="2916241" y="3276601"/>
            <a:ext cx="360359" cy="1769268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3" name="_s1035"/>
          <p:cNvCxnSpPr>
            <a:cxnSpLocks noChangeShapeType="1"/>
          </p:cNvCxnSpPr>
          <p:nvPr/>
        </p:nvCxnSpPr>
        <p:spPr bwMode="auto">
          <a:xfrm rot="10800000">
            <a:off x="2916238" y="4506913"/>
            <a:ext cx="355600" cy="117157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4" name="_s1036"/>
          <p:cNvCxnSpPr>
            <a:cxnSpLocks noChangeShapeType="1"/>
            <a:endCxn id="3091" idx="2"/>
          </p:cNvCxnSpPr>
          <p:nvPr/>
        </p:nvCxnSpPr>
        <p:spPr bwMode="auto">
          <a:xfrm flipV="1">
            <a:off x="2557463" y="3297238"/>
            <a:ext cx="360362" cy="4143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5" name="_s1037"/>
          <p:cNvCxnSpPr>
            <a:cxnSpLocks noChangeShapeType="1"/>
            <a:stCxn id="3094" idx="1"/>
          </p:cNvCxnSpPr>
          <p:nvPr/>
        </p:nvCxnSpPr>
        <p:spPr bwMode="auto">
          <a:xfrm flipH="1" flipV="1">
            <a:off x="2914651" y="4369993"/>
            <a:ext cx="360362" cy="2378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6" name="_s1038"/>
          <p:cNvCxnSpPr>
            <a:cxnSpLocks noChangeShapeType="1"/>
          </p:cNvCxnSpPr>
          <p:nvPr/>
        </p:nvCxnSpPr>
        <p:spPr bwMode="auto">
          <a:xfrm flipV="1">
            <a:off x="2559050" y="3378200"/>
            <a:ext cx="358775" cy="277177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8" name="_s1041"/>
          <p:cNvCxnSpPr>
            <a:cxnSpLocks noChangeShapeType="1"/>
            <a:endCxn id="3090" idx="2"/>
          </p:cNvCxnSpPr>
          <p:nvPr/>
        </p:nvCxnSpPr>
        <p:spPr bwMode="auto">
          <a:xfrm flipV="1">
            <a:off x="6039645" y="1617665"/>
            <a:ext cx="0" cy="1516854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0" name="_s1043"/>
          <p:cNvSpPr>
            <a:spLocks noChangeArrowheads="1"/>
          </p:cNvSpPr>
          <p:nvPr/>
        </p:nvSpPr>
        <p:spPr bwMode="auto">
          <a:xfrm>
            <a:off x="4875213" y="721521"/>
            <a:ext cx="2328863" cy="89614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100" b="1" dirty="0"/>
              <a:t>802.15 WG Chair</a:t>
            </a:r>
          </a:p>
          <a:p>
            <a:pPr algn="ctr"/>
            <a:r>
              <a:rPr lang="en-US" sz="1100" b="1" dirty="0"/>
              <a:t>Pat Kinney Kinney Consulting</a:t>
            </a:r>
          </a:p>
          <a:p>
            <a:pPr algn="ctr"/>
            <a:r>
              <a:rPr lang="en-US" sz="1100" b="1" dirty="0"/>
              <a:t>802.15 Vice Chair</a:t>
            </a:r>
          </a:p>
          <a:p>
            <a:pPr algn="ctr"/>
            <a:r>
              <a:rPr lang="en-US" sz="1100" b="1" dirty="0"/>
              <a:t>Rick Alfvin, Linespeed</a:t>
            </a:r>
          </a:p>
        </p:txBody>
      </p:sp>
      <p:sp>
        <p:nvSpPr>
          <p:cNvPr id="3091" name="_s1044"/>
          <p:cNvSpPr>
            <a:spLocks noChangeArrowheads="1"/>
          </p:cNvSpPr>
          <p:nvPr/>
        </p:nvSpPr>
        <p:spPr bwMode="auto">
          <a:xfrm>
            <a:off x="1752600" y="2971800"/>
            <a:ext cx="2328863" cy="3254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400" b="1"/>
              <a:t>Task Groups</a:t>
            </a:r>
          </a:p>
        </p:txBody>
      </p:sp>
      <p:sp>
        <p:nvSpPr>
          <p:cNvPr id="3092" name="_s1045"/>
          <p:cNvSpPr>
            <a:spLocks noChangeArrowheads="1"/>
          </p:cNvSpPr>
          <p:nvPr/>
        </p:nvSpPr>
        <p:spPr bwMode="auto">
          <a:xfrm>
            <a:off x="3351213" y="1747046"/>
            <a:ext cx="2335212" cy="514349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50" b="1" dirty="0"/>
              <a:t>Secretary</a:t>
            </a:r>
          </a:p>
          <a:p>
            <a:pPr algn="ctr"/>
            <a:r>
              <a:rPr lang="en-US" sz="1050" b="1" dirty="0"/>
              <a:t>Clint Powell, Powell Wireless Consulting</a:t>
            </a:r>
          </a:p>
        </p:txBody>
      </p:sp>
      <p:sp>
        <p:nvSpPr>
          <p:cNvPr id="3097" name="_s1047"/>
          <p:cNvSpPr>
            <a:spLocks noChangeArrowheads="1"/>
          </p:cNvSpPr>
          <p:nvPr/>
        </p:nvSpPr>
        <p:spPr bwMode="auto">
          <a:xfrm>
            <a:off x="3351213" y="2406650"/>
            <a:ext cx="2333625" cy="469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en-US" sz="1050" b="1" dirty="0"/>
              <a:t>Working Group Technical Editor</a:t>
            </a:r>
          </a:p>
          <a:p>
            <a:pPr algn="ctr">
              <a:defRPr/>
            </a:pPr>
            <a:r>
              <a:rPr lang="en-US" sz="1050" b="1" dirty="0"/>
              <a:t>James </a:t>
            </a:r>
            <a:r>
              <a:rPr lang="en-US" sz="1050" b="1" dirty="0" err="1"/>
              <a:t>Gilb</a:t>
            </a:r>
            <a:endParaRPr lang="en-US" sz="1050" b="1" dirty="0"/>
          </a:p>
        </p:txBody>
      </p:sp>
      <p:sp>
        <p:nvSpPr>
          <p:cNvPr id="3094" name="_s1049"/>
          <p:cNvSpPr>
            <a:spLocks noChangeArrowheads="1"/>
          </p:cNvSpPr>
          <p:nvPr/>
        </p:nvSpPr>
        <p:spPr bwMode="auto">
          <a:xfrm>
            <a:off x="3275013" y="4105671"/>
            <a:ext cx="2435225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 dirty="0"/>
              <a:t>TG13 </a:t>
            </a:r>
            <a:r>
              <a:rPr lang="en-US" sz="1000" b="1" dirty="0" err="1"/>
              <a:t>Gigbit</a:t>
            </a:r>
            <a:r>
              <a:rPr lang="en-US" sz="1000" b="1" dirty="0"/>
              <a:t> OWC</a:t>
            </a:r>
          </a:p>
          <a:p>
            <a:pPr algn="ctr"/>
            <a:r>
              <a:rPr lang="en-US" sz="1000" dirty="0"/>
              <a:t>Chair: Volker Jungnickel</a:t>
            </a:r>
          </a:p>
          <a:p>
            <a:pPr algn="ctr"/>
            <a:r>
              <a:rPr lang="en-US" sz="1000" dirty="0"/>
              <a:t>Fraunhofer Heinrich Hertz Institute</a:t>
            </a:r>
            <a:endParaRPr lang="en-US" sz="1000" b="1" dirty="0"/>
          </a:p>
        </p:txBody>
      </p:sp>
      <p:sp>
        <p:nvSpPr>
          <p:cNvPr id="3095" name="_s1051"/>
          <p:cNvSpPr>
            <a:spLocks noChangeArrowheads="1"/>
          </p:cNvSpPr>
          <p:nvPr/>
        </p:nvSpPr>
        <p:spPr bwMode="auto">
          <a:xfrm>
            <a:off x="3271838" y="5421313"/>
            <a:ext cx="2447925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endParaRPr lang="en-US" sz="1000" b="1"/>
          </a:p>
        </p:txBody>
      </p:sp>
      <p:sp>
        <p:nvSpPr>
          <p:cNvPr id="3096" name="_s1054"/>
          <p:cNvSpPr>
            <a:spLocks noChangeArrowheads="1"/>
          </p:cNvSpPr>
          <p:nvPr/>
        </p:nvSpPr>
        <p:spPr bwMode="auto">
          <a:xfrm>
            <a:off x="3276599" y="4794250"/>
            <a:ext cx="2443163" cy="5032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endParaRPr lang="en-US" sz="600"/>
          </a:p>
        </p:txBody>
      </p:sp>
      <p:sp>
        <p:nvSpPr>
          <p:cNvPr id="3103" name="_s1056"/>
          <p:cNvSpPr>
            <a:spLocks noChangeArrowheads="1"/>
          </p:cNvSpPr>
          <p:nvPr/>
        </p:nvSpPr>
        <p:spPr bwMode="auto">
          <a:xfrm>
            <a:off x="3286125" y="3451225"/>
            <a:ext cx="2424113" cy="5175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>
              <a:defRPr/>
            </a:pPr>
            <a:endParaRPr lang="en-US" sz="1000" b="1">
              <a:latin typeface="Times New Roman" charset="0"/>
              <a:ea typeface="ＭＳ Ｐゴシック" charset="0"/>
            </a:endParaRPr>
          </a:p>
        </p:txBody>
      </p:sp>
      <p:sp>
        <p:nvSpPr>
          <p:cNvPr id="3104" name="_s1057"/>
          <p:cNvSpPr>
            <a:spLocks noChangeArrowheads="1"/>
          </p:cNvSpPr>
          <p:nvPr/>
        </p:nvSpPr>
        <p:spPr bwMode="auto">
          <a:xfrm>
            <a:off x="230188" y="5881688"/>
            <a:ext cx="2328862" cy="5238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>
              <a:defRPr/>
            </a:pPr>
            <a:endParaRPr lang="en-US" sz="1000" dirty="0"/>
          </a:p>
          <a:p>
            <a:pPr algn="ctr"/>
            <a:r>
              <a:rPr lang="en-US" sz="1000" b="1" dirty="0"/>
              <a:t>TG9ma 802.15.9 Revision 1</a:t>
            </a:r>
          </a:p>
          <a:p>
            <a:pPr algn="ctr"/>
            <a:r>
              <a:rPr lang="en-US" sz="1000" dirty="0"/>
              <a:t>Chair: Tero Kivinen, Self</a:t>
            </a:r>
          </a:p>
          <a:p>
            <a:pPr>
              <a:tabLst>
                <a:tab pos="0" algn="l"/>
              </a:tabLst>
              <a:defRPr/>
            </a:pPr>
            <a:endParaRPr lang="en-US" sz="1000" b="1" dirty="0">
              <a:solidFill>
                <a:srgbClr val="000000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3105" name="_s1058"/>
          <p:cNvSpPr>
            <a:spLocks noChangeArrowheads="1"/>
          </p:cNvSpPr>
          <p:nvPr/>
        </p:nvSpPr>
        <p:spPr bwMode="auto">
          <a:xfrm>
            <a:off x="6429375" y="2971800"/>
            <a:ext cx="2387600" cy="336073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tIns="0" rIns="0" bIns="0"/>
          <a:lstStyle/>
          <a:p>
            <a:pPr>
              <a:defRPr/>
            </a:pPr>
            <a:endParaRPr lang="en-US" sz="1000" b="1" u="sng" dirty="0"/>
          </a:p>
          <a:p>
            <a:pPr>
              <a:spcAft>
                <a:spcPts val="300"/>
              </a:spcAft>
              <a:defRPr/>
            </a:pPr>
            <a:r>
              <a:rPr lang="en-US" sz="1000" b="1" u="sng" dirty="0"/>
              <a:t>STUDY GROUPS</a:t>
            </a:r>
            <a:r>
              <a:rPr lang="en-US" sz="1000" dirty="0"/>
              <a:t>:</a:t>
            </a:r>
          </a:p>
          <a:p>
            <a:pPr>
              <a:spcAft>
                <a:spcPts val="300"/>
              </a:spcAft>
              <a:defRPr/>
            </a:pPr>
            <a:endParaRPr lang="en-US" sz="1000" b="1" u="sng" dirty="0">
              <a:solidFill>
                <a:srgbClr val="000000"/>
              </a:solidFill>
            </a:endParaRPr>
          </a:p>
          <a:p>
            <a:pPr>
              <a:spcAft>
                <a:spcPts val="300"/>
              </a:spcAft>
              <a:defRPr/>
            </a:pPr>
            <a:r>
              <a:rPr lang="en-US" sz="1000" b="1" u="sng" dirty="0">
                <a:solidFill>
                  <a:srgbClr val="000000"/>
                </a:solidFill>
              </a:rPr>
              <a:t>INTEREST GROUPS</a:t>
            </a:r>
          </a:p>
          <a:p>
            <a:pPr>
              <a:defRPr/>
            </a:pPr>
            <a:r>
              <a:rPr lang="en-US" sz="1000" b="1" dirty="0"/>
              <a:t>IG Dependability </a:t>
            </a:r>
          </a:p>
          <a:p>
            <a:pPr marL="230188" lvl="1">
              <a:defRPr/>
            </a:pPr>
            <a:r>
              <a:rPr lang="en-US" sz="1000" dirty="0"/>
              <a:t>Chair: Ryuji Kohno</a:t>
            </a:r>
          </a:p>
          <a:p>
            <a:pPr>
              <a:defRPr/>
            </a:pPr>
            <a:r>
              <a:rPr lang="en-US" sz="1000" b="1" dirty="0"/>
              <a:t>IG NG-UWB</a:t>
            </a:r>
          </a:p>
          <a:p>
            <a:pPr marL="228600">
              <a:defRPr/>
            </a:pPr>
            <a:r>
              <a:rPr lang="en-US" sz="1000" dirty="0">
                <a:latin typeface="+mj-lt"/>
                <a:cs typeface="Arial" charset="0"/>
              </a:rPr>
              <a:t>Chair: Ben Rolfe (</a:t>
            </a:r>
            <a:r>
              <a:rPr lang="en-US" sz="1000" dirty="0">
                <a:latin typeface="+mj-lt"/>
              </a:rPr>
              <a:t>Blind Creek Associate)</a:t>
            </a:r>
            <a:endParaRPr lang="en-US" sz="1000" u="sng" dirty="0">
              <a:latin typeface="+mj-lt"/>
            </a:endParaRPr>
          </a:p>
          <a:p>
            <a:pPr>
              <a:spcAft>
                <a:spcPts val="300"/>
              </a:spcAft>
              <a:defRPr/>
            </a:pPr>
            <a:r>
              <a:rPr lang="en-US" sz="1000" b="1" u="sng" dirty="0"/>
              <a:t>STANDING COMMITTEES</a:t>
            </a:r>
          </a:p>
          <a:p>
            <a:pPr>
              <a:defRPr/>
            </a:pPr>
            <a:r>
              <a:rPr lang="en-US" sz="1000" b="1" dirty="0"/>
              <a:t>SC IETF</a:t>
            </a:r>
          </a:p>
          <a:p>
            <a:pPr marL="228600">
              <a:defRPr/>
            </a:pPr>
            <a:r>
              <a:rPr lang="en-US" sz="1000" dirty="0"/>
              <a:t>Chair: Tero Kivinen, Self</a:t>
            </a:r>
          </a:p>
          <a:p>
            <a:pPr>
              <a:defRPr/>
            </a:pPr>
            <a:r>
              <a:rPr lang="en-US" sz="1000" b="1" dirty="0"/>
              <a:t>SC WNG</a:t>
            </a:r>
          </a:p>
          <a:p>
            <a:pPr marL="228600">
              <a:defRPr/>
            </a:pPr>
            <a:r>
              <a:rPr lang="en-US" sz="1000" dirty="0"/>
              <a:t>Chair: Ben Rolfe, Blind Creek Associate</a:t>
            </a:r>
          </a:p>
          <a:p>
            <a:pPr>
              <a:defRPr/>
            </a:pPr>
            <a:r>
              <a:rPr lang="en-US" sz="1000" b="1" dirty="0"/>
              <a:t>SC Maintenance / Rules</a:t>
            </a:r>
          </a:p>
          <a:p>
            <a:pPr marL="228600">
              <a:defRPr/>
            </a:pPr>
            <a:r>
              <a:rPr lang="en-US" sz="1000" dirty="0"/>
              <a:t>Chair: Pat Kinney, Kinney Consulting</a:t>
            </a:r>
          </a:p>
          <a:p>
            <a:pPr>
              <a:defRPr/>
            </a:pPr>
            <a:r>
              <a:rPr lang="en-US" sz="1000" dirty="0"/>
              <a:t>SC </a:t>
            </a:r>
            <a:r>
              <a:rPr lang="en-US" sz="1000" b="1" dirty="0" err="1"/>
              <a:t>TeraHertz</a:t>
            </a:r>
            <a:r>
              <a:rPr lang="en-US" sz="1000" b="1" dirty="0"/>
              <a:t> (THz) </a:t>
            </a:r>
          </a:p>
          <a:p>
            <a:pPr marL="174625" lvl="1">
              <a:defRPr/>
            </a:pPr>
            <a:r>
              <a:rPr lang="en-US" sz="1000" dirty="0"/>
              <a:t>Chair: </a:t>
            </a:r>
            <a:r>
              <a:rPr lang="de-DE" sz="1000" dirty="0"/>
              <a:t>Thomas Kürner, </a:t>
            </a:r>
          </a:p>
          <a:p>
            <a:pPr marL="174625" lvl="1">
              <a:defRPr/>
            </a:pPr>
            <a:r>
              <a:rPr lang="de-DE" sz="1000" dirty="0"/>
              <a:t>Technische Universität Braunschweig</a:t>
            </a:r>
          </a:p>
          <a:p>
            <a:pPr>
              <a:defRPr/>
            </a:pPr>
            <a:endParaRPr lang="en-US" sz="1000" u="sng" dirty="0"/>
          </a:p>
        </p:txBody>
      </p:sp>
      <p:sp>
        <p:nvSpPr>
          <p:cNvPr id="2" name="Rectangle 1029"/>
          <p:cNvSpPr>
            <a:spLocks noChangeArrowheads="1"/>
          </p:cNvSpPr>
          <p:nvPr/>
        </p:nvSpPr>
        <p:spPr bwMode="auto">
          <a:xfrm>
            <a:off x="228600" y="1701800"/>
            <a:ext cx="2971800" cy="1096963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1" hangingPunct="1">
              <a:defRPr/>
            </a:pPr>
            <a:endParaRPr lang="en-US" sz="1400" dirty="0">
              <a:latin typeface="Arial" charset="0"/>
              <a:ea typeface="ＭＳ Ｐゴシック" charset="0"/>
            </a:endParaRPr>
          </a:p>
          <a:p>
            <a:pPr algn="ctr" eaLnBrk="1" hangingPunct="1">
              <a:defRPr/>
            </a:pPr>
            <a:r>
              <a:rPr lang="en-US" sz="1400" dirty="0">
                <a:latin typeface="Arial" charset="0"/>
                <a:ea typeface="ＭＳ Ｐゴシック" charset="0"/>
              </a:rPr>
              <a:t>To add your name </a:t>
            </a:r>
          </a:p>
          <a:p>
            <a:pPr algn="ctr" eaLnBrk="1" hangingPunct="1">
              <a:defRPr/>
            </a:pPr>
            <a:r>
              <a:rPr lang="en-US" sz="1400" dirty="0">
                <a:latin typeface="Arial" charset="0"/>
                <a:ea typeface="ＭＳ Ｐゴシック" charset="0"/>
              </a:rPr>
              <a:t>to the WG/TG/SG/IG reflectors </a:t>
            </a:r>
          </a:p>
          <a:p>
            <a:pPr algn="ctr" eaLnBrk="1" hangingPunct="1">
              <a:defRPr/>
            </a:pPr>
            <a:r>
              <a:rPr lang="en-US" sz="1400" dirty="0">
                <a:latin typeface="Arial" charset="0"/>
                <a:ea typeface="ＭＳ Ｐゴシック" charset="0"/>
              </a:rPr>
              <a:t>please go to </a:t>
            </a:r>
            <a:r>
              <a:rPr lang="en-US" sz="1400" dirty="0">
                <a:latin typeface="Arial" charset="0"/>
                <a:ea typeface="ＭＳ Ｐゴシック" charset="0"/>
                <a:hlinkClick r:id="rId3"/>
              </a:rPr>
              <a:t>www.ieee802.org/15</a:t>
            </a:r>
            <a:endParaRPr lang="en-US" sz="1400" dirty="0">
              <a:latin typeface="Arial" charset="0"/>
              <a:ea typeface="ＭＳ Ｐゴシック" charset="0"/>
            </a:endParaRPr>
          </a:p>
          <a:p>
            <a:pPr algn="ctr" eaLnBrk="1" hangingPunct="1">
              <a:defRPr/>
            </a:pPr>
            <a:endParaRPr lang="en-US" sz="1400" dirty="0">
              <a:latin typeface="Arial" charset="0"/>
              <a:ea typeface="ＭＳ Ｐゴシック" charset="0"/>
            </a:endParaRPr>
          </a:p>
        </p:txBody>
      </p:sp>
      <p:sp>
        <p:nvSpPr>
          <p:cNvPr id="3101" name="_s1051"/>
          <p:cNvSpPr>
            <a:spLocks noChangeArrowheads="1"/>
          </p:cNvSpPr>
          <p:nvPr/>
        </p:nvSpPr>
        <p:spPr bwMode="auto">
          <a:xfrm>
            <a:off x="3292475" y="4735512"/>
            <a:ext cx="2422525" cy="635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 dirty="0"/>
              <a:t>TG16t Spectrum Characterization </a:t>
            </a:r>
          </a:p>
          <a:p>
            <a:pPr algn="ctr"/>
            <a:r>
              <a:rPr lang="en-US" sz="1000" b="1" dirty="0"/>
              <a:t>and Occupancy Sensing</a:t>
            </a:r>
          </a:p>
          <a:p>
            <a:pPr algn="ctr"/>
            <a:r>
              <a:rPr lang="en-US" sz="1000" dirty="0"/>
              <a:t>Chair: Tim Godfrey, EPRI</a:t>
            </a:r>
          </a:p>
        </p:txBody>
      </p:sp>
      <p:sp>
        <p:nvSpPr>
          <p:cNvPr id="3102" name="_s1051"/>
          <p:cNvSpPr>
            <a:spLocks noChangeArrowheads="1"/>
          </p:cNvSpPr>
          <p:nvPr/>
        </p:nvSpPr>
        <p:spPr bwMode="auto">
          <a:xfrm>
            <a:off x="3297238" y="5457825"/>
            <a:ext cx="2351087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/>
            <a:endParaRPr lang="en-US" sz="1000" b="1" dirty="0"/>
          </a:p>
        </p:txBody>
      </p:sp>
      <p:sp>
        <p:nvSpPr>
          <p:cNvPr id="3" name="_s1053"/>
          <p:cNvSpPr>
            <a:spLocks noChangeArrowheads="1"/>
          </p:cNvSpPr>
          <p:nvPr/>
        </p:nvSpPr>
        <p:spPr bwMode="auto">
          <a:xfrm>
            <a:off x="228600" y="3429000"/>
            <a:ext cx="2328863" cy="5381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 dirty="0"/>
              <a:t>TG4aa JRE</a:t>
            </a:r>
          </a:p>
          <a:p>
            <a:pPr algn="ctr"/>
            <a:r>
              <a:rPr lang="en-US" sz="1000" b="1" dirty="0"/>
              <a:t>Chair: </a:t>
            </a:r>
            <a:r>
              <a:rPr lang="en-US" sz="1000" dirty="0"/>
              <a:t>Takashi  Kuramochi, Lapis Semi</a:t>
            </a:r>
          </a:p>
          <a:p>
            <a:pPr algn="ctr"/>
            <a:endParaRPr lang="en-US" sz="1000" b="1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76600" y="3489325"/>
            <a:ext cx="24003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000" b="1" dirty="0"/>
              <a:t>TG12 Consolidated  15.4 ULI</a:t>
            </a:r>
          </a:p>
          <a:p>
            <a:pPr algn="ctr"/>
            <a:r>
              <a:rPr lang="en-US" sz="1000" b="1" dirty="0"/>
              <a:t>Chair: TBD</a:t>
            </a:r>
          </a:p>
        </p:txBody>
      </p:sp>
      <p:cxnSp>
        <p:nvCxnSpPr>
          <p:cNvPr id="5" name="_s1030"/>
          <p:cNvCxnSpPr>
            <a:cxnSpLocks noChangeShapeType="1"/>
          </p:cNvCxnSpPr>
          <p:nvPr/>
        </p:nvCxnSpPr>
        <p:spPr bwMode="auto">
          <a:xfrm rot="10800000">
            <a:off x="2917825" y="3363913"/>
            <a:ext cx="358775" cy="35242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6" name="_s1053"/>
          <p:cNvSpPr>
            <a:spLocks noChangeArrowheads="1"/>
          </p:cNvSpPr>
          <p:nvPr/>
        </p:nvSpPr>
        <p:spPr bwMode="auto">
          <a:xfrm>
            <a:off x="233952" y="5294710"/>
            <a:ext cx="2328863" cy="50323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en-US" sz="1000" b="1" dirty="0"/>
              <a:t>TG7a </a:t>
            </a:r>
            <a:r>
              <a:rPr lang="en-US" sz="1000" b="1" dirty="0">
                <a:latin typeface="Arial" charset="0"/>
                <a:cs typeface="Arial" charset="0"/>
              </a:rPr>
              <a:t>Optical Camera Communication</a:t>
            </a:r>
          </a:p>
          <a:p>
            <a:pPr marL="228600" lvl="1">
              <a:defRPr/>
            </a:pPr>
            <a:r>
              <a:rPr lang="en-US" sz="1000" dirty="0"/>
              <a:t>Chair: Yeong Min Jang, Kookmin Uni</a:t>
            </a:r>
          </a:p>
        </p:txBody>
      </p:sp>
      <p:cxnSp>
        <p:nvCxnSpPr>
          <p:cNvPr id="3107" name="_s1031"/>
          <p:cNvCxnSpPr>
            <a:cxnSpLocks noChangeShapeType="1"/>
          </p:cNvCxnSpPr>
          <p:nvPr/>
        </p:nvCxnSpPr>
        <p:spPr bwMode="auto">
          <a:xfrm flipV="1">
            <a:off x="2557463" y="3533775"/>
            <a:ext cx="358775" cy="141922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8" name="_s1036"/>
          <p:cNvCxnSpPr>
            <a:cxnSpLocks noChangeShapeType="1"/>
          </p:cNvCxnSpPr>
          <p:nvPr/>
        </p:nvCxnSpPr>
        <p:spPr bwMode="auto">
          <a:xfrm flipV="1">
            <a:off x="2557463" y="3956050"/>
            <a:ext cx="360362" cy="414338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9" name="_s1053"/>
          <p:cNvSpPr>
            <a:spLocks noChangeArrowheads="1"/>
          </p:cNvSpPr>
          <p:nvPr/>
        </p:nvSpPr>
        <p:spPr bwMode="auto">
          <a:xfrm>
            <a:off x="228600" y="4050904"/>
            <a:ext cx="2328863" cy="5381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 dirty="0"/>
              <a:t>TG4y Security Next Gen (SECN)</a:t>
            </a:r>
          </a:p>
          <a:p>
            <a:pPr algn="ctr"/>
            <a:r>
              <a:rPr lang="en-US" sz="1000" dirty="0"/>
              <a:t>Chair: Don Sturek, Itron</a:t>
            </a:r>
            <a:endParaRPr lang="de-DE" sz="1000" dirty="0"/>
          </a:p>
        </p:txBody>
      </p:sp>
      <p:cxnSp>
        <p:nvCxnSpPr>
          <p:cNvPr id="3110" name="_s1036"/>
          <p:cNvCxnSpPr>
            <a:cxnSpLocks noChangeShapeType="1"/>
          </p:cNvCxnSpPr>
          <p:nvPr/>
        </p:nvCxnSpPr>
        <p:spPr bwMode="auto">
          <a:xfrm flipV="1">
            <a:off x="2557463" y="5164138"/>
            <a:ext cx="360362" cy="4143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1" name="_s1053"/>
          <p:cNvSpPr>
            <a:spLocks noChangeArrowheads="1"/>
          </p:cNvSpPr>
          <p:nvPr/>
        </p:nvSpPr>
        <p:spPr bwMode="auto">
          <a:xfrm>
            <a:off x="228600" y="4672807"/>
            <a:ext cx="2328863" cy="5381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endParaRPr lang="en-US" sz="1000" dirty="0"/>
          </a:p>
        </p:txBody>
      </p:sp>
      <p:sp>
        <p:nvSpPr>
          <p:cNvPr id="49" name="_s1045">
            <a:extLst>
              <a:ext uri="{FF2B5EF4-FFF2-40B4-BE49-F238E27FC236}">
                <a16:creationId xmlns:a16="http://schemas.microsoft.com/office/drawing/2014/main" id="{C3BA115D-C3D7-0D48-89A8-2EC0B7C05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375" y="1747045"/>
            <a:ext cx="2335212" cy="514349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50" b="1" dirty="0"/>
              <a:t>Treasurer</a:t>
            </a:r>
          </a:p>
          <a:p>
            <a:pPr algn="ctr"/>
            <a:r>
              <a:rPr lang="en-US" sz="1050" b="1" dirty="0"/>
              <a:t>Ben Rolfe, Blind Creek Associates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4CF89E0-15B6-FB45-B796-99469959687E}"/>
              </a:ext>
            </a:extLst>
          </p:cNvPr>
          <p:cNvCxnSpPr>
            <a:stCxn id="3091" idx="3"/>
          </p:cNvCxnSpPr>
          <p:nvPr/>
        </p:nvCxnSpPr>
        <p:spPr bwMode="auto">
          <a:xfrm flipV="1">
            <a:off x="4081463" y="3124200"/>
            <a:ext cx="2347912" cy="1031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_s1041">
            <a:extLst>
              <a:ext uri="{FF2B5EF4-FFF2-40B4-BE49-F238E27FC236}">
                <a16:creationId xmlns:a16="http://schemas.microsoft.com/office/drawing/2014/main" id="{958EBADC-2001-8147-8D98-8868045A812D}"/>
              </a:ext>
            </a:extLst>
          </p:cNvPr>
          <p:cNvCxnSpPr>
            <a:cxnSpLocks noChangeShapeType="1"/>
            <a:stCxn id="49" idx="1"/>
            <a:endCxn id="3092" idx="3"/>
          </p:cNvCxnSpPr>
          <p:nvPr/>
        </p:nvCxnSpPr>
        <p:spPr bwMode="auto">
          <a:xfrm flipH="1">
            <a:off x="5686425" y="2004220"/>
            <a:ext cx="742950" cy="1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" name="_s1041">
            <a:extLst>
              <a:ext uri="{FF2B5EF4-FFF2-40B4-BE49-F238E27FC236}">
                <a16:creationId xmlns:a16="http://schemas.microsoft.com/office/drawing/2014/main" id="{8F80BA73-71C1-F947-B87C-04DDFC4951B4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5698120" y="2631280"/>
            <a:ext cx="341524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E7B5E14A-D220-6C42-A494-E259A157BE13}"/>
              </a:ext>
            </a:extLst>
          </p:cNvPr>
          <p:cNvSpPr/>
          <p:nvPr/>
        </p:nvSpPr>
        <p:spPr>
          <a:xfrm>
            <a:off x="230188" y="4713129"/>
            <a:ext cx="23225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/>
              <a:t>TG4 2020 Cor1</a:t>
            </a:r>
          </a:p>
          <a:p>
            <a:pPr algn="ctr"/>
            <a:r>
              <a:rPr lang="en-US" sz="1000" dirty="0"/>
              <a:t>Chair: Kunal Shah, Itron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4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Mar 2021</a:t>
            </a:r>
          </a:p>
        </p:txBody>
      </p:sp>
      <p:sp>
        <p:nvSpPr>
          <p:cNvPr id="4099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Pat Kinney, Kinney Consulting</a:t>
            </a:r>
          </a:p>
        </p:txBody>
      </p:sp>
      <p:sp>
        <p:nvSpPr>
          <p:cNvPr id="4100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3</a:t>
            </a:fld>
            <a:endParaRPr lang="en-US" sz="1200"/>
          </a:p>
        </p:txBody>
      </p:sp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>
          <a:xfrm>
            <a:off x="684028" y="286020"/>
            <a:ext cx="8077200" cy="1066800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Session Objectives Mar 9 - 17, 2021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5265" y="1014312"/>
            <a:ext cx="8594725" cy="5287963"/>
          </a:xfrm>
        </p:spPr>
        <p:txBody>
          <a:bodyPr/>
          <a:lstStyle/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r>
              <a:rPr lang="en-US" sz="2400" kern="1200" dirty="0">
                <a:latin typeface="Arial Rounded MT Bold" pitchFamily="34" charset="0"/>
                <a:cs typeface="Arial" charset="0"/>
              </a:rPr>
              <a:t>Task Group 4/Cor1</a:t>
            </a:r>
          </a:p>
          <a:p>
            <a:pPr marL="609600" indent="-609600" fontAlgn="b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400" kern="1200" dirty="0">
                <a:latin typeface="Arial Rounded MT Bold" pitchFamily="34" charset="0"/>
                <a:cs typeface="Arial" charset="0"/>
              </a:rPr>
              <a:t>Hear proposals</a:t>
            </a:r>
          </a:p>
          <a:p>
            <a:pPr marL="609600" indent="-609600" fontAlgn="b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400" kern="1200" dirty="0">
                <a:latin typeface="Arial Rounded MT Bold" pitchFamily="34" charset="0"/>
                <a:cs typeface="Arial" charset="0"/>
              </a:rPr>
              <a:t>Develop draft based upon the proposals heard</a:t>
            </a:r>
          </a:p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endParaRPr lang="en-US" sz="2400" kern="1200" dirty="0">
              <a:latin typeface="Arial Rounded MT Bold" pitchFamily="34" charset="0"/>
              <a:cs typeface="Arial" charset="0"/>
            </a:endParaRPr>
          </a:p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r>
              <a:rPr lang="en-US" sz="2400" kern="1200" dirty="0">
                <a:latin typeface="Arial Rounded MT Bold" pitchFamily="34" charset="0"/>
                <a:cs typeface="Arial" charset="0"/>
              </a:rPr>
              <a:t>Task Group 4aa – Japanese Rate Enhancement (JRE)</a:t>
            </a:r>
          </a:p>
          <a:p>
            <a:pPr marL="609600" indent="-609600" fontAlgn="b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400" kern="1200" dirty="0">
                <a:latin typeface="Arial Rounded MT Bold" pitchFamily="34" charset="0"/>
                <a:cs typeface="Arial" charset="0"/>
              </a:rPr>
              <a:t>Draft discussion</a:t>
            </a:r>
          </a:p>
          <a:p>
            <a:pPr marL="609600" indent="-609600" fontAlgn="b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400" kern="1200" dirty="0">
                <a:latin typeface="Arial Rounded MT Bold" pitchFamily="34" charset="0"/>
                <a:cs typeface="Arial" charset="0"/>
              </a:rPr>
              <a:t>CA document discussion</a:t>
            </a:r>
          </a:p>
          <a:p>
            <a:pPr marL="609600" indent="-609600" fontAlgn="b">
              <a:lnSpc>
                <a:spcPct val="80000"/>
              </a:lnSpc>
              <a:buFont typeface="+mj-lt"/>
              <a:buAutoNum type="arabicPeriod"/>
              <a:defRPr/>
            </a:pPr>
            <a:endParaRPr lang="en-US" sz="2400" kern="1200" dirty="0">
              <a:latin typeface="Arial Rounded MT Bold" pitchFamily="34" charset="0"/>
              <a:cs typeface="Arial" charset="0"/>
            </a:endParaRPr>
          </a:p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r>
              <a:rPr lang="en-US" sz="2400" kern="1200" dirty="0">
                <a:latin typeface="Arial Rounded MT Bold" pitchFamily="34" charset="0"/>
                <a:cs typeface="Arial" charset="0"/>
              </a:rPr>
              <a:t>TASK GROUP 4y –Security Next Generation (SECN)</a:t>
            </a:r>
          </a:p>
          <a:p>
            <a:pPr marL="685800" indent="-676275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Incorporation of accepted and revised comments to P802.15.4y/D2 shortly and CRG will review and commit revised draft to recirculation</a:t>
            </a:r>
          </a:p>
          <a:p>
            <a:pPr marL="685800" indent="-676275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Comment resolution on SA ballot draft when the ballot closes.</a:t>
            </a:r>
          </a:p>
          <a:p>
            <a:pPr marL="685800" indent="-676275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Recirculation(s) of SA Ballot draft as needed</a:t>
            </a:r>
          </a:p>
          <a:p>
            <a:pPr marL="685800" indent="-676275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TG Motion to form CRG</a:t>
            </a:r>
            <a:endParaRPr lang="en-US" sz="2400" dirty="0">
              <a:latin typeface="Arial Rounded MT Bold" pitchFamily="34" charset="0"/>
              <a:cs typeface="Times New Roman" pitchFamily="18" charset="0"/>
            </a:endParaRPr>
          </a:p>
          <a:p>
            <a:pPr marL="9525" indent="0" fontAlgn="b">
              <a:lnSpc>
                <a:spcPct val="80000"/>
              </a:lnSpc>
              <a:spcAft>
                <a:spcPts val="1200"/>
              </a:spcAft>
              <a:buNone/>
              <a:defRPr/>
            </a:pPr>
            <a:endParaRPr lang="en-US" sz="2200" dirty="0"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3" name="AutoShape 2" descr="2520540b.jpg">
            <a:extLst>
              <a:ext uri="{FF2B5EF4-FFF2-40B4-BE49-F238E27FC236}">
                <a16:creationId xmlns:a16="http://schemas.microsoft.com/office/drawing/2014/main" id="{8AD9B11F-031B-3342-99A6-AA934806DF7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2075" y="-45561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3" descr="2520541b.jpg">
            <a:extLst>
              <a:ext uri="{FF2B5EF4-FFF2-40B4-BE49-F238E27FC236}">
                <a16:creationId xmlns:a16="http://schemas.microsoft.com/office/drawing/2014/main" id="{D86DF105-8C99-854C-9E2F-BC3E7A659D7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2075" y="100488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2520542a.jpg">
            <a:extLst>
              <a:ext uri="{FF2B5EF4-FFF2-40B4-BE49-F238E27FC236}">
                <a16:creationId xmlns:a16="http://schemas.microsoft.com/office/drawing/2014/main" id="{741C0811-CF1C-D04D-A683-066B33B1992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2075" y="11874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Mar 2021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Pat Kinney, Kinney Consulting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760DFE03-2914-4784-B9E1-2A9209C57472}" type="slidenum">
              <a:rPr lang="en-US" sz="1200" smtClean="0"/>
              <a:pPr>
                <a:defRPr/>
              </a:pPr>
              <a:t>4</a:t>
            </a:fld>
            <a:endParaRPr lang="en-US" sz="1200"/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524133"/>
            <a:ext cx="7772400" cy="701675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Session Objectives Mar 9 - 17, 2021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9774" y="1316737"/>
            <a:ext cx="8863149" cy="5275897"/>
          </a:xfrm>
        </p:spPr>
        <p:txBody>
          <a:bodyPr/>
          <a:lstStyle/>
          <a:p>
            <a:pPr marL="0" indent="0" fontAlgn="b">
              <a:spcBef>
                <a:spcPts val="0"/>
              </a:spcBef>
              <a:buFontTx/>
              <a:buNone/>
              <a:defRPr/>
            </a:pPr>
            <a:r>
              <a:rPr lang="en-US" sz="2400" dirty="0">
                <a:latin typeface="Arial Rounded MT Bold" pitchFamily="34" charset="0"/>
                <a:cs typeface="Arial" charset="0"/>
              </a:rPr>
              <a:t>TASK GOUP 7a Optical Camera Communication</a:t>
            </a:r>
          </a:p>
          <a:p>
            <a:pPr marL="0" indent="0" fontAlgn="b">
              <a:spcBef>
                <a:spcPts val="0"/>
              </a:spcBef>
              <a:buFontTx/>
              <a:buNone/>
              <a:defRPr/>
            </a:pPr>
            <a:endParaRPr lang="en-US" sz="800" dirty="0">
              <a:latin typeface="Arial Rounded MT Bold" pitchFamily="34" charset="0"/>
              <a:cs typeface="Arial" charset="0"/>
            </a:endParaRPr>
          </a:p>
          <a:p>
            <a:pPr marL="746125" indent="-398463" fontAlgn="b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0000"/>
                </a:solidFill>
                <a:latin typeface="Arial Rounded MT Bold" pitchFamily="34" charset="0"/>
                <a:cs typeface="Arial" pitchFamily="34" charset="0"/>
              </a:rPr>
              <a:t>Finalize and approve TCD</a:t>
            </a:r>
          </a:p>
          <a:p>
            <a:pPr marL="746125" indent="-398463" fontAlgn="b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0000"/>
                </a:solidFill>
                <a:latin typeface="Arial Rounded MT Bold" pitchFamily="34" charset="0"/>
                <a:cs typeface="Arial" pitchFamily="34" charset="0"/>
              </a:rPr>
              <a:t>Start preparation Call for Proposal(CFP) (and challenge to release CFP)</a:t>
            </a:r>
          </a:p>
          <a:p>
            <a:pPr marL="57150" indent="0" fontAlgn="b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en-US" sz="2400" dirty="0">
                <a:latin typeface="Arial Rounded MT Bold" pitchFamily="34" charset="0"/>
                <a:cs typeface="Arial" charset="0"/>
              </a:rPr>
              <a:t>TASK GROUP-9ma 15.9 Revision 1</a:t>
            </a:r>
          </a:p>
          <a:p>
            <a:pPr marL="739775" lvl="2" indent="-406400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cs typeface="Arial" charset="0"/>
              </a:rPr>
              <a:t>Finnish recirculation standard association ballot, and process comments received</a:t>
            </a:r>
          </a:p>
          <a:p>
            <a:pPr marL="739775" lvl="2" indent="-406400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cs typeface="Arial" charset="0"/>
              </a:rPr>
              <a:t>TG Motion to form CRG</a:t>
            </a:r>
          </a:p>
          <a:p>
            <a:pPr marL="57150" lvl="2" indent="0" fontAlgn="b">
              <a:spcBef>
                <a:spcPts val="0"/>
              </a:spcBef>
              <a:buNone/>
              <a:defRPr/>
            </a:pPr>
            <a:r>
              <a:rPr lang="en-US" sz="2400" dirty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TASK GROUP 12 -15.4 Upper Layer Interface (ULI)</a:t>
            </a:r>
            <a:r>
              <a:rPr lang="en-US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 </a:t>
            </a:r>
          </a:p>
          <a:p>
            <a:pPr marL="803275" indent="-338138" fontAlgn="b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(Not meeting this session)</a:t>
            </a:r>
            <a:endParaRPr lang="en-US" sz="2200" dirty="0">
              <a:latin typeface="Arial Rounded MT Bold" pitchFamily="34" charset="0"/>
              <a:ea typeface="ＭＳ Ｐゴシック" pitchFamily="34" charset="-128"/>
              <a:cs typeface="Times New Roman" pitchFamily="18" charset="0"/>
            </a:endParaRPr>
          </a:p>
          <a:p>
            <a:pPr marL="0" indent="0" fontAlgn="b">
              <a:lnSpc>
                <a:spcPct val="80000"/>
              </a:lnSpc>
              <a:buFontTx/>
              <a:buNone/>
              <a:defRPr/>
            </a:pPr>
            <a:r>
              <a:rPr lang="en-US" sz="2400" dirty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TASK GROUP 13 –Multi Gigabit/sec OWC</a:t>
            </a: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SA Ballot comment resolution</a:t>
            </a: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TG Motion to confirm CRG members for the SA ballot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5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Mar 2021</a:t>
            </a:r>
          </a:p>
        </p:txBody>
      </p:sp>
      <p:sp>
        <p:nvSpPr>
          <p:cNvPr id="7171" name="Footer Placeholder 6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Pat Kinney, Kinney Consulting</a:t>
            </a:r>
          </a:p>
        </p:txBody>
      </p:sp>
      <p:sp>
        <p:nvSpPr>
          <p:cNvPr id="7172" name="Slide Number Placeholder 7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5A265F72-EDBC-4F1B-B408-4167E90A375A}" type="slidenum">
              <a:rPr lang="en-US" sz="1200" smtClean="0"/>
              <a:pPr>
                <a:defRPr/>
              </a:pPr>
              <a:t>5</a:t>
            </a:fld>
            <a:endParaRPr lang="en-US" sz="120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674077" y="570279"/>
            <a:ext cx="7772400" cy="509589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Session Objectives Mar 9 - 17, 2021</a:t>
            </a: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990600" y="1752600"/>
            <a:ext cx="7696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990600" lvl="1" indent="-533400" fontAlgn="b">
              <a:spcBef>
                <a:spcPct val="20000"/>
              </a:spcBef>
              <a:buFontTx/>
              <a:buAutoNum type="arabicPeriod"/>
              <a:defRPr/>
            </a:pPr>
            <a:endParaRPr lang="en-US" sz="2400">
              <a:solidFill>
                <a:srgbClr val="000000"/>
              </a:solidFill>
              <a:latin typeface="Arial Rounded MT Bold" charset="0"/>
              <a:ea typeface="ＭＳ Ｐゴシック" charset="0"/>
              <a:cs typeface="Arial" charset="0"/>
            </a:endParaRPr>
          </a:p>
          <a:p>
            <a:pPr marL="609600" indent="-609600" fontAlgn="b">
              <a:spcBef>
                <a:spcPct val="20000"/>
              </a:spcBef>
              <a:defRPr/>
            </a:pPr>
            <a:endParaRPr lang="en-US" sz="2400">
              <a:latin typeface="Arial Rounded MT Bold" charset="0"/>
              <a:ea typeface="ＭＳ Ｐゴシック" charset="0"/>
              <a:cs typeface="Arial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1"/>
          </p:nvPr>
        </p:nvSpPr>
        <p:spPr>
          <a:xfrm>
            <a:off x="316401" y="1079075"/>
            <a:ext cx="8057173" cy="5092332"/>
          </a:xfrm>
        </p:spPr>
        <p:txBody>
          <a:bodyPr/>
          <a:lstStyle/>
          <a:p>
            <a:pPr marL="0" indent="0" fontAlgn="b">
              <a:lnSpc>
                <a:spcPct val="80000"/>
              </a:lnSpc>
              <a:buFontTx/>
              <a:buNone/>
              <a:defRPr/>
            </a:pPr>
            <a:r>
              <a:rPr lang="en-US" sz="2800" dirty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TASK GROUP 16t –Licensed Narrowband</a:t>
            </a:r>
          </a:p>
          <a:p>
            <a:pPr marL="803275" indent="-454025" fontAlgn="b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Work on spec framework</a:t>
            </a:r>
          </a:p>
          <a:p>
            <a:pPr marL="803275" indent="-454025" fontAlgn="b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Update WG regularly on the progress</a:t>
            </a:r>
            <a:endParaRPr lang="en-US" sz="2400" dirty="0">
              <a:solidFill>
                <a:srgbClr val="000000"/>
              </a:solidFill>
              <a:latin typeface="Arial Rounded MT Bold" pitchFamily="34" charset="0"/>
              <a:cs typeface="Arial" charset="0"/>
            </a:endParaRPr>
          </a:p>
          <a:p>
            <a:pPr marL="0" indent="0" fontAlgn="b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SC THz </a:t>
            </a:r>
            <a:r>
              <a:rPr lang="en-US" sz="24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:</a:t>
            </a:r>
          </a:p>
          <a:p>
            <a:pPr marL="862013" indent="-455613" fontAlgn="b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Discussing next steps, i.e. to take into account </a:t>
            </a:r>
            <a:br>
              <a:rPr lang="en-US" sz="24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WRC 19 changes</a:t>
            </a:r>
          </a:p>
          <a:p>
            <a:pPr marL="0" indent="0" fontAlgn="b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8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SC MAINTENANCE</a:t>
            </a:r>
            <a:r>
              <a:rPr lang="en-US" sz="28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:</a:t>
            </a:r>
          </a:p>
          <a:p>
            <a:pPr marL="803275" indent="-412750" fontAlgn="b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Review all Operations Manual (OM) changes</a:t>
            </a:r>
          </a:p>
          <a:p>
            <a:pPr marL="803275" indent="-412750" fontAlgn="b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Motion to approve OM</a:t>
            </a:r>
          </a:p>
          <a:p>
            <a:pPr marL="390525" indent="-381000" fontAlgn="b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8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SC IETF</a:t>
            </a:r>
          </a:p>
          <a:p>
            <a:pPr marL="847725" indent="-457200" fontAlgn="b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Discuss IETF activities</a:t>
            </a:r>
          </a:p>
          <a:p>
            <a:pPr marL="390525" indent="-381000" fontAlgn="b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8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SC WNG</a:t>
            </a:r>
          </a:p>
          <a:p>
            <a:pPr marL="866775" indent="-444500" fontAlgn="b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Two presentations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2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Mar 2021</a:t>
            </a:r>
          </a:p>
        </p:txBody>
      </p:sp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Pat Kinney, Kinney Consulting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598D81A8-676D-4B71-81B0-5919593A92F0}" type="slidenum">
              <a:rPr lang="en-US" sz="1200" smtClean="0"/>
              <a:pPr>
                <a:defRPr/>
              </a:pPr>
              <a:t>6</a:t>
            </a:fld>
            <a:endParaRPr lang="en-US" sz="1200"/>
          </a:p>
        </p:txBody>
      </p:sp>
      <p:pic>
        <p:nvPicPr>
          <p:cNvPr id="1025" name="Picture 1" descr="page1image3863846096">
            <a:extLst>
              <a:ext uri="{FF2B5EF4-FFF2-40B4-BE49-F238E27FC236}">
                <a16:creationId xmlns:a16="http://schemas.microsoft.com/office/drawing/2014/main" id="{50135784-D432-5E4B-88A6-6FE7FA5058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" cy="3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age1image3863846384">
            <a:extLst>
              <a:ext uri="{FF2B5EF4-FFF2-40B4-BE49-F238E27FC236}">
                <a16:creationId xmlns:a16="http://schemas.microsoft.com/office/drawing/2014/main" id="{BFB4C29F-1BAD-2C4F-8656-1A2441DC36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23400" cy="20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page1image3863846672">
            <a:extLst>
              <a:ext uri="{FF2B5EF4-FFF2-40B4-BE49-F238E27FC236}">
                <a16:creationId xmlns:a16="http://schemas.microsoft.com/office/drawing/2014/main" id="{679BF1C9-785B-5C4D-B63B-2E2F88D019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23400" cy="6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age1image3863846960">
            <a:extLst>
              <a:ext uri="{FF2B5EF4-FFF2-40B4-BE49-F238E27FC236}">
                <a16:creationId xmlns:a16="http://schemas.microsoft.com/office/drawing/2014/main" id="{E01ABA73-41B2-3045-87E3-632FA68507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2340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age1image3863847536">
            <a:extLst>
              <a:ext uri="{FF2B5EF4-FFF2-40B4-BE49-F238E27FC236}">
                <a16:creationId xmlns:a16="http://schemas.microsoft.com/office/drawing/2014/main" id="{47E1BD8E-39A2-6045-B6F6-B01E3CF755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726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page1image3863847824">
            <a:extLst>
              <a:ext uri="{FF2B5EF4-FFF2-40B4-BE49-F238E27FC236}">
                <a16:creationId xmlns:a16="http://schemas.microsoft.com/office/drawing/2014/main" id="{C9D6A975-6560-5C42-97B8-662C084D0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362700" cy="12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age1image3863849824">
            <a:extLst>
              <a:ext uri="{FF2B5EF4-FFF2-40B4-BE49-F238E27FC236}">
                <a16:creationId xmlns:a16="http://schemas.microsoft.com/office/drawing/2014/main" id="{7C0B70F2-E7F2-854C-8660-309F0CF56C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13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page1image3863850112">
            <a:extLst>
              <a:ext uri="{FF2B5EF4-FFF2-40B4-BE49-F238E27FC236}">
                <a16:creationId xmlns:a16="http://schemas.microsoft.com/office/drawing/2014/main" id="{A373C41C-3B70-7841-8389-796BCD117E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13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page1image3863851488">
            <a:extLst>
              <a:ext uri="{FF2B5EF4-FFF2-40B4-BE49-F238E27FC236}">
                <a16:creationId xmlns:a16="http://schemas.microsoft.com/office/drawing/2014/main" id="{425949A1-7D22-6A4C-A46D-9A6AADA931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13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page1image3863851680">
            <a:extLst>
              <a:ext uri="{FF2B5EF4-FFF2-40B4-BE49-F238E27FC236}">
                <a16:creationId xmlns:a16="http://schemas.microsoft.com/office/drawing/2014/main" id="{AD7D0471-5FD8-454F-AD54-975DA1BB1E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13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page1image3863857632">
            <a:extLst>
              <a:ext uri="{FF2B5EF4-FFF2-40B4-BE49-F238E27FC236}">
                <a16:creationId xmlns:a16="http://schemas.microsoft.com/office/drawing/2014/main" id="{423DEA9A-8D42-FB4F-9D25-99A89FF6ED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13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 descr="page1image3863854960">
            <a:extLst>
              <a:ext uri="{FF2B5EF4-FFF2-40B4-BE49-F238E27FC236}">
                <a16:creationId xmlns:a16="http://schemas.microsoft.com/office/drawing/2014/main" id="{B0C69B89-FCAE-6D42-A577-A6336003A9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13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1" name="Picture 27" descr="page1image3863938416">
            <a:extLst>
              <a:ext uri="{FF2B5EF4-FFF2-40B4-BE49-F238E27FC236}">
                <a16:creationId xmlns:a16="http://schemas.microsoft.com/office/drawing/2014/main" id="{D60D3E30-48F2-024A-A60F-B459DE31B1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13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page1image3863938704">
            <a:extLst>
              <a:ext uri="{FF2B5EF4-FFF2-40B4-BE49-F238E27FC236}">
                <a16:creationId xmlns:a16="http://schemas.microsoft.com/office/drawing/2014/main" id="{44CE156B-9265-7A40-955F-5F7624BA4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13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5" name="Picture 31" descr="page1image3863940928">
            <a:extLst>
              <a:ext uri="{FF2B5EF4-FFF2-40B4-BE49-F238E27FC236}">
                <a16:creationId xmlns:a16="http://schemas.microsoft.com/office/drawing/2014/main" id="{95D25D1D-EF3E-F446-9364-2E30996C2B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6400" cy="697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page1image3863941120">
            <a:extLst>
              <a:ext uri="{FF2B5EF4-FFF2-40B4-BE49-F238E27FC236}">
                <a16:creationId xmlns:a16="http://schemas.microsoft.com/office/drawing/2014/main" id="{0B0D7638-342F-FC47-800A-B9E0249BB5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68300" cy="654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9" name="Picture 35" descr="page1image3863846096">
            <a:extLst>
              <a:ext uri="{FF2B5EF4-FFF2-40B4-BE49-F238E27FC236}">
                <a16:creationId xmlns:a16="http://schemas.microsoft.com/office/drawing/2014/main" id="{2E5C0BF4-7CD6-8740-BECB-7FEA84C59A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" cy="3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page1image3863846384">
            <a:extLst>
              <a:ext uri="{FF2B5EF4-FFF2-40B4-BE49-F238E27FC236}">
                <a16:creationId xmlns:a16="http://schemas.microsoft.com/office/drawing/2014/main" id="{6C820EC3-99B2-C041-8E2E-AD011E9C8F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23400" cy="20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1" name="Picture 37" descr="page1image3863846672">
            <a:extLst>
              <a:ext uri="{FF2B5EF4-FFF2-40B4-BE49-F238E27FC236}">
                <a16:creationId xmlns:a16="http://schemas.microsoft.com/office/drawing/2014/main" id="{19D0F79F-18E0-1E4C-B59C-34AF239A4C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23400" cy="6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page1image3863846960">
            <a:extLst>
              <a:ext uri="{FF2B5EF4-FFF2-40B4-BE49-F238E27FC236}">
                <a16:creationId xmlns:a16="http://schemas.microsoft.com/office/drawing/2014/main" id="{C92EEEF9-EEB8-2548-8ED6-EACF5AB4F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2340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4" name="Picture 40" descr="page1image3863847536">
            <a:extLst>
              <a:ext uri="{FF2B5EF4-FFF2-40B4-BE49-F238E27FC236}">
                <a16:creationId xmlns:a16="http://schemas.microsoft.com/office/drawing/2014/main" id="{092E2637-DE89-DA45-8D4C-B059DC9E48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726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5" name="Picture 41" descr="page1image3863847824">
            <a:extLst>
              <a:ext uri="{FF2B5EF4-FFF2-40B4-BE49-F238E27FC236}">
                <a16:creationId xmlns:a16="http://schemas.microsoft.com/office/drawing/2014/main" id="{1F32ABED-BEF6-5F45-A3A8-CA6B4A35D5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362700" cy="12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8" name="Picture 44" descr="page1image3863849824">
            <a:extLst>
              <a:ext uri="{FF2B5EF4-FFF2-40B4-BE49-F238E27FC236}">
                <a16:creationId xmlns:a16="http://schemas.microsoft.com/office/drawing/2014/main" id="{0727C076-53EF-EA4F-9383-FC0EEE4BEA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13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9" name="Picture 45" descr="page1image3863850112">
            <a:extLst>
              <a:ext uri="{FF2B5EF4-FFF2-40B4-BE49-F238E27FC236}">
                <a16:creationId xmlns:a16="http://schemas.microsoft.com/office/drawing/2014/main" id="{0C44C571-2CAC-C34E-840A-BFF6A3E257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13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Picture 48" descr="page1image3863851488">
            <a:extLst>
              <a:ext uri="{FF2B5EF4-FFF2-40B4-BE49-F238E27FC236}">
                <a16:creationId xmlns:a16="http://schemas.microsoft.com/office/drawing/2014/main" id="{CA88100F-34F8-1C4E-A0AA-0857E54BC7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13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3" name="Picture 49" descr="page1image3863851680">
            <a:extLst>
              <a:ext uri="{FF2B5EF4-FFF2-40B4-BE49-F238E27FC236}">
                <a16:creationId xmlns:a16="http://schemas.microsoft.com/office/drawing/2014/main" id="{537A97D8-41D9-3940-AD50-6CF21E8209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13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8" name="Picture 54" descr="page1image3863857632">
            <a:extLst>
              <a:ext uri="{FF2B5EF4-FFF2-40B4-BE49-F238E27FC236}">
                <a16:creationId xmlns:a16="http://schemas.microsoft.com/office/drawing/2014/main" id="{6E6C0F21-030C-A84F-BCD8-9AF5DAE5F1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13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9" name="Picture 55" descr="page1image3863854960">
            <a:extLst>
              <a:ext uri="{FF2B5EF4-FFF2-40B4-BE49-F238E27FC236}">
                <a16:creationId xmlns:a16="http://schemas.microsoft.com/office/drawing/2014/main" id="{92359B67-7D9C-9B46-8E07-9ABE1FEE09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13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5" name="Picture 61" descr="page1image3863938416">
            <a:extLst>
              <a:ext uri="{FF2B5EF4-FFF2-40B4-BE49-F238E27FC236}">
                <a16:creationId xmlns:a16="http://schemas.microsoft.com/office/drawing/2014/main" id="{AD2D3308-1424-4340-BBCA-CF3BA0DBE7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13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6" name="Picture 62" descr="page1image3863938704">
            <a:extLst>
              <a:ext uri="{FF2B5EF4-FFF2-40B4-BE49-F238E27FC236}">
                <a16:creationId xmlns:a16="http://schemas.microsoft.com/office/drawing/2014/main" id="{428B13F0-34BA-044E-A495-023E2C2927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13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9" name="Picture 65" descr="page1image3863940928">
            <a:extLst>
              <a:ext uri="{FF2B5EF4-FFF2-40B4-BE49-F238E27FC236}">
                <a16:creationId xmlns:a16="http://schemas.microsoft.com/office/drawing/2014/main" id="{A13F3793-AE37-8240-9BEF-EB3A617E3E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6400" cy="697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0" name="Picture 66" descr="page1image3863941120">
            <a:extLst>
              <a:ext uri="{FF2B5EF4-FFF2-40B4-BE49-F238E27FC236}">
                <a16:creationId xmlns:a16="http://schemas.microsoft.com/office/drawing/2014/main" id="{651C5019-BB00-B245-9526-FBE4AD06E2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68300" cy="654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3" name="Picture 69" descr="page1image19817280">
            <a:extLst>
              <a:ext uri="{FF2B5EF4-FFF2-40B4-BE49-F238E27FC236}">
                <a16:creationId xmlns:a16="http://schemas.microsoft.com/office/drawing/2014/main" id="{7DB3FB02-534C-7547-9E00-798D2465C4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" cy="3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4" name="Picture 70" descr="page1image19817088">
            <a:extLst>
              <a:ext uri="{FF2B5EF4-FFF2-40B4-BE49-F238E27FC236}">
                <a16:creationId xmlns:a16="http://schemas.microsoft.com/office/drawing/2014/main" id="{01812A94-647C-1F49-951D-EB4E1740FF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23400" cy="20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5" name="Picture 71" descr="page1image19821504">
            <a:extLst>
              <a:ext uri="{FF2B5EF4-FFF2-40B4-BE49-F238E27FC236}">
                <a16:creationId xmlns:a16="http://schemas.microsoft.com/office/drawing/2014/main" id="{AFBEAB71-F6F8-6846-8AA3-2D08127D43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23400" cy="6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6" name="Picture 72" descr="page1image19817664">
            <a:extLst>
              <a:ext uri="{FF2B5EF4-FFF2-40B4-BE49-F238E27FC236}">
                <a16:creationId xmlns:a16="http://schemas.microsoft.com/office/drawing/2014/main" id="{1C768F2E-59B1-E54D-ADCC-817100A5E0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2340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8" name="Picture 74" descr="page1image19819584">
            <a:extLst>
              <a:ext uri="{FF2B5EF4-FFF2-40B4-BE49-F238E27FC236}">
                <a16:creationId xmlns:a16="http://schemas.microsoft.com/office/drawing/2014/main" id="{2B0A156E-ABDA-2845-A818-A73C2223DF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9" name="Picture 75" descr="page1image19819008">
            <a:extLst>
              <a:ext uri="{FF2B5EF4-FFF2-40B4-BE49-F238E27FC236}">
                <a16:creationId xmlns:a16="http://schemas.microsoft.com/office/drawing/2014/main" id="{5A98829A-C0BE-6F43-B666-19DED16249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0" name="Picture 76" descr="page1image19819200">
            <a:extLst>
              <a:ext uri="{FF2B5EF4-FFF2-40B4-BE49-F238E27FC236}">
                <a16:creationId xmlns:a16="http://schemas.microsoft.com/office/drawing/2014/main" id="{38AB63BB-2546-D341-ABD0-0EC27B4905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1" name="Picture 77" descr="page1image19819392">
            <a:extLst>
              <a:ext uri="{FF2B5EF4-FFF2-40B4-BE49-F238E27FC236}">
                <a16:creationId xmlns:a16="http://schemas.microsoft.com/office/drawing/2014/main" id="{B1272BE3-5A3E-7744-8178-4D805C1A07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2" name="Picture 78" descr="page1image19819776">
            <a:extLst>
              <a:ext uri="{FF2B5EF4-FFF2-40B4-BE49-F238E27FC236}">
                <a16:creationId xmlns:a16="http://schemas.microsoft.com/office/drawing/2014/main" id="{1F8272EC-89AC-144E-A1A7-9943E1252E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3" name="Picture 79" descr="page1image19819968">
            <a:extLst>
              <a:ext uri="{FF2B5EF4-FFF2-40B4-BE49-F238E27FC236}">
                <a16:creationId xmlns:a16="http://schemas.microsoft.com/office/drawing/2014/main" id="{CAC993BF-5E1E-C847-8B36-01356E0F77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4" name="Picture 80" descr="page1image19820928">
            <a:extLst>
              <a:ext uri="{FF2B5EF4-FFF2-40B4-BE49-F238E27FC236}">
                <a16:creationId xmlns:a16="http://schemas.microsoft.com/office/drawing/2014/main" id="{39B12DEC-98FB-D24F-956E-7B284A1EDA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5" name="Picture 81" descr="page1image19820160">
            <a:extLst>
              <a:ext uri="{FF2B5EF4-FFF2-40B4-BE49-F238E27FC236}">
                <a16:creationId xmlns:a16="http://schemas.microsoft.com/office/drawing/2014/main" id="{07391478-82F5-1741-B8D9-7B6FA61563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6" name="Picture 82" descr="page1image19821120">
            <a:extLst>
              <a:ext uri="{FF2B5EF4-FFF2-40B4-BE49-F238E27FC236}">
                <a16:creationId xmlns:a16="http://schemas.microsoft.com/office/drawing/2014/main" id="{E32768B8-8C02-4746-B717-4F32C14462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7" name="Picture 83" descr="page1image19821888">
            <a:extLst>
              <a:ext uri="{FF2B5EF4-FFF2-40B4-BE49-F238E27FC236}">
                <a16:creationId xmlns:a16="http://schemas.microsoft.com/office/drawing/2014/main" id="{F7D07E7B-F79C-0542-8794-736A3CE6B6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8" name="Picture 84" descr="page1image19822080">
            <a:extLst>
              <a:ext uri="{FF2B5EF4-FFF2-40B4-BE49-F238E27FC236}">
                <a16:creationId xmlns:a16="http://schemas.microsoft.com/office/drawing/2014/main" id="{ED376E55-377B-D44B-9B70-ABEC5AF267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9" name="Picture 85" descr="page1image19822464">
            <a:extLst>
              <a:ext uri="{FF2B5EF4-FFF2-40B4-BE49-F238E27FC236}">
                <a16:creationId xmlns:a16="http://schemas.microsoft.com/office/drawing/2014/main" id="{8F3292FA-E3B6-8E4C-8910-F8A363DB6E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0" name="Picture 86" descr="page1image19822656">
            <a:extLst>
              <a:ext uri="{FF2B5EF4-FFF2-40B4-BE49-F238E27FC236}">
                <a16:creationId xmlns:a16="http://schemas.microsoft.com/office/drawing/2014/main" id="{2E18C4A3-ACEA-2748-803B-2AACE94D76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1" name="Picture 87" descr="page1image19822848">
            <a:extLst>
              <a:ext uri="{FF2B5EF4-FFF2-40B4-BE49-F238E27FC236}">
                <a16:creationId xmlns:a16="http://schemas.microsoft.com/office/drawing/2014/main" id="{9E823EAF-240B-7E4D-A0BD-0A116D40C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2" name="Picture 88" descr="page1image19823040">
            <a:extLst>
              <a:ext uri="{FF2B5EF4-FFF2-40B4-BE49-F238E27FC236}">
                <a16:creationId xmlns:a16="http://schemas.microsoft.com/office/drawing/2014/main" id="{23329E87-306E-7446-8FBD-D86C53B579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3" name="Picture 89" descr="page1image19823232">
            <a:extLst>
              <a:ext uri="{FF2B5EF4-FFF2-40B4-BE49-F238E27FC236}">
                <a16:creationId xmlns:a16="http://schemas.microsoft.com/office/drawing/2014/main" id="{1B2D6303-C0B3-FB49-A285-7B44C1E489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4" name="Picture 90" descr="page1image19823424">
            <a:extLst>
              <a:ext uri="{FF2B5EF4-FFF2-40B4-BE49-F238E27FC236}">
                <a16:creationId xmlns:a16="http://schemas.microsoft.com/office/drawing/2014/main" id="{951BF715-D095-2641-8124-6154E8F0C3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5" name="Picture 91" descr="page1image19823616">
            <a:extLst>
              <a:ext uri="{FF2B5EF4-FFF2-40B4-BE49-F238E27FC236}">
                <a16:creationId xmlns:a16="http://schemas.microsoft.com/office/drawing/2014/main" id="{4DB5DCF7-0EFB-D349-AFD3-1ED2021818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6" name="Picture 92" descr="page1image19823808">
            <a:extLst>
              <a:ext uri="{FF2B5EF4-FFF2-40B4-BE49-F238E27FC236}">
                <a16:creationId xmlns:a16="http://schemas.microsoft.com/office/drawing/2014/main" id="{07A25337-9C49-CA4D-AEF4-FA59AF8D9E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7" name="Picture 93" descr="page1image19824000">
            <a:extLst>
              <a:ext uri="{FF2B5EF4-FFF2-40B4-BE49-F238E27FC236}">
                <a16:creationId xmlns:a16="http://schemas.microsoft.com/office/drawing/2014/main" id="{A3C8EE69-F249-9643-9605-03D25F7FD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8" name="Picture 94" descr="page1image19824192">
            <a:extLst>
              <a:ext uri="{FF2B5EF4-FFF2-40B4-BE49-F238E27FC236}">
                <a16:creationId xmlns:a16="http://schemas.microsoft.com/office/drawing/2014/main" id="{368014CC-2C18-2843-B43D-1FBE69F83B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9" name="Picture 95" descr="page1image19824384">
            <a:extLst>
              <a:ext uri="{FF2B5EF4-FFF2-40B4-BE49-F238E27FC236}">
                <a16:creationId xmlns:a16="http://schemas.microsoft.com/office/drawing/2014/main" id="{E090C84D-BF92-C848-8F4D-C146143B1D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0" name="Picture 96" descr="page1image19880704">
            <a:extLst>
              <a:ext uri="{FF2B5EF4-FFF2-40B4-BE49-F238E27FC236}">
                <a16:creationId xmlns:a16="http://schemas.microsoft.com/office/drawing/2014/main" id="{2D6DB8A0-0C0B-8144-BF40-FB2F61F48C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1" name="Picture 97" descr="page1image19880896">
            <a:extLst>
              <a:ext uri="{FF2B5EF4-FFF2-40B4-BE49-F238E27FC236}">
                <a16:creationId xmlns:a16="http://schemas.microsoft.com/office/drawing/2014/main" id="{0CA038C6-7EC7-BB4C-B7CE-C925A70D4B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2" name="Picture 98" descr="page1image19881280">
            <a:extLst>
              <a:ext uri="{FF2B5EF4-FFF2-40B4-BE49-F238E27FC236}">
                <a16:creationId xmlns:a16="http://schemas.microsoft.com/office/drawing/2014/main" id="{3F7290FE-4E93-D447-B59B-B4D1CA7620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3" name="Picture 99" descr="page1image19881472">
            <a:extLst>
              <a:ext uri="{FF2B5EF4-FFF2-40B4-BE49-F238E27FC236}">
                <a16:creationId xmlns:a16="http://schemas.microsoft.com/office/drawing/2014/main" id="{A6DEF993-9EF7-3F4B-9626-C5C78FD22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4" name="Picture 100" descr="page1image19881856">
            <a:extLst>
              <a:ext uri="{FF2B5EF4-FFF2-40B4-BE49-F238E27FC236}">
                <a16:creationId xmlns:a16="http://schemas.microsoft.com/office/drawing/2014/main" id="{53417D01-BDDB-874A-8A0B-0A55830B7C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5" name="Picture 101" descr="page1image19882048">
            <a:extLst>
              <a:ext uri="{FF2B5EF4-FFF2-40B4-BE49-F238E27FC236}">
                <a16:creationId xmlns:a16="http://schemas.microsoft.com/office/drawing/2014/main" id="{E71C7754-8876-3647-AEC4-136709FF2E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" name="Picture 102" descr="page1image19881664">
            <a:extLst>
              <a:ext uri="{FF2B5EF4-FFF2-40B4-BE49-F238E27FC236}">
                <a16:creationId xmlns:a16="http://schemas.microsoft.com/office/drawing/2014/main" id="{C6675FA1-E7F5-D447-970F-AA82F9B52C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" name="Picture 103" descr="page1image19882240">
            <a:extLst>
              <a:ext uri="{FF2B5EF4-FFF2-40B4-BE49-F238E27FC236}">
                <a16:creationId xmlns:a16="http://schemas.microsoft.com/office/drawing/2014/main" id="{3ED180FC-AFC8-D943-BE51-1472EEE51C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8" name="Picture 104" descr="page1image19882816">
            <a:extLst>
              <a:ext uri="{FF2B5EF4-FFF2-40B4-BE49-F238E27FC236}">
                <a16:creationId xmlns:a16="http://schemas.microsoft.com/office/drawing/2014/main" id="{25452C9A-0C07-BE42-B455-FBCD617BBB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9" name="Picture 105" descr="page1image19883008">
            <a:extLst>
              <a:ext uri="{FF2B5EF4-FFF2-40B4-BE49-F238E27FC236}">
                <a16:creationId xmlns:a16="http://schemas.microsoft.com/office/drawing/2014/main" id="{6EE4D633-0901-E14D-B8A6-5DB2A72FF0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0" name="Picture 106" descr="page1image19882624">
            <a:extLst>
              <a:ext uri="{FF2B5EF4-FFF2-40B4-BE49-F238E27FC236}">
                <a16:creationId xmlns:a16="http://schemas.microsoft.com/office/drawing/2014/main" id="{8B0BD229-4999-7F48-97C3-EBCDBC8706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1" name="Picture 107" descr="page1image19883200">
            <a:extLst>
              <a:ext uri="{FF2B5EF4-FFF2-40B4-BE49-F238E27FC236}">
                <a16:creationId xmlns:a16="http://schemas.microsoft.com/office/drawing/2014/main" id="{778D8A90-986C-8A4E-AA61-AA699E0DD5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2" name="Picture 108" descr="page1image19883776">
            <a:extLst>
              <a:ext uri="{FF2B5EF4-FFF2-40B4-BE49-F238E27FC236}">
                <a16:creationId xmlns:a16="http://schemas.microsoft.com/office/drawing/2014/main" id="{90EE9E71-8629-2B44-A94A-81829F3917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3" name="Picture 109" descr="page1image19883968">
            <a:extLst>
              <a:ext uri="{FF2B5EF4-FFF2-40B4-BE49-F238E27FC236}">
                <a16:creationId xmlns:a16="http://schemas.microsoft.com/office/drawing/2014/main" id="{43C0BF7A-6000-C94D-B09E-D2C57E5F34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4" name="Picture 110" descr="page1image19875136">
            <a:extLst>
              <a:ext uri="{FF2B5EF4-FFF2-40B4-BE49-F238E27FC236}">
                <a16:creationId xmlns:a16="http://schemas.microsoft.com/office/drawing/2014/main" id="{C504B4E4-529C-F842-9113-1EC0DC9E2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5" name="Picture 111" descr="page1image19883584">
            <a:extLst>
              <a:ext uri="{FF2B5EF4-FFF2-40B4-BE49-F238E27FC236}">
                <a16:creationId xmlns:a16="http://schemas.microsoft.com/office/drawing/2014/main" id="{71B8AB1A-6B2D-824A-B4AF-DADF1582ED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6" name="Picture 112" descr="page1image19884544">
            <a:extLst>
              <a:ext uri="{FF2B5EF4-FFF2-40B4-BE49-F238E27FC236}">
                <a16:creationId xmlns:a16="http://schemas.microsoft.com/office/drawing/2014/main" id="{08191368-5435-E140-BF22-DD9678C18E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7" name="Picture 113" descr="page1image19884928">
            <a:extLst>
              <a:ext uri="{FF2B5EF4-FFF2-40B4-BE49-F238E27FC236}">
                <a16:creationId xmlns:a16="http://schemas.microsoft.com/office/drawing/2014/main" id="{171938D4-F5E0-FF4B-8D0C-D532395655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8" name="Picture 114" descr="page1image19886080">
            <a:extLst>
              <a:ext uri="{FF2B5EF4-FFF2-40B4-BE49-F238E27FC236}">
                <a16:creationId xmlns:a16="http://schemas.microsoft.com/office/drawing/2014/main" id="{E96757D6-40DD-9D4A-A10F-F347519AFD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9" name="Picture 115" descr="page1image19888000">
            <a:extLst>
              <a:ext uri="{FF2B5EF4-FFF2-40B4-BE49-F238E27FC236}">
                <a16:creationId xmlns:a16="http://schemas.microsoft.com/office/drawing/2014/main" id="{C5A5959A-9D0A-1C42-8496-5A8905B100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0" name="Picture 116" descr="page1image19888192">
            <a:extLst>
              <a:ext uri="{FF2B5EF4-FFF2-40B4-BE49-F238E27FC236}">
                <a16:creationId xmlns:a16="http://schemas.microsoft.com/office/drawing/2014/main" id="{5CA3ABDF-8E52-4444-8E50-398A4F9767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1" name="Picture 117" descr="page1image19887808">
            <a:extLst>
              <a:ext uri="{FF2B5EF4-FFF2-40B4-BE49-F238E27FC236}">
                <a16:creationId xmlns:a16="http://schemas.microsoft.com/office/drawing/2014/main" id="{61ACB4F1-A538-5E4A-93E9-3258B91A96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2" name="Picture 118" descr="page1image19887232">
            <a:extLst>
              <a:ext uri="{FF2B5EF4-FFF2-40B4-BE49-F238E27FC236}">
                <a16:creationId xmlns:a16="http://schemas.microsoft.com/office/drawing/2014/main" id="{AAECCB76-30B1-5D4F-A934-1D3D9F5C0F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3" name="Picture 119" descr="page1image19889728">
            <a:extLst>
              <a:ext uri="{FF2B5EF4-FFF2-40B4-BE49-F238E27FC236}">
                <a16:creationId xmlns:a16="http://schemas.microsoft.com/office/drawing/2014/main" id="{67B3BCB7-5098-604E-B013-D7CE80A6A7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4" name="Picture 120" descr="page1image19862784">
            <a:extLst>
              <a:ext uri="{FF2B5EF4-FFF2-40B4-BE49-F238E27FC236}">
                <a16:creationId xmlns:a16="http://schemas.microsoft.com/office/drawing/2014/main" id="{1896B675-799B-E74C-A055-C99341ABC0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5" name="Picture 121" descr="page1image19863360">
            <a:extLst>
              <a:ext uri="{FF2B5EF4-FFF2-40B4-BE49-F238E27FC236}">
                <a16:creationId xmlns:a16="http://schemas.microsoft.com/office/drawing/2014/main" id="{EB76FF12-D54E-9B47-B067-682476AB33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62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6" name="Picture 122" descr="page1image19782592">
            <a:extLst>
              <a:ext uri="{FF2B5EF4-FFF2-40B4-BE49-F238E27FC236}">
                <a16:creationId xmlns:a16="http://schemas.microsoft.com/office/drawing/2014/main" id="{1AE354C4-E8D9-864B-8927-DA26151E8F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726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7" name="Picture 123" descr="page1image19789504">
            <a:extLst>
              <a:ext uri="{FF2B5EF4-FFF2-40B4-BE49-F238E27FC236}">
                <a16:creationId xmlns:a16="http://schemas.microsoft.com/office/drawing/2014/main" id="{D1307DCC-AF3D-414C-A0A3-0CDA2AC3A7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673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8" name="Picture 124" descr="page1image19787200">
            <a:extLst>
              <a:ext uri="{FF2B5EF4-FFF2-40B4-BE49-F238E27FC236}">
                <a16:creationId xmlns:a16="http://schemas.microsoft.com/office/drawing/2014/main" id="{2EA9B232-ABDA-3B49-852C-D35A9D47F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673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9" name="Picture 125" descr="page1image19780480">
            <a:extLst>
              <a:ext uri="{FF2B5EF4-FFF2-40B4-BE49-F238E27FC236}">
                <a16:creationId xmlns:a16="http://schemas.microsoft.com/office/drawing/2014/main" id="{A5E3BE1A-FC36-CA40-BE70-D618E0A5A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673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0" name="Picture 126" descr="page1image19779904">
            <a:extLst>
              <a:ext uri="{FF2B5EF4-FFF2-40B4-BE49-F238E27FC236}">
                <a16:creationId xmlns:a16="http://schemas.microsoft.com/office/drawing/2014/main" id="{48748ABA-06B7-2542-9CA8-E5EC708AC5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673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1" name="Picture 127" descr="page1image12934144">
            <a:extLst>
              <a:ext uri="{FF2B5EF4-FFF2-40B4-BE49-F238E27FC236}">
                <a16:creationId xmlns:a16="http://schemas.microsoft.com/office/drawing/2014/main" id="{C981DCC1-7095-A140-9667-341C99A1F9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362700" cy="12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4" name="Picture 130" descr="page1image19765824">
            <a:extLst>
              <a:ext uri="{FF2B5EF4-FFF2-40B4-BE49-F238E27FC236}">
                <a16:creationId xmlns:a16="http://schemas.microsoft.com/office/drawing/2014/main" id="{F53BA802-F375-5646-9579-3F27A7885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673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5" name="Picture 131" descr="page1image19756352">
            <a:extLst>
              <a:ext uri="{FF2B5EF4-FFF2-40B4-BE49-F238E27FC236}">
                <a16:creationId xmlns:a16="http://schemas.microsoft.com/office/drawing/2014/main" id="{837FEE83-613D-9349-9D98-8B3ED986D8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673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8" name="Picture 134" descr="page1image19807232">
            <a:extLst>
              <a:ext uri="{FF2B5EF4-FFF2-40B4-BE49-F238E27FC236}">
                <a16:creationId xmlns:a16="http://schemas.microsoft.com/office/drawing/2014/main" id="{71A5168D-166D-0946-8681-FC155138A4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673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9" name="Picture 135" descr="page1image19807808">
            <a:extLst>
              <a:ext uri="{FF2B5EF4-FFF2-40B4-BE49-F238E27FC236}">
                <a16:creationId xmlns:a16="http://schemas.microsoft.com/office/drawing/2014/main" id="{7162050F-AC59-914F-903C-36FBC97619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673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4" name="Picture 140" descr="page1image19842560">
            <a:extLst>
              <a:ext uri="{FF2B5EF4-FFF2-40B4-BE49-F238E27FC236}">
                <a16:creationId xmlns:a16="http://schemas.microsoft.com/office/drawing/2014/main" id="{CD0F6AC1-4734-C74D-B51E-DE4ACE31E3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673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5" name="Picture 141" descr="page1image19842752">
            <a:extLst>
              <a:ext uri="{FF2B5EF4-FFF2-40B4-BE49-F238E27FC236}">
                <a16:creationId xmlns:a16="http://schemas.microsoft.com/office/drawing/2014/main" id="{CFF10CEE-9D21-F44B-ADFD-8435AA78F3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673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1" name="Picture 147" descr="page1image19844672">
            <a:extLst>
              <a:ext uri="{FF2B5EF4-FFF2-40B4-BE49-F238E27FC236}">
                <a16:creationId xmlns:a16="http://schemas.microsoft.com/office/drawing/2014/main" id="{157CF7A5-818E-6841-BB8A-23BF289669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673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2" name="Picture 148" descr="page1image19844864">
            <a:extLst>
              <a:ext uri="{FF2B5EF4-FFF2-40B4-BE49-F238E27FC236}">
                <a16:creationId xmlns:a16="http://schemas.microsoft.com/office/drawing/2014/main" id="{B476FEDE-AB39-4F4E-8460-6E09E360AA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673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5" name="Picture 151" descr="page1image19845824">
            <a:extLst>
              <a:ext uri="{FF2B5EF4-FFF2-40B4-BE49-F238E27FC236}">
                <a16:creationId xmlns:a16="http://schemas.microsoft.com/office/drawing/2014/main" id="{68323654-EF25-E342-B350-8568CABC49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" y="-151496"/>
            <a:ext cx="406400" cy="697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6" name="Picture 152" descr="page1image19846016">
            <a:extLst>
              <a:ext uri="{FF2B5EF4-FFF2-40B4-BE49-F238E27FC236}">
                <a16:creationId xmlns:a16="http://schemas.microsoft.com/office/drawing/2014/main" id="{27A834B5-364B-DA42-93AE-D863CBEB13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68300" cy="654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87DF612-C5E1-5045-946B-60D1F2F83D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737394"/>
              </p:ext>
            </p:extLst>
          </p:nvPr>
        </p:nvGraphicFramePr>
        <p:xfrm>
          <a:off x="756364" y="883095"/>
          <a:ext cx="7772398" cy="23790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088">
                  <a:extLst>
                    <a:ext uri="{9D8B030D-6E8A-4147-A177-3AD203B41FA5}">
                      <a16:colId xmlns:a16="http://schemas.microsoft.com/office/drawing/2014/main" val="1058488993"/>
                    </a:ext>
                  </a:extLst>
                </a:gridCol>
                <a:gridCol w="447600">
                  <a:extLst>
                    <a:ext uri="{9D8B030D-6E8A-4147-A177-3AD203B41FA5}">
                      <a16:colId xmlns:a16="http://schemas.microsoft.com/office/drawing/2014/main" val="2608612048"/>
                    </a:ext>
                  </a:extLst>
                </a:gridCol>
                <a:gridCol w="267317">
                  <a:extLst>
                    <a:ext uri="{9D8B030D-6E8A-4147-A177-3AD203B41FA5}">
                      <a16:colId xmlns:a16="http://schemas.microsoft.com/office/drawing/2014/main" val="3810362799"/>
                    </a:ext>
                  </a:extLst>
                </a:gridCol>
                <a:gridCol w="267317">
                  <a:extLst>
                    <a:ext uri="{9D8B030D-6E8A-4147-A177-3AD203B41FA5}">
                      <a16:colId xmlns:a16="http://schemas.microsoft.com/office/drawing/2014/main" val="3198914597"/>
                    </a:ext>
                  </a:extLst>
                </a:gridCol>
                <a:gridCol w="248667">
                  <a:extLst>
                    <a:ext uri="{9D8B030D-6E8A-4147-A177-3AD203B41FA5}">
                      <a16:colId xmlns:a16="http://schemas.microsoft.com/office/drawing/2014/main" val="11281886"/>
                    </a:ext>
                  </a:extLst>
                </a:gridCol>
                <a:gridCol w="368338">
                  <a:extLst>
                    <a:ext uri="{9D8B030D-6E8A-4147-A177-3AD203B41FA5}">
                      <a16:colId xmlns:a16="http://schemas.microsoft.com/office/drawing/2014/main" val="3426298316"/>
                    </a:ext>
                  </a:extLst>
                </a:gridCol>
                <a:gridCol w="304617">
                  <a:extLst>
                    <a:ext uri="{9D8B030D-6E8A-4147-A177-3AD203B41FA5}">
                      <a16:colId xmlns:a16="http://schemas.microsoft.com/office/drawing/2014/main" val="625704595"/>
                    </a:ext>
                  </a:extLst>
                </a:gridCol>
                <a:gridCol w="317050">
                  <a:extLst>
                    <a:ext uri="{9D8B030D-6E8A-4147-A177-3AD203B41FA5}">
                      <a16:colId xmlns:a16="http://schemas.microsoft.com/office/drawing/2014/main" val="1538838019"/>
                    </a:ext>
                  </a:extLst>
                </a:gridCol>
                <a:gridCol w="323267">
                  <a:extLst>
                    <a:ext uri="{9D8B030D-6E8A-4147-A177-3AD203B41FA5}">
                      <a16:colId xmlns:a16="http://schemas.microsoft.com/office/drawing/2014/main" val="1327861172"/>
                    </a:ext>
                  </a:extLst>
                </a:gridCol>
                <a:gridCol w="416517">
                  <a:extLst>
                    <a:ext uri="{9D8B030D-6E8A-4147-A177-3AD203B41FA5}">
                      <a16:colId xmlns:a16="http://schemas.microsoft.com/office/drawing/2014/main" val="3773472157"/>
                    </a:ext>
                  </a:extLst>
                </a:gridCol>
                <a:gridCol w="269422">
                  <a:extLst>
                    <a:ext uri="{9D8B030D-6E8A-4147-A177-3AD203B41FA5}">
                      <a16:colId xmlns:a16="http://schemas.microsoft.com/office/drawing/2014/main" val="836640566"/>
                    </a:ext>
                  </a:extLst>
                </a:gridCol>
                <a:gridCol w="246562">
                  <a:extLst>
                    <a:ext uri="{9D8B030D-6E8A-4147-A177-3AD203B41FA5}">
                      <a16:colId xmlns:a16="http://schemas.microsoft.com/office/drawing/2014/main" val="1212519448"/>
                    </a:ext>
                  </a:extLst>
                </a:gridCol>
                <a:gridCol w="163188">
                  <a:extLst>
                    <a:ext uri="{9D8B030D-6E8A-4147-A177-3AD203B41FA5}">
                      <a16:colId xmlns:a16="http://schemas.microsoft.com/office/drawing/2014/main" val="3746557861"/>
                    </a:ext>
                  </a:extLst>
                </a:gridCol>
                <a:gridCol w="163188">
                  <a:extLst>
                    <a:ext uri="{9D8B030D-6E8A-4147-A177-3AD203B41FA5}">
                      <a16:colId xmlns:a16="http://schemas.microsoft.com/office/drawing/2014/main" val="1483254737"/>
                    </a:ext>
                  </a:extLst>
                </a:gridCol>
                <a:gridCol w="379217">
                  <a:extLst>
                    <a:ext uri="{9D8B030D-6E8A-4147-A177-3AD203B41FA5}">
                      <a16:colId xmlns:a16="http://schemas.microsoft.com/office/drawing/2014/main" val="145521149"/>
                    </a:ext>
                  </a:extLst>
                </a:gridCol>
                <a:gridCol w="405638">
                  <a:extLst>
                    <a:ext uri="{9D8B030D-6E8A-4147-A177-3AD203B41FA5}">
                      <a16:colId xmlns:a16="http://schemas.microsoft.com/office/drawing/2014/main" val="2857415986"/>
                    </a:ext>
                  </a:extLst>
                </a:gridCol>
                <a:gridCol w="331038">
                  <a:extLst>
                    <a:ext uri="{9D8B030D-6E8A-4147-A177-3AD203B41FA5}">
                      <a16:colId xmlns:a16="http://schemas.microsoft.com/office/drawing/2014/main" val="2976321185"/>
                    </a:ext>
                  </a:extLst>
                </a:gridCol>
                <a:gridCol w="331038">
                  <a:extLst>
                    <a:ext uri="{9D8B030D-6E8A-4147-A177-3AD203B41FA5}">
                      <a16:colId xmlns:a16="http://schemas.microsoft.com/office/drawing/2014/main" val="1641170984"/>
                    </a:ext>
                  </a:extLst>
                </a:gridCol>
                <a:gridCol w="312388">
                  <a:extLst>
                    <a:ext uri="{9D8B030D-6E8A-4147-A177-3AD203B41FA5}">
                      <a16:colId xmlns:a16="http://schemas.microsoft.com/office/drawing/2014/main" val="1981064318"/>
                    </a:ext>
                  </a:extLst>
                </a:gridCol>
                <a:gridCol w="341917">
                  <a:extLst>
                    <a:ext uri="{9D8B030D-6E8A-4147-A177-3AD203B41FA5}">
                      <a16:colId xmlns:a16="http://schemas.microsoft.com/office/drawing/2014/main" val="1868651732"/>
                    </a:ext>
                  </a:extLst>
                </a:gridCol>
                <a:gridCol w="323267">
                  <a:extLst>
                    <a:ext uri="{9D8B030D-6E8A-4147-A177-3AD203B41FA5}">
                      <a16:colId xmlns:a16="http://schemas.microsoft.com/office/drawing/2014/main" val="2566201445"/>
                    </a:ext>
                  </a:extLst>
                </a:gridCol>
                <a:gridCol w="237788">
                  <a:extLst>
                    <a:ext uri="{9D8B030D-6E8A-4147-A177-3AD203B41FA5}">
                      <a16:colId xmlns:a16="http://schemas.microsoft.com/office/drawing/2014/main" val="1580894485"/>
                    </a:ext>
                  </a:extLst>
                </a:gridCol>
                <a:gridCol w="304617">
                  <a:extLst>
                    <a:ext uri="{9D8B030D-6E8A-4147-A177-3AD203B41FA5}">
                      <a16:colId xmlns:a16="http://schemas.microsoft.com/office/drawing/2014/main" val="2357315944"/>
                    </a:ext>
                  </a:extLst>
                </a:gridCol>
                <a:gridCol w="205150">
                  <a:extLst>
                    <a:ext uri="{9D8B030D-6E8A-4147-A177-3AD203B41FA5}">
                      <a16:colId xmlns:a16="http://schemas.microsoft.com/office/drawing/2014/main" val="3926513076"/>
                    </a:ext>
                  </a:extLst>
                </a:gridCol>
                <a:gridCol w="279751">
                  <a:extLst>
                    <a:ext uri="{9D8B030D-6E8A-4147-A177-3AD203B41FA5}">
                      <a16:colId xmlns:a16="http://schemas.microsoft.com/office/drawing/2014/main" val="4285682150"/>
                    </a:ext>
                  </a:extLst>
                </a:gridCol>
                <a:gridCol w="242451">
                  <a:extLst>
                    <a:ext uri="{9D8B030D-6E8A-4147-A177-3AD203B41FA5}">
                      <a16:colId xmlns:a16="http://schemas.microsoft.com/office/drawing/2014/main" val="83669167"/>
                    </a:ext>
                  </a:extLst>
                </a:gridCol>
              </a:tblGrid>
              <a:tr h="99646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Wednesday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Tuesday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Wednesday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Thursday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Friday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Saturday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Sunday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Monday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Tuesday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 Wednesday 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extLst>
                  <a:ext uri="{0D108BD9-81ED-4DB2-BD59-A6C34878D82A}">
                    <a16:rowId xmlns:a16="http://schemas.microsoft.com/office/drawing/2014/main" val="3847091886"/>
                  </a:ext>
                </a:extLst>
              </a:tr>
              <a:tr h="99646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EST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3-Mar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9-Mar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10-Mar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11-Mar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12-Mar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EDT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14-Mar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15-Mar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16-Mar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17-Mar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JST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extLst>
                  <a:ext uri="{0D108BD9-81ED-4DB2-BD59-A6C34878D82A}">
                    <a16:rowId xmlns:a16="http://schemas.microsoft.com/office/drawing/2014/main" val="2272546167"/>
                  </a:ext>
                </a:extLst>
              </a:tr>
              <a:tr h="99646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TG13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6:00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TG13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TG13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19:00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extLst>
                  <a:ext uri="{0D108BD9-81ED-4DB2-BD59-A6C34878D82A}">
                    <a16:rowId xmlns:a16="http://schemas.microsoft.com/office/drawing/2014/main" val="2708395854"/>
                  </a:ext>
                </a:extLst>
              </a:tr>
              <a:tr h="99646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6:00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7:00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20:00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extLst>
                  <a:ext uri="{0D108BD9-81ED-4DB2-BD59-A6C34878D82A}">
                    <a16:rowId xmlns:a16="http://schemas.microsoft.com/office/drawing/2014/main" val="2139275155"/>
                  </a:ext>
                </a:extLst>
              </a:tr>
              <a:tr h="99646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7:00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8:00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u="sng" strike="noStrike">
                          <a:effectLst/>
                          <a:hlinkClick r:id="rId14"/>
                        </a:rPr>
                        <a:t>SC THz</a:t>
                      </a:r>
                      <a:endParaRPr lang="en-US" sz="600" b="1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TG7a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21:00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extLst>
                  <a:ext uri="{0D108BD9-81ED-4DB2-BD59-A6C34878D82A}">
                    <a16:rowId xmlns:a16="http://schemas.microsoft.com/office/drawing/2014/main" val="2521975494"/>
                  </a:ext>
                </a:extLst>
              </a:tr>
              <a:tr h="99646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8:00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TG7a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TG7a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9:00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n-US" sz="600" u="sng" strike="noStrike">
                          <a:effectLst/>
                          <a:hlinkClick r:id="rId15"/>
                        </a:rPr>
                        <a:t>WG Closing Meeting</a:t>
                      </a:r>
                      <a:endParaRPr lang="en-US" sz="600" b="1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22:00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extLst>
                  <a:ext uri="{0D108BD9-81ED-4DB2-BD59-A6C34878D82A}">
                    <a16:rowId xmlns:a16="http://schemas.microsoft.com/office/drawing/2014/main" val="1638230570"/>
                  </a:ext>
                </a:extLst>
              </a:tr>
              <a:tr h="99646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9:00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n-US" sz="600" u="sng" strike="noStrike">
                          <a:effectLst/>
                          <a:hlinkClick r:id="rId16"/>
                        </a:rPr>
                        <a:t>WG Opening Meeting</a:t>
                      </a:r>
                      <a:endParaRPr lang="en-US" sz="600" b="1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n-US" sz="600" u="sng" strike="noStrike">
                          <a:effectLst/>
                          <a:hlinkClick r:id="rId17"/>
                        </a:rPr>
                        <a:t>SC WNG</a:t>
                      </a:r>
                      <a:endParaRPr lang="en-US" sz="600" b="1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IG-UWB NG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IG-UWB NG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IG-UWB NG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23:00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extLst>
                  <a:ext uri="{0D108BD9-81ED-4DB2-BD59-A6C34878D82A}">
                    <a16:rowId xmlns:a16="http://schemas.microsoft.com/office/drawing/2014/main" val="669723812"/>
                  </a:ext>
                </a:extLst>
              </a:tr>
              <a:tr h="99646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sng" strike="noStrike">
                          <a:effectLst/>
                          <a:hlinkClick r:id="rId18"/>
                        </a:rPr>
                        <a:t>802.15 CAC</a:t>
                      </a:r>
                      <a:endParaRPr lang="en-US" sz="600" b="1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11:00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extLst>
                  <a:ext uri="{0D108BD9-81ED-4DB2-BD59-A6C34878D82A}">
                    <a16:rowId xmlns:a16="http://schemas.microsoft.com/office/drawing/2014/main" val="2899017715"/>
                  </a:ext>
                </a:extLst>
              </a:tr>
              <a:tr h="99646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11:00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u="sng" strike="noStrike">
                          <a:effectLst/>
                          <a:hlinkClick r:id="rId19"/>
                        </a:rPr>
                        <a:t>SC main</a:t>
                      </a:r>
                      <a:endParaRPr lang="en-US" sz="600" b="1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IG-NS UWB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12:00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TG9ma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TG9ma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extLst>
                  <a:ext uri="{0D108BD9-81ED-4DB2-BD59-A6C34878D82A}">
                    <a16:rowId xmlns:a16="http://schemas.microsoft.com/office/drawing/2014/main" val="2412289449"/>
                  </a:ext>
                </a:extLst>
              </a:tr>
              <a:tr h="99646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12:00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13:00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extLst>
                  <a:ext uri="{0D108BD9-81ED-4DB2-BD59-A6C34878D82A}">
                    <a16:rowId xmlns:a16="http://schemas.microsoft.com/office/drawing/2014/main" val="1577960884"/>
                  </a:ext>
                </a:extLst>
              </a:tr>
              <a:tr h="99646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13:00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14:00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u="sng" strike="noStrike">
                          <a:effectLst/>
                          <a:hlinkClick r:id="rId20"/>
                        </a:rPr>
                        <a:t>SC IETF</a:t>
                      </a:r>
                      <a:endParaRPr lang="en-US" sz="600" b="1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TG4y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3:00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extLst>
                  <a:ext uri="{0D108BD9-81ED-4DB2-BD59-A6C34878D82A}">
                    <a16:rowId xmlns:a16="http://schemas.microsoft.com/office/drawing/2014/main" val="2952333442"/>
                  </a:ext>
                </a:extLst>
              </a:tr>
              <a:tr h="99646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14:00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15:00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extLst>
                  <a:ext uri="{0D108BD9-81ED-4DB2-BD59-A6C34878D82A}">
                    <a16:rowId xmlns:a16="http://schemas.microsoft.com/office/drawing/2014/main" val="329293436"/>
                  </a:ext>
                </a:extLst>
              </a:tr>
              <a:tr h="99646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15:00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500" u="sng" strike="noStrike">
                          <a:effectLst/>
                          <a:hlinkClick r:id="rId21"/>
                        </a:rPr>
                        <a:t>802 Wirless Chairs mtg</a:t>
                      </a:r>
                      <a:endParaRPr lang="en-US" sz="500" b="1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16:00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TG4 20</a:t>
                      </a:r>
                      <a:br>
                        <a:rPr lang="en-US" sz="600" u="none" strike="noStrike">
                          <a:effectLst/>
                        </a:rPr>
                      </a:br>
                      <a:r>
                        <a:rPr lang="en-US" sz="600" u="none" strike="noStrike">
                          <a:effectLst/>
                        </a:rPr>
                        <a:t>20 Cor1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TG4y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TG16t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600" u="sng" strike="noStrike">
                          <a:effectLst/>
                          <a:hlinkClick r:id="rId22"/>
                        </a:rPr>
                        <a:t>802/ITU SC meeting</a:t>
                      </a:r>
                      <a:endParaRPr lang="en-US" sz="600" b="1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extLst>
                  <a:ext uri="{0D108BD9-81ED-4DB2-BD59-A6C34878D82A}">
                    <a16:rowId xmlns:a16="http://schemas.microsoft.com/office/drawing/2014/main" val="2654781414"/>
                  </a:ext>
                </a:extLst>
              </a:tr>
              <a:tr h="105874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16:00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IG-UWB NG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TG16t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17:00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6:00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extLst>
                  <a:ext uri="{0D108BD9-81ED-4DB2-BD59-A6C34878D82A}">
                    <a16:rowId xmlns:a16="http://schemas.microsoft.com/office/drawing/2014/main" val="416222820"/>
                  </a:ext>
                </a:extLst>
              </a:tr>
              <a:tr h="105874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17:00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 dirty="0">
                          <a:effectLst/>
                        </a:rPr>
                        <a:t>IG dep &amp;</a:t>
                      </a:r>
                      <a:br>
                        <a:rPr lang="en-US" sz="600" u="none" strike="noStrike" dirty="0">
                          <a:effectLst/>
                        </a:rPr>
                      </a:br>
                      <a:r>
                        <a:rPr lang="en-US" sz="500" u="none" strike="noStrike" dirty="0">
                          <a:effectLst/>
                        </a:rPr>
                        <a:t>IG-UWB NG</a:t>
                      </a:r>
                      <a:endParaRPr lang="en-US" sz="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18:00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TG4aa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TG4aa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7:00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extLst>
                  <a:ext uri="{0D108BD9-81ED-4DB2-BD59-A6C34878D82A}">
                    <a16:rowId xmlns:a16="http://schemas.microsoft.com/office/drawing/2014/main" val="2813830836"/>
                  </a:ext>
                </a:extLst>
              </a:tr>
              <a:tr h="105874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18:00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TG4aa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TG4aa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TG4 20</a:t>
                      </a:r>
                      <a:br>
                        <a:rPr lang="en-US" sz="600" u="none" strike="noStrike">
                          <a:effectLst/>
                        </a:rPr>
                      </a:br>
                      <a:r>
                        <a:rPr lang="en-US" sz="600" u="none" strike="noStrike">
                          <a:effectLst/>
                        </a:rPr>
                        <a:t>20 Cor1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19:00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IGdep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8:00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extLst>
                  <a:ext uri="{0D108BD9-81ED-4DB2-BD59-A6C34878D82A}">
                    <a16:rowId xmlns:a16="http://schemas.microsoft.com/office/drawing/2014/main" val="2617230097"/>
                  </a:ext>
                </a:extLst>
              </a:tr>
              <a:tr h="105874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19:00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IGdep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IGdep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20:00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9:00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extLst>
                  <a:ext uri="{0D108BD9-81ED-4DB2-BD59-A6C34878D82A}">
                    <a16:rowId xmlns:a16="http://schemas.microsoft.com/office/drawing/2014/main" val="2632886298"/>
                  </a:ext>
                </a:extLst>
              </a:tr>
              <a:tr h="105874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20:00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21:00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extLst>
                  <a:ext uri="{0D108BD9-81ED-4DB2-BD59-A6C34878D82A}">
                    <a16:rowId xmlns:a16="http://schemas.microsoft.com/office/drawing/2014/main" val="1391029367"/>
                  </a:ext>
                </a:extLst>
              </a:tr>
              <a:tr h="99646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21:00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22:00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11:00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extLst>
                  <a:ext uri="{0D108BD9-81ED-4DB2-BD59-A6C34878D82A}">
                    <a16:rowId xmlns:a16="http://schemas.microsoft.com/office/drawing/2014/main" val="396212062"/>
                  </a:ext>
                </a:extLst>
              </a:tr>
              <a:tr h="99646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22:00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23:00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12:00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extLst>
                  <a:ext uri="{0D108BD9-81ED-4DB2-BD59-A6C34878D82A}">
                    <a16:rowId xmlns:a16="http://schemas.microsoft.com/office/drawing/2014/main" val="3592235559"/>
                  </a:ext>
                </a:extLst>
              </a:tr>
              <a:tr h="105874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23:00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13:00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extLst>
                  <a:ext uri="{0D108BD9-81ED-4DB2-BD59-A6C34878D82A}">
                    <a16:rowId xmlns:a16="http://schemas.microsoft.com/office/drawing/2014/main" val="281986874"/>
                  </a:ext>
                </a:extLst>
              </a:tr>
              <a:tr h="2491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>
                          <a:effectLst/>
                        </a:rPr>
                        <a:t>LMSC 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802 WG Opening Reports due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500" u="none" strike="noStrike">
                          <a:effectLst/>
                        </a:rPr>
                        <a:t>Comments to 802 PARs due to PARs' WG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Courier" pitchFamily="2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b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500" u="none" strike="noStrike">
                          <a:effectLst/>
                        </a:rPr>
                        <a:t>Responses to 802 PAR comments due</a:t>
                      </a:r>
                      <a:endParaRPr lang="en-US" sz="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 dirty="0">
                          <a:effectLst/>
                        </a:rPr>
                        <a:t>LMSC </a:t>
                      </a:r>
                      <a:endParaRPr lang="en-US" sz="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71" marR="4671" marT="4671" marB="0" anchor="ctr"/>
                </a:tc>
                <a:extLst>
                  <a:ext uri="{0D108BD9-81ED-4DB2-BD59-A6C34878D82A}">
                    <a16:rowId xmlns:a16="http://schemas.microsoft.com/office/drawing/2014/main" val="272424322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IEEE-802_15">
  <a:themeElements>
    <a:clrScheme name="IEEE-802_15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EEE-802_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EEE-802_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EE-802_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0099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D:\MYDOCU~1\IEEEP8~1.15\TEMPLATE\IEEE-8~1.POT</Template>
  <TotalTime>42457</TotalTime>
  <Words>970</Words>
  <Application>Microsoft Macintosh PowerPoint</Application>
  <PresentationFormat>On-screen Show (4:3)</PresentationFormat>
  <Paragraphs>475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Rounded MT Bold</vt:lpstr>
      <vt:lpstr>Courier</vt:lpstr>
      <vt:lpstr>Times New Roman</vt:lpstr>
      <vt:lpstr>IEEE-802_15</vt:lpstr>
      <vt:lpstr> 130th Session of meetings of the IEEE 802.15 Working Group for Wireless Specialty Networks</vt:lpstr>
      <vt:lpstr>PowerPoint Presentation</vt:lpstr>
      <vt:lpstr>Session Objectives Mar 9 - 17, 2021</vt:lpstr>
      <vt:lpstr>Session Objectives Mar 9 - 17, 2021</vt:lpstr>
      <vt:lpstr>Session Objectives Mar 9 - 17, 2021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WG-Report-to-the-802-Plenary-March 2021</dc:title>
  <dc:subject>IEEE 802.15 &lt;subject&gt;</dc:subject>
  <dc:creator>Pat Kinney</dc:creator>
  <cp:keywords/>
  <dc:description/>
  <cp:lastModifiedBy>Pat Kinney</cp:lastModifiedBy>
  <cp:revision>802</cp:revision>
  <cp:lastPrinted>2000-07-07T01:25:49Z</cp:lastPrinted>
  <dcterms:created xsi:type="dcterms:W3CDTF">1999-06-22T06:24:01Z</dcterms:created>
  <dcterms:modified xsi:type="dcterms:W3CDTF">2021-03-03T22:59:40Z</dcterms:modified>
  <cp:category/>
</cp:coreProperties>
</file>