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7" r:id="rId2"/>
    <p:sldId id="258" r:id="rId3"/>
    <p:sldId id="259" r:id="rId4"/>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42" autoAdjust="0"/>
    <p:restoredTop sz="94676" autoAdjust="0"/>
  </p:normalViewPr>
  <p:slideViewPr>
    <p:cSldViewPr>
      <p:cViewPr varScale="1">
        <p:scale>
          <a:sx n="76" d="100"/>
          <a:sy n="76" d="100"/>
        </p:scale>
        <p:origin x="154"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54" d="100"/>
          <a:sy n="54" d="100"/>
        </p:scale>
        <p:origin x="-176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3663"/>
            <a:ext cx="27844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2051" name="Rectangle 3"/>
          <p:cNvSpPr>
            <a:spLocks noGrp="1" noChangeArrowheads="1"/>
          </p:cNvSpPr>
          <p:nvPr>
            <p:ph type="dt" idx="1"/>
          </p:nvPr>
        </p:nvSpPr>
        <p:spPr bwMode="auto">
          <a:xfrm>
            <a:off x="646113" y="93663"/>
            <a:ext cx="27082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11268" name="Rectangle 4"/>
          <p:cNvSpPr>
            <a:spLocks noGrp="1" noRot="1" noChangeAspect="1" noChangeArrowheads="1" noTextEdit="1"/>
          </p:cNvSpPr>
          <p:nvPr>
            <p:ph type="sldImg" idx="2"/>
          </p:nvPr>
        </p:nvSpPr>
        <p:spPr bwMode="auto">
          <a:xfrm>
            <a:off x="1149350" y="690563"/>
            <a:ext cx="4559300" cy="3417887"/>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26" tIns="45430" rIns="92426" bIns="4543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30625" y="8853488"/>
            <a:ext cx="248285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0850" lvl="4" algn="r" defTabSz="920750">
              <a:defRPr sz="1200">
                <a:latin typeface="Times New Roman" pitchFamily="18" charset="0"/>
                <a:ea typeface="+mn-ea"/>
              </a:defRPr>
            </a:lvl5pPr>
          </a:lstStyle>
          <a:p>
            <a:pPr lvl="4">
              <a:defRPr/>
            </a:pPr>
            <a:r>
              <a:rPr lang="en-US"/>
              <a:t>Robert F. Heile</a:t>
            </a:r>
          </a:p>
        </p:txBody>
      </p:sp>
      <p:sp>
        <p:nvSpPr>
          <p:cNvPr id="2055" name="Rectangle 7"/>
          <p:cNvSpPr>
            <a:spLocks noGrp="1" noChangeArrowheads="1"/>
          </p:cNvSpPr>
          <p:nvPr>
            <p:ph type="sldNum" sz="quarter" idx="5"/>
          </p:nvPr>
        </p:nvSpPr>
        <p:spPr bwMode="auto">
          <a:xfrm>
            <a:off x="2901950" y="8853488"/>
            <a:ext cx="792163"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200"/>
            </a:lvl1pPr>
          </a:lstStyle>
          <a:p>
            <a:pPr>
              <a:defRPr/>
            </a:pPr>
            <a:r>
              <a:rPr lang="en-US"/>
              <a:t>Page </a:t>
            </a:r>
            <a:fld id="{1F2982AE-4AC0-4827-9429-EE34FEB86134}" type="slidenum">
              <a:rPr lang="en-US"/>
              <a:pPr>
                <a:defRPr/>
              </a:pPr>
              <a:t>‹#›</a:t>
            </a:fld>
            <a:endParaRPr lang="en-US"/>
          </a:p>
        </p:txBody>
      </p:sp>
      <p:sp>
        <p:nvSpPr>
          <p:cNvPr id="11272" name="Rectangle 8"/>
          <p:cNvSpPr>
            <a:spLocks noChangeArrowheads="1"/>
          </p:cNvSpPr>
          <p:nvPr/>
        </p:nvSpPr>
        <p:spPr bwMode="auto">
          <a:xfrm>
            <a:off x="715963" y="8853488"/>
            <a:ext cx="703262"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01700">
              <a:defRPr/>
            </a:pPr>
            <a:r>
              <a:rPr lang="en-US" sz="1200">
                <a:latin typeface="Times New Roman" charset="0"/>
                <a:ea typeface="ＭＳ Ｐゴシック" charset="0"/>
              </a:rPr>
              <a:t>Submission</a:t>
            </a:r>
          </a:p>
        </p:txBody>
      </p:sp>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2057400" indent="-228600" defTabSz="920750">
              <a:defRPr sz="3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doc.: IEEE 802.15-01/468r0</a:t>
            </a:r>
          </a:p>
        </p:txBody>
      </p:sp>
      <p:sp>
        <p:nvSpPr>
          <p:cNvPr id="12291" name="Rectangle 3"/>
          <p:cNvSpPr>
            <a:spLocks noGrp="1" noChangeArrowheads="1"/>
          </p:cNvSpPr>
          <p:nvPr>
            <p:ph type="dt" sz="quarter"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2057400" indent="-228600" defTabSz="920750">
              <a:defRPr sz="3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November 2001</a:t>
            </a:r>
          </a:p>
        </p:txBody>
      </p:sp>
      <p:sp>
        <p:nvSpPr>
          <p:cNvPr id="12292" name="Rectangle 6"/>
          <p:cNvSpPr>
            <a:spLocks noGrp="1" noChangeArrowheads="1"/>
          </p:cNvSpPr>
          <p:nvPr>
            <p:ph type="ftr" sz="quarter" idx="4"/>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marL="342900" indent="-342900"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450850" defTabSz="920750">
              <a:defRPr sz="3200">
                <a:solidFill>
                  <a:schemeClr val="tx1"/>
                </a:solidFill>
                <a:latin typeface="Times New Roman" charset="0"/>
                <a:ea typeface="ＭＳ Ｐゴシック" charset="0"/>
              </a:defRPr>
            </a:lvl5pPr>
            <a:lvl6pPr marL="90805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136525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182245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227965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lvl="4">
              <a:defRPr/>
            </a:pPr>
            <a:r>
              <a:rPr lang="en-US" sz="1200"/>
              <a:t>Robert F. Heile</a:t>
            </a:r>
          </a:p>
        </p:txBody>
      </p:sp>
      <p:sp>
        <p:nvSpPr>
          <p:cNvPr id="12293"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Page </a:t>
            </a:r>
            <a:fld id="{EE0C0662-F9B9-478B-8A57-20DF80B6F5C6}" type="slidenum">
              <a:rPr lang="en-US" sz="1200" smtClean="0"/>
              <a:pPr>
                <a:defRPr/>
              </a:pPr>
              <a:t>1</a:t>
            </a:fld>
            <a:endParaRPr lang="en-US" sz="1200"/>
          </a:p>
        </p:txBody>
      </p:sp>
      <p:sp>
        <p:nvSpPr>
          <p:cNvPr id="12294" name="Rectangle 2"/>
          <p:cNvSpPr>
            <a:spLocks noGrp="1" noRot="1" noChangeAspect="1" noChangeArrowheads="1" noTextEdit="1"/>
          </p:cNvSpPr>
          <p:nvPr>
            <p:ph type="sldImg"/>
          </p:nvPr>
        </p:nvSpPr>
        <p:spPr>
          <a:xfrm>
            <a:off x="1150938" y="690563"/>
            <a:ext cx="4556125" cy="3417887"/>
          </a:xfrm>
          <a:ln/>
        </p:spPr>
      </p:sp>
      <p:sp>
        <p:nvSpPr>
          <p:cNvPr id="12295"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Tree>
    <p:extLst>
      <p:ext uri="{BB962C8B-B14F-4D97-AF65-F5344CB8AC3E}">
        <p14:creationId xmlns:p14="http://schemas.microsoft.com/office/powerpoint/2010/main" val="1730410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FEA75F-DDDB-4807-BB22-CFC3AF708561}" type="slidenum">
              <a:rPr lang="en-US"/>
              <a:pPr>
                <a:defRPr/>
              </a:pPr>
              <a:t>‹#›</a:t>
            </a:fld>
            <a:endParaRPr lang="en-US"/>
          </a:p>
        </p:txBody>
      </p:sp>
    </p:spTree>
    <p:extLst>
      <p:ext uri="{BB962C8B-B14F-4D97-AF65-F5344CB8AC3E}">
        <p14:creationId xmlns:p14="http://schemas.microsoft.com/office/powerpoint/2010/main" val="1747520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4888F65-30C7-45E4-ADB2-373BA617E4B3}" type="slidenum">
              <a:rPr lang="en-US"/>
              <a:pPr>
                <a:defRPr/>
              </a:pPr>
              <a:t>‹#›</a:t>
            </a:fld>
            <a:endParaRPr lang="en-US"/>
          </a:p>
        </p:txBody>
      </p:sp>
    </p:spTree>
    <p:extLst>
      <p:ext uri="{BB962C8B-B14F-4D97-AF65-F5344CB8AC3E}">
        <p14:creationId xmlns:p14="http://schemas.microsoft.com/office/powerpoint/2010/main" val="1879428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731129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7"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8" name="Rectangle 6"/>
          <p:cNvSpPr>
            <a:spLocks noGrp="1" noChangeArrowheads="1"/>
          </p:cNvSpPr>
          <p:nvPr>
            <p:ph type="sldNum" sz="quarter" idx="12"/>
          </p:nvPr>
        </p:nvSpPr>
        <p:spPr>
          <a:ln/>
        </p:spPr>
        <p:txBody>
          <a:bodyPr/>
          <a:lstStyle>
            <a:lvl1pPr>
              <a:defRPr/>
            </a:lvl1pPr>
          </a:lstStyle>
          <a:p>
            <a:pPr>
              <a:defRPr/>
            </a:pPr>
            <a:r>
              <a:rPr lang="en-US"/>
              <a:t>Slide </a:t>
            </a:r>
            <a:fld id="{DC34FE32-2179-4AE6-B159-97E60C6EF786}" type="slidenum">
              <a:rPr lang="en-US"/>
              <a:pPr>
                <a:defRPr/>
              </a:pPr>
              <a:t>‹#›</a:t>
            </a:fld>
            <a:endParaRPr lang="en-US"/>
          </a:p>
        </p:txBody>
      </p:sp>
    </p:spTree>
    <p:extLst>
      <p:ext uri="{BB962C8B-B14F-4D97-AF65-F5344CB8AC3E}">
        <p14:creationId xmlns:p14="http://schemas.microsoft.com/office/powerpoint/2010/main" val="2337973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F26D4D-007A-4A26-8C44-99A858FCE800}" type="slidenum">
              <a:rPr lang="en-US"/>
              <a:pPr>
                <a:defRPr/>
              </a:pPr>
              <a:t>‹#›</a:t>
            </a:fld>
            <a:endParaRPr lang="en-US"/>
          </a:p>
        </p:txBody>
      </p:sp>
    </p:spTree>
    <p:extLst>
      <p:ext uri="{BB962C8B-B14F-4D97-AF65-F5344CB8AC3E}">
        <p14:creationId xmlns:p14="http://schemas.microsoft.com/office/powerpoint/2010/main" val="136826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8315034-26CC-4EA7-867D-A1F37D173E81}" type="slidenum">
              <a:rPr lang="en-US"/>
              <a:pPr>
                <a:defRPr/>
              </a:pPr>
              <a:t>‹#›</a:t>
            </a:fld>
            <a:endParaRPr lang="en-US"/>
          </a:p>
        </p:txBody>
      </p:sp>
    </p:spTree>
    <p:extLst>
      <p:ext uri="{BB962C8B-B14F-4D97-AF65-F5344CB8AC3E}">
        <p14:creationId xmlns:p14="http://schemas.microsoft.com/office/powerpoint/2010/main" val="3877468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9D4E047-4CF0-4231-ACDB-977B50BB4E48}" type="slidenum">
              <a:rPr lang="en-US"/>
              <a:pPr>
                <a:defRPr/>
              </a:pPr>
              <a:t>‹#›</a:t>
            </a:fld>
            <a:endParaRPr lang="en-US"/>
          </a:p>
        </p:txBody>
      </p:sp>
    </p:spTree>
    <p:extLst>
      <p:ext uri="{BB962C8B-B14F-4D97-AF65-F5344CB8AC3E}">
        <p14:creationId xmlns:p14="http://schemas.microsoft.com/office/powerpoint/2010/main" val="3918422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28FB14D6-79FE-4386-8F9D-635E31575E99}" type="slidenum">
              <a:rPr lang="en-US"/>
              <a:pPr>
                <a:defRPr/>
              </a:pPr>
              <a:t>‹#›</a:t>
            </a:fld>
            <a:endParaRPr lang="en-US"/>
          </a:p>
        </p:txBody>
      </p:sp>
    </p:spTree>
    <p:extLst>
      <p:ext uri="{BB962C8B-B14F-4D97-AF65-F5344CB8AC3E}">
        <p14:creationId xmlns:p14="http://schemas.microsoft.com/office/powerpoint/2010/main" val="2387473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dirty="0"/>
              <a:t>Feb 2021</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Clint Powell, Facebook</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7CD831EE-E1D4-4342-A1DB-C47C4AE14B77}" type="slidenum">
              <a:rPr lang="en-US"/>
              <a:pPr>
                <a:defRPr/>
              </a:pPr>
              <a:t>‹#›</a:t>
            </a:fld>
            <a:endParaRPr lang="en-US"/>
          </a:p>
        </p:txBody>
      </p:sp>
    </p:spTree>
    <p:extLst>
      <p:ext uri="{BB962C8B-B14F-4D97-AF65-F5344CB8AC3E}">
        <p14:creationId xmlns:p14="http://schemas.microsoft.com/office/powerpoint/2010/main" val="774213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dirty="0"/>
              <a:t>Feb 2021</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Clint Powell, Facebook</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1C2B8106-88DD-4C4A-A317-11679D01BABD}" type="slidenum">
              <a:rPr lang="en-US"/>
              <a:pPr>
                <a:defRPr/>
              </a:pPr>
              <a:t>‹#›</a:t>
            </a:fld>
            <a:endParaRPr lang="en-US"/>
          </a:p>
        </p:txBody>
      </p:sp>
    </p:spTree>
    <p:extLst>
      <p:ext uri="{BB962C8B-B14F-4D97-AF65-F5344CB8AC3E}">
        <p14:creationId xmlns:p14="http://schemas.microsoft.com/office/powerpoint/2010/main" val="800518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648EC5E-7993-4F45-B829-BA842556D369}" type="slidenum">
              <a:rPr lang="en-US"/>
              <a:pPr>
                <a:defRPr/>
              </a:pPr>
              <a:t>‹#›</a:t>
            </a:fld>
            <a:endParaRPr lang="en-US"/>
          </a:p>
        </p:txBody>
      </p:sp>
    </p:spTree>
    <p:extLst>
      <p:ext uri="{BB962C8B-B14F-4D97-AF65-F5344CB8AC3E}">
        <p14:creationId xmlns:p14="http://schemas.microsoft.com/office/powerpoint/2010/main" val="874378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1D84AEE-76A1-4B43-A7D3-D5C2BA303CD8}" type="slidenum">
              <a:rPr lang="en-US"/>
              <a:pPr>
                <a:defRPr/>
              </a:pPr>
              <a:t>‹#›</a:t>
            </a:fld>
            <a:endParaRPr lang="en-US"/>
          </a:p>
        </p:txBody>
      </p:sp>
    </p:spTree>
    <p:extLst>
      <p:ext uri="{BB962C8B-B14F-4D97-AF65-F5344CB8AC3E}">
        <p14:creationId xmlns:p14="http://schemas.microsoft.com/office/powerpoint/2010/main" val="1205130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atin typeface="Times New Roman" pitchFamily="18" charset="0"/>
                <a:ea typeface="+mn-ea"/>
              </a:defRPr>
            </a:lvl1pPr>
          </a:lstStyle>
          <a:p>
            <a:pPr>
              <a:defRPr/>
            </a:pPr>
            <a:r>
              <a:rPr lang="en-US" dirty="0"/>
              <a:t>Nov 2020</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atin typeface="Times New Roman" pitchFamily="18" charset="0"/>
                <a:ea typeface="+mn-ea"/>
              </a:defRPr>
            </a:lvl1pPr>
          </a:lstStyle>
          <a:p>
            <a:pPr>
              <a:defRPr/>
            </a:pPr>
            <a:r>
              <a:rPr lang="en-US" dirty="0"/>
              <a:t>Clint Powell, PWC LLC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p:nvSpPr>
        <p:spPr bwMode="auto">
          <a:xfrm>
            <a:off x="4267200" y="394156"/>
            <a:ext cx="4191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marL="914400" lvl="4" indent="0" algn="r">
              <a:defRPr/>
            </a:pPr>
            <a:r>
              <a:rPr lang="en-US" sz="1400" b="1" dirty="0">
                <a:latin typeface="+mj-lt"/>
                <a:ea typeface="ＭＳ Ｐゴシック" charset="0"/>
              </a:rPr>
              <a:t>doc.: IEEE 802.</a:t>
            </a:r>
            <a:r>
              <a:rPr lang="en-US" sz="1400" b="1" i="0" dirty="0">
                <a:solidFill>
                  <a:srgbClr val="000000"/>
                </a:solidFill>
                <a:effectLst/>
                <a:latin typeface="+mj-lt"/>
              </a:rPr>
              <a:t>15 15-21-0116-01</a:t>
            </a:r>
            <a:endParaRPr lang="en-US" sz="1400" b="1" dirty="0">
              <a:latin typeface="+mj-lt"/>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powell@ieee.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xfrm>
            <a:off x="685800" y="378281"/>
            <a:ext cx="1600200" cy="215444"/>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dirty="0"/>
              <a:t>Feb 2021</a:t>
            </a:r>
          </a:p>
        </p:txBody>
      </p:sp>
      <p:sp>
        <p:nvSpPr>
          <p:cNvPr id="2051"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dirty="0"/>
              <a:t>Clint Powell, Facebook</a:t>
            </a:r>
          </a:p>
        </p:txBody>
      </p:sp>
      <p:sp>
        <p:nvSpPr>
          <p:cNvPr id="2052"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627F407B-0F5B-4356-A289-7C03657D6C5A}" type="slidenum">
              <a:rPr lang="en-US" sz="1200" smtClean="0"/>
              <a:pPr>
                <a:defRPr/>
              </a:pPr>
              <a:t>1</a:t>
            </a:fld>
            <a:endParaRPr lang="en-US" sz="1200"/>
          </a:p>
        </p:txBody>
      </p:sp>
      <p:sp>
        <p:nvSpPr>
          <p:cNvPr id="4" name="Rectangle 3">
            <a:extLst>
              <a:ext uri="{FF2B5EF4-FFF2-40B4-BE49-F238E27FC236}">
                <a16:creationId xmlns:a16="http://schemas.microsoft.com/office/drawing/2014/main" id="{34C25255-3323-4628-AB3F-40B0209D4B29}"/>
              </a:ext>
            </a:extLst>
          </p:cNvPr>
          <p:cNvSpPr>
            <a:spLocks noChangeArrowheads="1"/>
          </p:cNvSpPr>
          <p:nvPr/>
        </p:nvSpPr>
        <p:spPr bwMode="auto">
          <a:xfrm>
            <a:off x="0" y="758309"/>
            <a:ext cx="9144000"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marL="234950" lvl="1"/>
            <a:r>
              <a:rPr lang="en-US" altLang="en-US" sz="1600" b="1" dirty="0"/>
              <a:t>Submission Title: </a:t>
            </a:r>
            <a:r>
              <a:rPr lang="en-US" altLang="en-US" sz="1600" dirty="0"/>
              <a:t>NG-UWB Road to PAR and CSD Approval	</a:t>
            </a:r>
          </a:p>
          <a:p>
            <a:pPr marL="234950" lvl="1">
              <a:defRPr/>
            </a:pPr>
            <a:r>
              <a:rPr lang="en-US" sz="1600" b="1" dirty="0">
                <a:ea typeface="ＭＳ Ｐゴシック" pitchFamily="-65" charset="-128"/>
              </a:rPr>
              <a:t>Date Submitted:  </a:t>
            </a:r>
            <a:r>
              <a:rPr lang="en-US" altLang="en-US" sz="1600" dirty="0"/>
              <a:t>February 23, 2021</a:t>
            </a:r>
            <a:r>
              <a:rPr lang="en-US" sz="1600" dirty="0">
                <a:ea typeface="ＭＳ Ｐゴシック" pitchFamily="-65" charset="-128"/>
              </a:rPr>
              <a:t>	</a:t>
            </a:r>
          </a:p>
          <a:p>
            <a:pPr marL="234950" lvl="1"/>
            <a:r>
              <a:rPr lang="en-US" sz="1600" b="1" dirty="0">
                <a:ea typeface="ＭＳ Ｐゴシック" pitchFamily="-65" charset="-128"/>
              </a:rPr>
              <a:t>Source:</a:t>
            </a:r>
            <a:r>
              <a:rPr lang="en-US" sz="1600" dirty="0">
                <a:ea typeface="ＭＳ Ｐゴシック" pitchFamily="-65" charset="-128"/>
              </a:rPr>
              <a:t>  Clint Powell (Facebook)</a:t>
            </a:r>
          </a:p>
          <a:p>
            <a:pPr marL="234950" lvl="1">
              <a:defRPr/>
            </a:pPr>
            <a:r>
              <a:rPr lang="en-US" sz="1600" b="1" dirty="0">
                <a:ea typeface="ＭＳ Ｐゴシック" pitchFamily="-65" charset="-128"/>
              </a:rPr>
              <a:t>Address:</a:t>
            </a:r>
            <a:r>
              <a:rPr lang="en-US" sz="1600" dirty="0">
                <a:ea typeface="ＭＳ Ｐゴシック" pitchFamily="-65" charset="-128"/>
              </a:rPr>
              <a:t>  []</a:t>
            </a:r>
          </a:p>
          <a:p>
            <a:pPr marL="234950" lvl="1">
              <a:defRPr/>
            </a:pPr>
            <a:r>
              <a:rPr lang="en-US" sz="1600" b="1" dirty="0">
                <a:ea typeface="ＭＳ Ｐゴシック" pitchFamily="-65" charset="-128"/>
              </a:rPr>
              <a:t>Voice</a:t>
            </a:r>
            <a:r>
              <a:rPr lang="en-US" sz="1600" dirty="0">
                <a:ea typeface="ＭＳ Ｐゴシック" pitchFamily="-65" charset="-128"/>
              </a:rPr>
              <a:t>:  </a:t>
            </a:r>
            <a:r>
              <a:rPr lang="en-US" altLang="en-US" sz="1600" dirty="0">
                <a:latin typeface="Times New Roman" panose="02020603050405020304" pitchFamily="18" charset="0"/>
              </a:rPr>
              <a:t>+1 480 586-8457</a:t>
            </a:r>
            <a:r>
              <a:rPr lang="en-US" sz="1600" dirty="0">
                <a:ea typeface="ＭＳ Ｐゴシック" pitchFamily="-65" charset="-128"/>
              </a:rPr>
              <a:t>, </a:t>
            </a:r>
            <a:r>
              <a:rPr lang="en-US" sz="1600" b="1" dirty="0">
                <a:ea typeface="ＭＳ Ｐゴシック" pitchFamily="-65" charset="-128"/>
              </a:rPr>
              <a:t>E-Mail</a:t>
            </a:r>
            <a:r>
              <a:rPr lang="en-US" sz="1600" dirty="0">
                <a:ea typeface="ＭＳ Ｐゴシック" pitchFamily="-65" charset="-128"/>
              </a:rPr>
              <a:t>:[</a:t>
            </a:r>
            <a:r>
              <a:rPr lang="en-US" altLang="en-US" sz="1600" dirty="0">
                <a:solidFill>
                  <a:srgbClr val="0000FF"/>
                </a:solidFill>
                <a:latin typeface="Times New Roman" panose="02020603050405020304" pitchFamily="18" charset="0"/>
                <a:hlinkClick r:id="rId3">
                  <a:extLst>
                    <a:ext uri="{A12FA001-AC4F-418D-AE19-62706E023703}">
                      <ahyp:hlinkClr xmlns:ahyp="http://schemas.microsoft.com/office/drawing/2018/hyperlinkcolor" val="tx"/>
                    </a:ext>
                  </a:extLst>
                </a:hlinkClick>
              </a:rPr>
              <a:t>cpowell@ieee.org</a:t>
            </a:r>
            <a:r>
              <a:rPr lang="en-US" sz="1600" dirty="0">
                <a:ea typeface="ＭＳ Ｐゴシック" pitchFamily="-65" charset="-128"/>
              </a:rPr>
              <a:t>]</a:t>
            </a:r>
          </a:p>
          <a:p>
            <a:pPr marL="234950" lvl="1">
              <a:spcBef>
                <a:spcPts val="600"/>
              </a:spcBef>
              <a:spcAft>
                <a:spcPts val="600"/>
              </a:spcAft>
            </a:pPr>
            <a:r>
              <a:rPr lang="en-US" altLang="en-US" sz="1600" b="1" dirty="0"/>
              <a:t>Re:  </a:t>
            </a:r>
            <a:r>
              <a:rPr lang="en-US" altLang="en-US" sz="1600" dirty="0"/>
              <a:t>PAR and CSD Approval</a:t>
            </a:r>
          </a:p>
          <a:p>
            <a:pPr marL="234950" lvl="1">
              <a:spcBef>
                <a:spcPts val="600"/>
              </a:spcBef>
              <a:spcAft>
                <a:spcPts val="600"/>
              </a:spcAft>
            </a:pPr>
            <a:r>
              <a:rPr lang="en-US" altLang="en-US" sz="1600" b="1" dirty="0"/>
              <a:t>Abstract:  </a:t>
            </a:r>
            <a:r>
              <a:rPr lang="en-US" altLang="en-US" sz="1600" dirty="0">
                <a:latin typeface="Times New Roman" panose="02020603050405020304" pitchFamily="18" charset="0"/>
              </a:rPr>
              <a:t>PAR and CSD Submission Deadlines for 2021</a:t>
            </a:r>
          </a:p>
          <a:p>
            <a:pPr marL="234950" lvl="1">
              <a:spcBef>
                <a:spcPts val="600"/>
              </a:spcBef>
              <a:spcAft>
                <a:spcPts val="600"/>
              </a:spcAft>
              <a:defRPr/>
            </a:pPr>
            <a:r>
              <a:rPr lang="en-US" altLang="en-US" sz="1600" b="1" dirty="0"/>
              <a:t>Purpose:  </a:t>
            </a:r>
            <a:r>
              <a:rPr lang="en-US" altLang="en-US" sz="1600" dirty="0"/>
              <a:t>Opportunities for Submission</a:t>
            </a:r>
            <a:endParaRPr lang="en-US" altLang="en-US" sz="1600" b="1" dirty="0"/>
          </a:p>
          <a:p>
            <a:pPr marL="234950" lvl="1">
              <a:spcBef>
                <a:spcPts val="600"/>
              </a:spcBef>
              <a:spcAft>
                <a:spcPts val="600"/>
              </a:spcAft>
              <a:defRPr/>
            </a:pPr>
            <a:r>
              <a:rPr lang="en-US" altLang="en-US" sz="1600" b="1" dirty="0"/>
              <a:t>Notice:  </a:t>
            </a:r>
            <a:r>
              <a:rPr lang="en-US" altLang="en-US" sz="16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34950" lvl="1"/>
            <a:r>
              <a:rPr lang="en-US" altLang="en-US" sz="1600" b="1" dirty="0"/>
              <a:t>Release:  </a:t>
            </a:r>
            <a:r>
              <a:rPr lang="en-US" altLang="en-US" sz="1600" dirty="0"/>
              <a:t>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8CB9599-B7C5-475C-ADA8-B37E3770AB1F}"/>
              </a:ext>
            </a:extLst>
          </p:cNvPr>
          <p:cNvSpPr>
            <a:spLocks noGrp="1"/>
          </p:cNvSpPr>
          <p:nvPr>
            <p:ph type="dt" sz="half" idx="10"/>
          </p:nvPr>
        </p:nvSpPr>
        <p:spPr/>
        <p:txBody>
          <a:bodyPr/>
          <a:lstStyle/>
          <a:p>
            <a:pPr>
              <a:defRPr/>
            </a:pPr>
            <a:r>
              <a:rPr lang="en-US"/>
              <a:t>Feb 2021</a:t>
            </a:r>
            <a:endParaRPr lang="en-US" dirty="0"/>
          </a:p>
        </p:txBody>
      </p:sp>
      <p:sp>
        <p:nvSpPr>
          <p:cNvPr id="3" name="Footer Placeholder 2">
            <a:extLst>
              <a:ext uri="{FF2B5EF4-FFF2-40B4-BE49-F238E27FC236}">
                <a16:creationId xmlns:a16="http://schemas.microsoft.com/office/drawing/2014/main" id="{3103146F-1FAC-4203-A47C-BD4CA913995A}"/>
              </a:ext>
            </a:extLst>
          </p:cNvPr>
          <p:cNvSpPr>
            <a:spLocks noGrp="1"/>
          </p:cNvSpPr>
          <p:nvPr>
            <p:ph type="ftr" sz="quarter" idx="11"/>
          </p:nvPr>
        </p:nvSpPr>
        <p:spPr/>
        <p:txBody>
          <a:bodyPr/>
          <a:lstStyle/>
          <a:p>
            <a:pPr>
              <a:defRPr/>
            </a:pPr>
            <a:r>
              <a:rPr lang="en-US"/>
              <a:t>Clint Powell, Facebook</a:t>
            </a:r>
            <a:endParaRPr lang="en-US" dirty="0"/>
          </a:p>
        </p:txBody>
      </p:sp>
      <p:sp>
        <p:nvSpPr>
          <p:cNvPr id="4" name="Slide Number Placeholder 3">
            <a:extLst>
              <a:ext uri="{FF2B5EF4-FFF2-40B4-BE49-F238E27FC236}">
                <a16:creationId xmlns:a16="http://schemas.microsoft.com/office/drawing/2014/main" id="{C7244F3E-1C4F-4CC6-8AC1-FD769F7D734E}"/>
              </a:ext>
            </a:extLst>
          </p:cNvPr>
          <p:cNvSpPr>
            <a:spLocks noGrp="1"/>
          </p:cNvSpPr>
          <p:nvPr>
            <p:ph type="sldNum" sz="quarter" idx="12"/>
          </p:nvPr>
        </p:nvSpPr>
        <p:spPr/>
        <p:txBody>
          <a:bodyPr/>
          <a:lstStyle/>
          <a:p>
            <a:pPr>
              <a:defRPr/>
            </a:pPr>
            <a:r>
              <a:rPr lang="en-US"/>
              <a:t>Slide </a:t>
            </a:r>
            <a:fld id="{1C2B8106-88DD-4C4A-A317-11679D01BABD}" type="slidenum">
              <a:rPr lang="en-US" smtClean="0"/>
              <a:pPr>
                <a:defRPr/>
              </a:pPr>
              <a:t>2</a:t>
            </a:fld>
            <a:endParaRPr lang="en-US"/>
          </a:p>
        </p:txBody>
      </p:sp>
      <p:sp>
        <p:nvSpPr>
          <p:cNvPr id="5" name="Rectangle 4">
            <a:extLst>
              <a:ext uri="{FF2B5EF4-FFF2-40B4-BE49-F238E27FC236}">
                <a16:creationId xmlns:a16="http://schemas.microsoft.com/office/drawing/2014/main" id="{D0484FE0-934E-42C8-8FDF-BCA912BAD273}"/>
              </a:ext>
            </a:extLst>
          </p:cNvPr>
          <p:cNvSpPr>
            <a:spLocks noChangeArrowheads="1"/>
          </p:cNvSpPr>
          <p:nvPr/>
        </p:nvSpPr>
        <p:spPr bwMode="auto">
          <a:xfrm>
            <a:off x="685800" y="758309"/>
            <a:ext cx="7772400" cy="6124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b="1" dirty="0"/>
              <a:t>PAR &amp; CSD APPROVAL WORKING BACKWARDS</a:t>
            </a:r>
          </a:p>
          <a:p>
            <a:endParaRPr lang="en-US" altLang="en-US" sz="1200" b="1" dirty="0"/>
          </a:p>
          <a:p>
            <a:r>
              <a:rPr lang="en-US" altLang="en-US" sz="1600" b="1" dirty="0" err="1"/>
              <a:t>NesCom</a:t>
            </a:r>
            <a:r>
              <a:rPr lang="en-US" altLang="en-US" sz="1600" b="1" dirty="0"/>
              <a:t>/</a:t>
            </a:r>
            <a:r>
              <a:rPr lang="en-US" altLang="en-US" sz="1600" b="1" dirty="0" err="1"/>
              <a:t>RevCom</a:t>
            </a:r>
            <a:r>
              <a:rPr lang="en-US" altLang="en-US" sz="1600" b="1" dirty="0"/>
              <a:t> Approval at Following Mtgs.</a:t>
            </a:r>
          </a:p>
          <a:p>
            <a:pPr lvl="1">
              <a:tabLst>
                <a:tab pos="3090863" algn="l"/>
              </a:tabLst>
            </a:pPr>
            <a:r>
              <a:rPr lang="en-US" altLang="en-US" sz="1600" b="1" dirty="0"/>
              <a:t>Mtg. Date	Submission Date to Get on Agenda*</a:t>
            </a:r>
          </a:p>
          <a:p>
            <a:pPr marL="742950" lvl="1" indent="-285750">
              <a:buFont typeface="Arial" panose="020B0604020202020204" pitchFamily="34" charset="0"/>
              <a:buChar char="•"/>
              <a:tabLst>
                <a:tab pos="3090863" algn="l"/>
              </a:tabLst>
            </a:pPr>
            <a:r>
              <a:rPr lang="en-US" altLang="en-US" sz="1600" dirty="0" err="1"/>
              <a:t>NesCom</a:t>
            </a:r>
            <a:r>
              <a:rPr lang="en-US" altLang="en-US" sz="1600" dirty="0"/>
              <a:t>/</a:t>
            </a:r>
            <a:r>
              <a:rPr lang="en-US" altLang="en-US" sz="1600" dirty="0" err="1"/>
              <a:t>RevCom</a:t>
            </a:r>
            <a:r>
              <a:rPr lang="en-US" altLang="en-US" sz="1600" dirty="0"/>
              <a:t>: 4/28	Submission by 3/18</a:t>
            </a:r>
          </a:p>
          <a:p>
            <a:pPr marL="742950" lvl="1" indent="-285750">
              <a:buFont typeface="Arial" panose="020B0604020202020204" pitchFamily="34" charset="0"/>
              <a:buChar char="•"/>
              <a:tabLst>
                <a:tab pos="3090863" algn="l"/>
              </a:tabLst>
            </a:pPr>
            <a:r>
              <a:rPr lang="en-US" altLang="en-US" sz="1600" dirty="0" err="1"/>
              <a:t>NesCom</a:t>
            </a:r>
            <a:r>
              <a:rPr lang="en-US" altLang="en-US" sz="1600" dirty="0"/>
              <a:t>/</a:t>
            </a:r>
            <a:r>
              <a:rPr lang="en-US" altLang="en-US" sz="1600" dirty="0" err="1"/>
              <a:t>RevCom</a:t>
            </a:r>
            <a:r>
              <a:rPr lang="en-US" altLang="en-US" sz="1600" dirty="0"/>
              <a:t>: 6/15	Submission by 5/6</a:t>
            </a:r>
          </a:p>
          <a:p>
            <a:pPr marL="742950" lvl="1" indent="-285750">
              <a:buFont typeface="Arial" panose="020B0604020202020204" pitchFamily="34" charset="0"/>
              <a:buChar char="•"/>
              <a:tabLst>
                <a:tab pos="3090863" algn="l"/>
              </a:tabLst>
            </a:pPr>
            <a:r>
              <a:rPr lang="en-US" altLang="en-US" sz="1600" dirty="0"/>
              <a:t>SASB Series: 9/21 - 9/23	Submission by 8/13</a:t>
            </a:r>
          </a:p>
          <a:p>
            <a:pPr marL="742950" lvl="1" indent="-285750">
              <a:buFont typeface="Arial" panose="020B0604020202020204" pitchFamily="34" charset="0"/>
              <a:buChar char="•"/>
              <a:tabLst>
                <a:tab pos="3090863" algn="l"/>
              </a:tabLst>
            </a:pPr>
            <a:r>
              <a:rPr lang="en-US" altLang="en-US" sz="1600" dirty="0" err="1"/>
              <a:t>NesCom</a:t>
            </a:r>
            <a:r>
              <a:rPr lang="en-US" altLang="en-US" sz="1600" dirty="0"/>
              <a:t>/</a:t>
            </a:r>
            <a:r>
              <a:rPr lang="en-US" altLang="en-US" sz="1600" dirty="0" err="1"/>
              <a:t>RevCom</a:t>
            </a:r>
            <a:r>
              <a:rPr lang="en-US" altLang="en-US" sz="1600" dirty="0"/>
              <a:t>: 10/22	Submission by 9/10</a:t>
            </a:r>
          </a:p>
          <a:p>
            <a:pPr marL="742950" lvl="1" indent="-285750">
              <a:buFont typeface="Arial" panose="020B0604020202020204" pitchFamily="34" charset="0"/>
              <a:buChar char="•"/>
              <a:tabLst>
                <a:tab pos="3090863" algn="l"/>
              </a:tabLst>
            </a:pPr>
            <a:r>
              <a:rPr lang="en-US" altLang="en-US" sz="1600" dirty="0"/>
              <a:t>SASB: 12/6 - 12/8	Submission by 10/18</a:t>
            </a:r>
            <a:endParaRPr lang="en-US" altLang="en-US" sz="1600" b="1" dirty="0"/>
          </a:p>
          <a:p>
            <a:pPr marL="341313" lvl="1" indent="-115888">
              <a:tabLst>
                <a:tab pos="3090863" algn="l"/>
              </a:tabLst>
            </a:pPr>
            <a:r>
              <a:rPr lang="en-US" altLang="en-US" sz="1600" dirty="0"/>
              <a:t>* To get on the </a:t>
            </a:r>
            <a:r>
              <a:rPr lang="en-US" altLang="en-US" sz="1600" dirty="0" err="1"/>
              <a:t>NesCom</a:t>
            </a:r>
            <a:r>
              <a:rPr lang="en-US" altLang="en-US" sz="1600" dirty="0"/>
              <a:t>/</a:t>
            </a:r>
            <a:r>
              <a:rPr lang="en-US" altLang="en-US" sz="1600" dirty="0" err="1"/>
              <a:t>RevCom</a:t>
            </a:r>
            <a:r>
              <a:rPr lang="en-US" altLang="en-US" sz="1600" dirty="0"/>
              <a:t> Mtg. agenda submission may be provisional (that it is approved by 802 EC before hear at the mtg.), but </a:t>
            </a:r>
            <a:r>
              <a:rPr lang="en-US" altLang="en-US" sz="1600" dirty="0" err="1"/>
              <a:t>NesCom</a:t>
            </a:r>
            <a:r>
              <a:rPr lang="en-US" altLang="en-US" sz="1600" dirty="0"/>
              <a:t>/</a:t>
            </a:r>
            <a:r>
              <a:rPr lang="en-US" altLang="en-US" sz="1600" dirty="0" err="1"/>
              <a:t>RevCom</a:t>
            </a:r>
            <a:r>
              <a:rPr lang="en-US" altLang="en-US" sz="1600" dirty="0"/>
              <a:t> will not hear it unless it has been approved by the 802 EC.</a:t>
            </a:r>
          </a:p>
          <a:p>
            <a:endParaRPr lang="en-US" altLang="en-US" sz="1200" b="1" dirty="0"/>
          </a:p>
          <a:p>
            <a:r>
              <a:rPr lang="en-US" altLang="en-US" sz="1600" b="1" dirty="0"/>
              <a:t>EC Approval at Following Mtgs. (Opening 802 EC Plenary)*</a:t>
            </a:r>
          </a:p>
          <a:p>
            <a:pPr lvl="1">
              <a:tabLst>
                <a:tab pos="3090863" algn="l"/>
              </a:tabLst>
            </a:pPr>
            <a:r>
              <a:rPr lang="en-US" altLang="en-US" sz="1600" b="1" dirty="0"/>
              <a:t>Mtg. Date	Submission Date to Get on Agenda</a:t>
            </a:r>
          </a:p>
          <a:p>
            <a:pPr marL="742950" lvl="1" indent="-285750">
              <a:buFont typeface="Arial" panose="020B0604020202020204" pitchFamily="34" charset="0"/>
              <a:buChar char="•"/>
              <a:tabLst>
                <a:tab pos="3090863" algn="l"/>
              </a:tabLst>
            </a:pPr>
            <a:r>
              <a:rPr lang="en-US" altLang="en-US" sz="1600" dirty="0"/>
              <a:t>July 11-16	Submission by 6/11</a:t>
            </a:r>
          </a:p>
          <a:p>
            <a:pPr marL="742950" lvl="1" indent="-285750">
              <a:buFont typeface="Arial" panose="020B0604020202020204" pitchFamily="34" charset="0"/>
              <a:buChar char="•"/>
              <a:tabLst>
                <a:tab pos="3090863" algn="l"/>
              </a:tabLst>
            </a:pPr>
            <a:r>
              <a:rPr lang="en-US" altLang="en-US" sz="1600" dirty="0"/>
              <a:t>November 14-19	Submission by 11/16</a:t>
            </a:r>
            <a:endParaRPr lang="en-US" altLang="en-US" sz="1600" b="1" dirty="0"/>
          </a:p>
          <a:p>
            <a:pPr marL="341313" lvl="1" indent="-115888">
              <a:tabLst>
                <a:tab pos="3090863" algn="l"/>
              </a:tabLst>
            </a:pPr>
            <a:r>
              <a:rPr lang="en-US" altLang="en-US" sz="1600" dirty="0"/>
              <a:t>* If the 802 EC suspends their regular rules there may be additional opportunities at the monthly EC calls, which occur on the 1st Tues. of the month., in which case the submission deadline would be 30 days prior to the monthly call.</a:t>
            </a:r>
          </a:p>
          <a:p>
            <a:endParaRPr lang="en-US" altLang="en-US" sz="1200" b="1" dirty="0"/>
          </a:p>
          <a:p>
            <a:r>
              <a:rPr lang="en-US" altLang="en-US" sz="1600" b="1" dirty="0"/>
              <a:t>802.15 WG Approval</a:t>
            </a:r>
          </a:p>
          <a:p>
            <a:pPr lvl="1"/>
            <a:r>
              <a:rPr lang="en-US" altLang="en-US" sz="1600" dirty="0"/>
              <a:t>At any meeting or via. ballot</a:t>
            </a:r>
            <a:endParaRPr lang="en-US" altLang="en-US" sz="1600" b="1" dirty="0"/>
          </a:p>
          <a:p>
            <a:pPr marL="463550"/>
            <a:r>
              <a:rPr lang="en-US" altLang="en-US" sz="1600" b="1" dirty="0"/>
              <a:t>	</a:t>
            </a:r>
          </a:p>
        </p:txBody>
      </p:sp>
    </p:spTree>
    <p:extLst>
      <p:ext uri="{BB962C8B-B14F-4D97-AF65-F5344CB8AC3E}">
        <p14:creationId xmlns:p14="http://schemas.microsoft.com/office/powerpoint/2010/main" val="3553746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8CB9599-B7C5-475C-ADA8-B37E3770AB1F}"/>
              </a:ext>
            </a:extLst>
          </p:cNvPr>
          <p:cNvSpPr>
            <a:spLocks noGrp="1"/>
          </p:cNvSpPr>
          <p:nvPr>
            <p:ph type="dt" sz="half" idx="10"/>
          </p:nvPr>
        </p:nvSpPr>
        <p:spPr/>
        <p:txBody>
          <a:bodyPr/>
          <a:lstStyle/>
          <a:p>
            <a:pPr>
              <a:defRPr/>
            </a:pPr>
            <a:r>
              <a:rPr lang="en-US"/>
              <a:t>Feb 2021</a:t>
            </a:r>
            <a:endParaRPr lang="en-US" dirty="0"/>
          </a:p>
        </p:txBody>
      </p:sp>
      <p:sp>
        <p:nvSpPr>
          <p:cNvPr id="3" name="Footer Placeholder 2">
            <a:extLst>
              <a:ext uri="{FF2B5EF4-FFF2-40B4-BE49-F238E27FC236}">
                <a16:creationId xmlns:a16="http://schemas.microsoft.com/office/drawing/2014/main" id="{3103146F-1FAC-4203-A47C-BD4CA913995A}"/>
              </a:ext>
            </a:extLst>
          </p:cNvPr>
          <p:cNvSpPr>
            <a:spLocks noGrp="1"/>
          </p:cNvSpPr>
          <p:nvPr>
            <p:ph type="ftr" sz="quarter" idx="11"/>
          </p:nvPr>
        </p:nvSpPr>
        <p:spPr/>
        <p:txBody>
          <a:bodyPr/>
          <a:lstStyle/>
          <a:p>
            <a:pPr>
              <a:defRPr/>
            </a:pPr>
            <a:r>
              <a:rPr lang="en-US"/>
              <a:t>Clint Powell, Facebook</a:t>
            </a:r>
            <a:endParaRPr lang="en-US" dirty="0"/>
          </a:p>
        </p:txBody>
      </p:sp>
      <p:sp>
        <p:nvSpPr>
          <p:cNvPr id="4" name="Slide Number Placeholder 3">
            <a:extLst>
              <a:ext uri="{FF2B5EF4-FFF2-40B4-BE49-F238E27FC236}">
                <a16:creationId xmlns:a16="http://schemas.microsoft.com/office/drawing/2014/main" id="{C7244F3E-1C4F-4CC6-8AC1-FD769F7D734E}"/>
              </a:ext>
            </a:extLst>
          </p:cNvPr>
          <p:cNvSpPr>
            <a:spLocks noGrp="1"/>
          </p:cNvSpPr>
          <p:nvPr>
            <p:ph type="sldNum" sz="quarter" idx="12"/>
          </p:nvPr>
        </p:nvSpPr>
        <p:spPr/>
        <p:txBody>
          <a:bodyPr/>
          <a:lstStyle/>
          <a:p>
            <a:pPr>
              <a:defRPr/>
            </a:pPr>
            <a:r>
              <a:rPr lang="en-US"/>
              <a:t>Slide </a:t>
            </a:r>
            <a:fld id="{1C2B8106-88DD-4C4A-A317-11679D01BABD}" type="slidenum">
              <a:rPr lang="en-US" smtClean="0"/>
              <a:pPr>
                <a:defRPr/>
              </a:pPr>
              <a:t>3</a:t>
            </a:fld>
            <a:endParaRPr lang="en-US"/>
          </a:p>
        </p:txBody>
      </p:sp>
      <p:sp>
        <p:nvSpPr>
          <p:cNvPr id="5" name="Rectangle 4">
            <a:extLst>
              <a:ext uri="{FF2B5EF4-FFF2-40B4-BE49-F238E27FC236}">
                <a16:creationId xmlns:a16="http://schemas.microsoft.com/office/drawing/2014/main" id="{D0484FE0-934E-42C8-8FDF-BCA912BAD273}"/>
              </a:ext>
            </a:extLst>
          </p:cNvPr>
          <p:cNvSpPr>
            <a:spLocks noChangeArrowheads="1"/>
          </p:cNvSpPr>
          <p:nvPr/>
        </p:nvSpPr>
        <p:spPr bwMode="auto">
          <a:xfrm>
            <a:off x="457200" y="758309"/>
            <a:ext cx="8229600" cy="5570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b="1" dirty="0"/>
              <a:t>PAR &amp; CSD APPROVAL WORKING BACKWARDS</a:t>
            </a:r>
          </a:p>
          <a:p>
            <a:endParaRPr lang="en-US" altLang="en-US" sz="1200" b="1" dirty="0"/>
          </a:p>
          <a:p>
            <a:r>
              <a:rPr lang="en-US" altLang="en-US" sz="1600" b="1" dirty="0"/>
              <a:t>In summary:</a:t>
            </a:r>
          </a:p>
          <a:p>
            <a:endParaRPr lang="en-US" altLang="en-US" sz="1600" b="1" dirty="0"/>
          </a:p>
          <a:p>
            <a:r>
              <a:rPr lang="en-US" altLang="en-US" sz="1600" b="1" dirty="0"/>
              <a:t>Without the 802 EC suspending the rules, the earliest scenario is the following:</a:t>
            </a:r>
          </a:p>
          <a:p>
            <a:pPr marL="231775" lvl="1" indent="-122238">
              <a:buFont typeface="Arial" panose="020B0604020202020204" pitchFamily="34" charset="0"/>
              <a:buChar char="•"/>
            </a:pPr>
            <a:r>
              <a:rPr lang="en-US" altLang="en-US" sz="1600" dirty="0"/>
              <a:t>802.15 WG Approves PAR &amp; CSD and Submits before 6/11 to be on July 802 EC Mtg Agenda</a:t>
            </a:r>
          </a:p>
          <a:p>
            <a:pPr marL="231775" lvl="1" indent="-122238">
              <a:buFont typeface="Arial" panose="020B0604020202020204" pitchFamily="34" charset="0"/>
              <a:buChar char="•"/>
            </a:pPr>
            <a:r>
              <a:rPr lang="en-US" altLang="en-US" sz="1600" dirty="0"/>
              <a:t>802 EC Reviews and then Approves PAR &amp; CSD during July 802 EC Plenary</a:t>
            </a:r>
          </a:p>
          <a:p>
            <a:pPr marL="231775" lvl="1" indent="-122238">
              <a:buFont typeface="Arial" panose="020B0604020202020204" pitchFamily="34" charset="0"/>
              <a:buChar char="•"/>
            </a:pPr>
            <a:r>
              <a:rPr lang="en-US" altLang="en-US" sz="1600" dirty="0"/>
              <a:t>PAR &amp; CSD is Submitted before 8/13 to be on </a:t>
            </a:r>
            <a:r>
              <a:rPr lang="en-US" altLang="en-US" sz="1600" dirty="0" err="1"/>
              <a:t>RevCom</a:t>
            </a:r>
            <a:r>
              <a:rPr lang="en-US" altLang="en-US" sz="1600" dirty="0"/>
              <a:t> 9/21 - 9/23 Series Agenda</a:t>
            </a:r>
          </a:p>
          <a:p>
            <a:pPr marL="231775" lvl="1" indent="-122238">
              <a:buFont typeface="Arial" panose="020B0604020202020204" pitchFamily="34" charset="0"/>
              <a:buChar char="•"/>
            </a:pPr>
            <a:r>
              <a:rPr lang="en-US" altLang="en-US" sz="1600" dirty="0" err="1"/>
              <a:t>RevCom</a:t>
            </a:r>
            <a:r>
              <a:rPr lang="en-US" altLang="en-US" sz="1600" dirty="0"/>
              <a:t> Reviews and then Approves PAR &amp; CSD during 9/21 - 9/23 Series</a:t>
            </a:r>
          </a:p>
          <a:p>
            <a:endParaRPr lang="en-US" altLang="en-US" sz="1600" b="1" dirty="0"/>
          </a:p>
          <a:p>
            <a:r>
              <a:rPr lang="en-US" altLang="en-US" sz="1600" b="1" dirty="0"/>
              <a:t>With the 802 EC suspending the rules, the earliest </a:t>
            </a:r>
            <a:r>
              <a:rPr lang="en-US" altLang="en-US" sz="1600" b="1" u="sng" dirty="0"/>
              <a:t>unlikely</a:t>
            </a:r>
            <a:r>
              <a:rPr lang="en-US" altLang="en-US" sz="1600" b="1" dirty="0"/>
              <a:t> scenario is the following:</a:t>
            </a:r>
          </a:p>
          <a:p>
            <a:pPr marL="231775" lvl="1" indent="-122238">
              <a:buFont typeface="Arial" panose="020B0604020202020204" pitchFamily="34" charset="0"/>
              <a:buChar char="•"/>
            </a:pPr>
            <a:r>
              <a:rPr lang="en-US" altLang="en-US" sz="1600" dirty="0"/>
              <a:t>802.15 WG Approves PAR &amp; CSD and Submits </a:t>
            </a:r>
            <a:r>
              <a:rPr lang="en-US" altLang="en-US" sz="1600"/>
              <a:t>before 3/7 </a:t>
            </a:r>
            <a:r>
              <a:rPr lang="en-US" altLang="en-US" sz="1600" dirty="0"/>
              <a:t>to be on 4/6 802 EC Call Agenda</a:t>
            </a:r>
          </a:p>
          <a:p>
            <a:pPr marL="231775" lvl="1"/>
            <a:r>
              <a:rPr lang="en-US" altLang="en-US" sz="1600" dirty="0"/>
              <a:t>(the 802 EC would not have suspended the rules by then, so might not take the submission)</a:t>
            </a:r>
          </a:p>
          <a:p>
            <a:pPr marL="231775" lvl="1" indent="-122238">
              <a:buFont typeface="Arial" panose="020B0604020202020204" pitchFamily="34" charset="0"/>
              <a:buChar char="•"/>
            </a:pPr>
            <a:r>
              <a:rPr lang="en-US" altLang="en-US" sz="1600" dirty="0"/>
              <a:t>PAR &amp; CSD is Submitted before 3/18 to Provisionally be on </a:t>
            </a:r>
            <a:r>
              <a:rPr lang="en-US" altLang="en-US" sz="1600" dirty="0" err="1"/>
              <a:t>RevCom</a:t>
            </a:r>
            <a:r>
              <a:rPr lang="en-US" altLang="en-US" sz="1600" dirty="0"/>
              <a:t> 4/28 Call Agenda</a:t>
            </a:r>
          </a:p>
          <a:p>
            <a:pPr marL="231775" lvl="1" indent="-122238">
              <a:buFont typeface="Arial" panose="020B0604020202020204" pitchFamily="34" charset="0"/>
              <a:buChar char="•"/>
            </a:pPr>
            <a:r>
              <a:rPr lang="en-US" altLang="en-US" sz="1600" dirty="0"/>
              <a:t>802 EC Reviews and then Approves PAR &amp; CSD during 4/6 Call</a:t>
            </a:r>
          </a:p>
          <a:p>
            <a:pPr marL="231775" lvl="1" indent="-122238">
              <a:buFont typeface="Arial" panose="020B0604020202020204" pitchFamily="34" charset="0"/>
              <a:buChar char="•"/>
            </a:pPr>
            <a:r>
              <a:rPr lang="en-US" altLang="en-US" sz="1600" dirty="0" err="1"/>
              <a:t>RevCom</a:t>
            </a:r>
            <a:r>
              <a:rPr lang="en-US" altLang="en-US" sz="1600" dirty="0"/>
              <a:t> Reviews and then Approves PAR &amp; CSD during 4/28 Call</a:t>
            </a:r>
          </a:p>
          <a:p>
            <a:endParaRPr lang="en-US" altLang="en-US" sz="1600" b="1" dirty="0"/>
          </a:p>
          <a:p>
            <a:r>
              <a:rPr lang="en-US" altLang="en-US" sz="1600" b="1" dirty="0"/>
              <a:t>With the 802 EC suspending the rules, the earliest </a:t>
            </a:r>
            <a:r>
              <a:rPr lang="en-US" altLang="en-US" sz="1600" b="1" u="sng" dirty="0"/>
              <a:t>likely</a:t>
            </a:r>
            <a:r>
              <a:rPr lang="en-US" altLang="en-US" sz="1600" b="1" dirty="0"/>
              <a:t> scenario is the following:</a:t>
            </a:r>
          </a:p>
          <a:p>
            <a:pPr marL="231775" lvl="1" indent="-122238">
              <a:buFont typeface="Arial" panose="020B0604020202020204" pitchFamily="34" charset="0"/>
              <a:buChar char="•"/>
            </a:pPr>
            <a:r>
              <a:rPr lang="en-US" altLang="en-US" sz="1600" dirty="0"/>
              <a:t>802.15 WG Approves PAR &amp; CSD and Submits before 4/4 to be on 5/4 802 EC Call Agenda</a:t>
            </a:r>
          </a:p>
          <a:p>
            <a:pPr marL="231775" lvl="1" indent="-122238">
              <a:buFont typeface="Arial" panose="020B0604020202020204" pitchFamily="34" charset="0"/>
              <a:buChar char="•"/>
            </a:pPr>
            <a:r>
              <a:rPr lang="en-US" altLang="en-US" sz="1600" dirty="0"/>
              <a:t>802 EC Reviews and then Approves PAR &amp; CSD during 5/4 Call</a:t>
            </a:r>
          </a:p>
          <a:p>
            <a:pPr marL="231775" lvl="1" indent="-122238">
              <a:buFont typeface="Arial" panose="020B0604020202020204" pitchFamily="34" charset="0"/>
              <a:buChar char="•"/>
            </a:pPr>
            <a:r>
              <a:rPr lang="en-US" altLang="en-US" sz="1600" dirty="0"/>
              <a:t>PAR &amp; CSD is Submitted before 5/6 to be on </a:t>
            </a:r>
            <a:r>
              <a:rPr lang="en-US" altLang="en-US" sz="1600" dirty="0" err="1"/>
              <a:t>RevCom</a:t>
            </a:r>
            <a:r>
              <a:rPr lang="en-US" altLang="en-US" sz="1600" dirty="0"/>
              <a:t> 6/15 Call Agenda</a:t>
            </a:r>
          </a:p>
          <a:p>
            <a:pPr marL="231775" lvl="1" indent="-122238">
              <a:buFont typeface="Arial" panose="020B0604020202020204" pitchFamily="34" charset="0"/>
              <a:buChar char="•"/>
            </a:pPr>
            <a:r>
              <a:rPr lang="en-US" altLang="en-US" sz="1600" dirty="0" err="1"/>
              <a:t>RevCom</a:t>
            </a:r>
            <a:r>
              <a:rPr lang="en-US" altLang="en-US" sz="1600" dirty="0"/>
              <a:t> Reviews and then Approves PAR &amp; CSD during 6/15 Call</a:t>
            </a:r>
            <a:endParaRPr lang="en-US" altLang="en-US" sz="1600" b="1" dirty="0"/>
          </a:p>
        </p:txBody>
      </p:sp>
    </p:spTree>
    <p:extLst>
      <p:ext uri="{BB962C8B-B14F-4D97-AF65-F5344CB8AC3E}">
        <p14:creationId xmlns:p14="http://schemas.microsoft.com/office/powerpoint/2010/main" val="1487297768"/>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TotalTime>
  <Words>672</Words>
  <Application>Microsoft Office PowerPoint</Application>
  <PresentationFormat>On-screen Show (4:3)</PresentationFormat>
  <Paragraphs>67</Paragraphs>
  <Slides>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Times New Roman</vt:lpstr>
      <vt:lpstr>IEEE-802_15</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Clint Powell</dc:creator>
  <cp:lastModifiedBy>Clint Powell2</cp:lastModifiedBy>
  <cp:revision>23</cp:revision>
  <dcterms:created xsi:type="dcterms:W3CDTF">2021-01-13T22:31:57Z</dcterms:created>
  <dcterms:modified xsi:type="dcterms:W3CDTF">2021-02-23T14:53:42Z</dcterms:modified>
</cp:coreProperties>
</file>