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1" r:id="rId6"/>
    <p:sldId id="359"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44" autoAdjust="0"/>
    <p:restoredTop sz="96215" autoAdjust="0"/>
  </p:normalViewPr>
  <p:slideViewPr>
    <p:cSldViewPr>
      <p:cViewPr varScale="1">
        <p:scale>
          <a:sx n="102" d="100"/>
          <a:sy n="102" d="100"/>
        </p:scale>
        <p:origin x="504" y="19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928" y="6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1223227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ctr" eaLnBrk="0" hangingPunct="0"/>
            <a:r>
              <a:rPr lang="en-US" sz="1500" b="1" dirty="0"/>
              <a:t>doc.: &lt;15-21-0115-00-nuwb&gt;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February </a:t>
            </a:r>
            <a:r>
              <a:rPr lang="en-US" sz="1500" baseline="0" dirty="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Former TG 4z participants</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539428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Consensus PAR proposal for NG UWB from the perspective of former 4z participants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latin typeface="Times New Roman" pitchFamily="18" charset="0"/>
                <a:ea typeface="ＭＳ Ｐゴシック" pitchFamily="-65" charset="-128"/>
                <a:cs typeface="+mn-cs"/>
              </a:rPr>
              <a:t>Date Submitted: </a:t>
            </a:r>
            <a:r>
              <a:rPr lang="en-US" sz="1700" dirty="0">
                <a:latin typeface="Times New Roman" pitchFamily="18" charset="0"/>
                <a:ea typeface="ＭＳ Ｐゴシック" pitchFamily="-65" charset="-128"/>
                <a:cs typeface="+mn-cs"/>
              </a:rPr>
              <a:t>[23rd </a:t>
            </a:r>
            <a:r>
              <a:rPr lang="en-US" sz="1700" dirty="0" err="1">
                <a:latin typeface="Times New Roman" pitchFamily="18" charset="0"/>
                <a:ea typeface="ＭＳ Ｐゴシック" pitchFamily="-65" charset="-128"/>
                <a:cs typeface="+mn-cs"/>
              </a:rPr>
              <a:t>Februrary</a:t>
            </a:r>
            <a:r>
              <a:rPr lang="en-US" sz="1700" dirty="0">
                <a:latin typeface="Times New Roman" pitchFamily="18" charset="0"/>
                <a:ea typeface="ＭＳ Ｐゴシック" pitchFamily="-65" charset="-128"/>
                <a:cs typeface="+mn-cs"/>
              </a:rPr>
              <a:t> 2021]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rPr>
              <a:t>David Barras (3db Networks), Clint Chaplin (Samsung), Boris </a:t>
            </a:r>
            <a:r>
              <a:rPr lang="en-US" sz="1700" dirty="0" err="1">
                <a:solidFill>
                  <a:schemeClr val="tx2"/>
                </a:solidFill>
                <a:latin typeface="Times New Roman" pitchFamily="18" charset="0"/>
                <a:ea typeface="ＭＳ Ｐゴシック" pitchFamily="-65" charset="-128"/>
              </a:rPr>
              <a:t>Danev</a:t>
            </a:r>
            <a:r>
              <a:rPr lang="en-US" sz="1700" dirty="0">
                <a:solidFill>
                  <a:schemeClr val="tx2"/>
                </a:solidFill>
                <a:latin typeface="Times New Roman" pitchFamily="18" charset="0"/>
                <a:ea typeface="ＭＳ Ｐゴシック" pitchFamily="-65" charset="-128"/>
              </a:rPr>
              <a:t> (3db Networks), </a:t>
            </a:r>
            <a:r>
              <a:rPr lang="en-US" sz="1700" dirty="0" err="1">
                <a:solidFill>
                  <a:schemeClr val="tx2"/>
                </a:solidFill>
                <a:latin typeface="Times New Roman" pitchFamily="18" charset="0"/>
                <a:ea typeface="ＭＳ Ｐゴシック" pitchFamily="-65" charset="-128"/>
              </a:rPr>
              <a:t>Ersen</a:t>
            </a:r>
            <a:r>
              <a:rPr lang="en-US" sz="1700" dirty="0">
                <a:solidFill>
                  <a:schemeClr val="tx2"/>
                </a:solidFill>
                <a:latin typeface="Times New Roman" pitchFamily="18" charset="0"/>
                <a:ea typeface="ＭＳ Ｐゴシック" pitchFamily="-65" charset="-128"/>
              </a:rPr>
              <a:t> </a:t>
            </a:r>
            <a:r>
              <a:rPr lang="en-US" sz="1700" dirty="0" err="1">
                <a:solidFill>
                  <a:schemeClr val="tx2"/>
                </a:solidFill>
                <a:latin typeface="Times New Roman" pitchFamily="18" charset="0"/>
                <a:ea typeface="ＭＳ Ｐゴシック" pitchFamily="-65" charset="-128"/>
              </a:rPr>
              <a:t>Ekrem</a:t>
            </a:r>
            <a:r>
              <a:rPr lang="en-US" sz="1700" dirty="0">
                <a:solidFill>
                  <a:schemeClr val="tx2"/>
                </a:solidFill>
                <a:latin typeface="Times New Roman" pitchFamily="18" charset="0"/>
                <a:ea typeface="ＭＳ Ｐゴシック" pitchFamily="-65" charset="-128"/>
              </a:rPr>
              <a:t> (Apple), Jochen Hammerschmidt (Apple), ), </a:t>
            </a:r>
            <a:r>
              <a:rPr lang="en-US" sz="1700" dirty="0" err="1">
                <a:solidFill>
                  <a:schemeClr val="tx2"/>
                </a:solidFill>
                <a:latin typeface="Times New Roman" pitchFamily="18" charset="0"/>
                <a:ea typeface="ＭＳ Ｐゴシック" pitchFamily="-65" charset="-128"/>
              </a:rPr>
              <a:t>Mingyu</a:t>
            </a:r>
            <a:r>
              <a:rPr lang="en-US" sz="1700" dirty="0">
                <a:solidFill>
                  <a:schemeClr val="tx2"/>
                </a:solidFill>
                <a:latin typeface="Times New Roman" pitchFamily="18" charset="0"/>
                <a:ea typeface="ＭＳ Ｐゴシック" pitchFamily="-65" charset="-128"/>
              </a:rPr>
              <a:t> Lee (Samsung), Frank Leong (NXP), Michael McLaughlin (</a:t>
            </a:r>
            <a:r>
              <a:rPr lang="en-US" sz="1700" dirty="0" err="1">
                <a:solidFill>
                  <a:schemeClr val="tx2"/>
                </a:solidFill>
                <a:latin typeface="Times New Roman" pitchFamily="18" charset="0"/>
                <a:ea typeface="ＭＳ Ｐゴシック" pitchFamily="-65" charset="-128"/>
              </a:rPr>
              <a:t>Qorvo</a:t>
            </a:r>
            <a:r>
              <a:rPr lang="en-US" sz="1700" dirty="0">
                <a:solidFill>
                  <a:schemeClr val="tx2"/>
                </a:solidFill>
                <a:latin typeface="Times New Roman" pitchFamily="18" charset="0"/>
                <a:ea typeface="ＭＳ Ｐゴシック" pitchFamily="-65" charset="-128"/>
              </a:rPr>
              <a:t>), Ayman Naguib (Apple), </a:t>
            </a:r>
            <a:r>
              <a:rPr lang="en-US" sz="1700" dirty="0" err="1">
                <a:solidFill>
                  <a:schemeClr val="tx2"/>
                </a:solidFill>
                <a:latin typeface="Times New Roman" pitchFamily="18" charset="0"/>
                <a:ea typeface="ＭＳ Ｐゴシック" pitchFamily="-65" charset="-128"/>
              </a:rPr>
              <a:t>Riku</a:t>
            </a:r>
            <a:r>
              <a:rPr lang="en-US" sz="1700" dirty="0">
                <a:solidFill>
                  <a:schemeClr val="tx2"/>
                </a:solidFill>
                <a:latin typeface="Times New Roman" pitchFamily="18" charset="0"/>
                <a:ea typeface="ＭＳ Ｐゴシック" pitchFamily="-65" charset="-128"/>
              </a:rPr>
              <a:t> </a:t>
            </a:r>
            <a:r>
              <a:rPr lang="en-US" sz="1700" dirty="0" err="1">
                <a:solidFill>
                  <a:schemeClr val="tx2"/>
                </a:solidFill>
                <a:latin typeface="Times New Roman" pitchFamily="18" charset="0"/>
                <a:ea typeface="ＭＳ Ｐゴシック" pitchFamily="-65" charset="-128"/>
              </a:rPr>
              <a:t>Pirhonen</a:t>
            </a:r>
            <a:r>
              <a:rPr lang="en-US" sz="1700" dirty="0">
                <a:solidFill>
                  <a:schemeClr val="tx2"/>
                </a:solidFill>
                <a:latin typeface="Times New Roman" pitchFamily="18" charset="0"/>
                <a:ea typeface="ＭＳ Ｐゴシック" pitchFamily="-65" charset="-128"/>
              </a:rPr>
              <a:t> (NXP), Billy Verso (</a:t>
            </a:r>
            <a:r>
              <a:rPr lang="en-US" sz="1700" dirty="0" err="1">
                <a:solidFill>
                  <a:schemeClr val="tx2"/>
                </a:solidFill>
                <a:latin typeface="Times New Roman" pitchFamily="18" charset="0"/>
                <a:ea typeface="ＭＳ Ｐゴシック" pitchFamily="-65" charset="-128"/>
              </a:rPr>
              <a:t>Qorvo</a:t>
            </a:r>
            <a:r>
              <a:rPr lang="en-US" sz="1700" dirty="0">
                <a:solidFill>
                  <a:schemeClr val="tx2"/>
                </a:solidFill>
                <a:latin typeface="Times New Roman" pitchFamily="18" charset="0"/>
                <a:ea typeface="ＭＳ Ｐゴシック" pitchFamily="-65" charset="-128"/>
              </a:rPr>
              <a:t>)]</a:t>
            </a:r>
          </a:p>
          <a:p>
            <a:pPr eaLnBrk="0" hangingPunct="0">
              <a:defRPr/>
            </a:pPr>
            <a:r>
              <a:rPr lang="en-US" sz="1700" b="1" dirty="0">
                <a:solidFill>
                  <a:schemeClr val="tx2"/>
                </a:solidFill>
                <a:latin typeface="Times New Roman" pitchFamily="18" charset="0"/>
                <a:ea typeface="ＭＳ Ｐゴシック" pitchFamily="-65" charset="-128"/>
                <a:cs typeface="+mn-cs"/>
              </a:rPr>
              <a:t>Address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E-Mail:[</a:t>
            </a:r>
            <a:r>
              <a:rPr lang="en-US" sz="1700" dirty="0" err="1">
                <a:solidFill>
                  <a:schemeClr val="tx2"/>
                </a:solidFill>
                <a:latin typeface="Times New Roman" pitchFamily="18" charset="0"/>
                <a:ea typeface="ＭＳ Ｐゴシック" pitchFamily="-65" charset="-128"/>
                <a:cs typeface="+mn-cs"/>
              </a:rPr>
              <a:t>eekrem</a:t>
            </a:r>
            <a:r>
              <a:rPr lang="en-US" sz="1700" dirty="0">
                <a:solidFill>
                  <a:schemeClr val="tx2"/>
                </a:solidFill>
                <a:latin typeface="Times New Roman" pitchFamily="18" charset="0"/>
                <a:ea typeface="ＭＳ Ｐゴシック" pitchFamily="-65" charset="-128"/>
                <a:cs typeface="+mn-cs"/>
              </a:rPr>
              <a:t> (at) </a:t>
            </a:r>
            <a:r>
              <a:rPr lang="en-US" sz="1700" dirty="0" err="1">
                <a:solidFill>
                  <a:schemeClr val="tx2"/>
                </a:solidFill>
                <a:latin typeface="Times New Roman" pitchFamily="18" charset="0"/>
                <a:ea typeface="ＭＳ Ｐゴシック" pitchFamily="-65" charset="-128"/>
                <a:cs typeface="+mn-cs"/>
              </a:rPr>
              <a:t>apple.com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scope for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proposal for the text of the PAR scope for the next generation UWB standardization project.]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762794"/>
            <a:ext cx="11580893" cy="457306"/>
          </a:xfrm>
        </p:spPr>
        <p:txBody>
          <a:bodyPr/>
          <a:lstStyle/>
          <a:p>
            <a:r>
              <a:rPr lang="en-IE" sz="3500" b="1" dirty="0">
                <a:solidFill>
                  <a:srgbClr val="000000"/>
                </a:solidFill>
                <a:latin typeface="Arial" charset="0"/>
              </a:rPr>
              <a:t>Introductory Comments</a:t>
            </a:r>
            <a:endParaRPr lang="en-US" sz="3500" dirty="0">
              <a:latin typeface="Arial" charset="0"/>
            </a:endParaRPr>
          </a:p>
        </p:txBody>
      </p:sp>
      <p:sp>
        <p:nvSpPr>
          <p:cNvPr id="10243" name="Rectangle 1027"/>
          <p:cNvSpPr>
            <a:spLocks noGrp="1" noChangeArrowheads="1"/>
          </p:cNvSpPr>
          <p:nvPr>
            <p:ph type="body" idx="1"/>
          </p:nvPr>
        </p:nvSpPr>
        <p:spPr>
          <a:xfrm>
            <a:off x="507935" y="1449229"/>
            <a:ext cx="11073671" cy="4876799"/>
          </a:xfrm>
        </p:spPr>
        <p:txBody>
          <a:bodyPr/>
          <a:lstStyle/>
          <a:p>
            <a:pPr>
              <a:spcAft>
                <a:spcPts val="600"/>
              </a:spcAft>
            </a:pPr>
            <a:r>
              <a:rPr lang="en-IE" sz="2400" dirty="0">
                <a:latin typeface="Arial" charset="0"/>
              </a:rPr>
              <a:t>This is an attempt at merging the interests of various NG-UWB presentations and discussions that took place over the past 3-4 months into </a:t>
            </a:r>
            <a:r>
              <a:rPr lang="en-IE" sz="2400">
                <a:latin typeface="Arial" charset="0"/>
              </a:rPr>
              <a:t>a “Consensus </a:t>
            </a:r>
            <a:r>
              <a:rPr lang="en-IE" sz="2400" dirty="0">
                <a:latin typeface="Arial" charset="0"/>
              </a:rPr>
              <a:t>PAR draft for NG-UWB”</a:t>
            </a:r>
          </a:p>
          <a:p>
            <a:pPr>
              <a:spcAft>
                <a:spcPts val="600"/>
              </a:spcAft>
            </a:pPr>
            <a:r>
              <a:rPr lang="en-IE" sz="2400" dirty="0">
                <a:latin typeface="Arial" charset="0"/>
              </a:rPr>
              <a:t>It was worked out in close collaboration between all former 4z industry participants and has the intent to be inclusive of all ideas currently brought forward in IG NG-UWB, covering both traditional ranging use cases as well as non-ranging opportunities in UWB</a:t>
            </a:r>
          </a:p>
          <a:p>
            <a:pPr>
              <a:spcAft>
                <a:spcPts val="600"/>
              </a:spcAft>
            </a:pPr>
            <a:r>
              <a:rPr lang="en-IE" sz="2400" dirty="0">
                <a:latin typeface="Arial" charset="0"/>
              </a:rPr>
              <a:t>Note that some language is ported over from the original 802.15.4z PAR to ensure some level of continuity; the IG and its leadership should way in on whether this language is still suitable for NG-UWB</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838994"/>
            <a:ext cx="11580893" cy="609600"/>
          </a:xfrm>
        </p:spPr>
        <p:txBody>
          <a:bodyPr/>
          <a:lstStyle/>
          <a:p>
            <a:r>
              <a:rPr lang="en-IE" sz="3500" b="1" dirty="0">
                <a:solidFill>
                  <a:srgbClr val="000000"/>
                </a:solidFill>
                <a:latin typeface="Arial" charset="0"/>
              </a:rPr>
              <a:t>Proposed Consensus PAR Draft Text</a:t>
            </a:r>
            <a:endParaRPr lang="en-US" sz="3500" dirty="0">
              <a:latin typeface="Arial" charset="0"/>
            </a:endParaRPr>
          </a:p>
        </p:txBody>
      </p:sp>
      <p:sp>
        <p:nvSpPr>
          <p:cNvPr id="10243" name="Rectangle 1027"/>
          <p:cNvSpPr>
            <a:spLocks noGrp="1" noChangeArrowheads="1"/>
          </p:cNvSpPr>
          <p:nvPr>
            <p:ph type="body" idx="1"/>
          </p:nvPr>
        </p:nvSpPr>
        <p:spPr>
          <a:xfrm>
            <a:off x="507935" y="1677194"/>
            <a:ext cx="11073671" cy="4648200"/>
          </a:xfrm>
        </p:spPr>
        <p:txBody>
          <a:bodyPr/>
          <a:lstStyle/>
          <a:p>
            <a:pPr marL="0" indent="0">
              <a:spcAft>
                <a:spcPts val="600"/>
              </a:spcAft>
              <a:buNone/>
            </a:pPr>
            <a:r>
              <a:rPr lang="en-US" sz="1800" dirty="0"/>
              <a:t>This amendment enhances the UWB PHYs, MAC, and associated ranging techniques while retaining backward compatibility with ERDEVs.  </a:t>
            </a:r>
          </a:p>
          <a:p>
            <a:pPr marL="0" indent="0">
              <a:spcAft>
                <a:spcPts val="600"/>
              </a:spcAft>
              <a:buNone/>
            </a:pPr>
            <a:r>
              <a:rPr lang="en-US" sz="1800" dirty="0"/>
              <a:t>Areas of enhancement include: additional coding / preamble / modulation schemes to support improved link budget and/or reduced air-time; additional channels and operating frequencies; interference mitigation techniques to support higher density and higher traffic use cases; improvements to accuracy / precision / reliability and interoperability for high-integrity ranging; schemes to reduce complexity and power consumption; definitions for tightly coupled hybrid operation of narrowband signaling to assist UWB; enhanced native discovery and connection setup mechanisms; and sensing capabilities to support presence detection and environment mapping; and data formats supporting low-power low-latency streaming as well as high data-rate streaming of up to at least 50 Mbit/s of throughput. </a:t>
            </a:r>
          </a:p>
          <a:p>
            <a:pPr marL="0" indent="0">
              <a:spcAft>
                <a:spcPts val="600"/>
              </a:spcAft>
              <a:buNone/>
            </a:pPr>
            <a:r>
              <a:rPr lang="en-US" sz="1800" dirty="0"/>
              <a:t>Support for peer-to-peer, peer-to-multi-peer, and station-to-infrastructure protocols are in scope, as are infrastructure synchronization mechanisms. This amendment includes safeguards so that the high throughput data use cases will not cause significant disruption to low duty-cycle ranging use cases. Typical range of the radio is up to at least 100 meters.</a:t>
            </a:r>
          </a:p>
        </p:txBody>
      </p:sp>
    </p:spTree>
    <p:extLst>
      <p:ext uri="{BB962C8B-B14F-4D97-AF65-F5344CB8AC3E}">
        <p14:creationId xmlns:p14="http://schemas.microsoft.com/office/powerpoint/2010/main" val="275882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02F2CB4-F39D-45F1-B293-B9EB7E2D6C8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47</TotalTime>
  <Words>261</Words>
  <Application>Microsoft Macintosh PowerPoint</Application>
  <PresentationFormat>Custom</PresentationFormat>
  <Paragraphs>37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ＭＳ Ｐゴシック</vt:lpstr>
      <vt:lpstr>Arial</vt:lpstr>
      <vt:lpstr>Times New Roman</vt:lpstr>
      <vt:lpstr>Default Design</vt:lpstr>
      <vt:lpstr>PowerPoint Presentation</vt:lpstr>
      <vt:lpstr>Introductory Comments</vt:lpstr>
      <vt:lpstr>Proposed Consensus PAR Draft Text</vt:lpstr>
      <vt:lpstr>PowerPoint Presentation</vt:lpstr>
    </vt:vector>
  </TitlesOfParts>
  <Company>Decawave Ltd</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Jochen Hammerschmidt</cp:lastModifiedBy>
  <cp:revision>1178</cp:revision>
  <cp:lastPrinted>2015-07-14T16:02:16Z</cp:lastPrinted>
  <dcterms:created xsi:type="dcterms:W3CDTF">2009-07-12T16:25:16Z</dcterms:created>
  <dcterms:modified xsi:type="dcterms:W3CDTF">2021-02-22T23:19:26Z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906a9bd8-20e5-4fac-ac8f-0fee155ba067</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