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5"/>
  </p:notesMasterIdLst>
  <p:handoutMasterIdLst>
    <p:handoutMasterId r:id="rId6"/>
  </p:handoutMasterIdLst>
  <p:sldIdLst>
    <p:sldId id="340" r:id="rId2"/>
    <p:sldId id="344" r:id="rId3"/>
    <p:sldId id="346" r:id="rId4"/>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1" autoAdjust="0"/>
    <p:restoredTop sz="94823" autoAdjust="0"/>
  </p:normalViewPr>
  <p:slideViewPr>
    <p:cSldViewPr>
      <p:cViewPr varScale="1">
        <p:scale>
          <a:sx n="81" d="100"/>
          <a:sy n="81" d="100"/>
        </p:scale>
        <p:origin x="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p:spPr>
        <p:txBody>
          <a:bodyPr vert="horz" wrap="square" lIns="95441" tIns="47721" rIns="95441" bIns="47721"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dirty="0">
                <a:solidFill>
                  <a:srgbClr val="000000"/>
                </a:solidFill>
              </a:rPr>
              <a:t>July 2020</a:t>
            </a:r>
          </a:p>
        </p:txBody>
      </p:sp>
      <p:sp>
        <p:nvSpPr>
          <p:cNvPr id="6" name="フッター プレースホルダー 5"/>
          <p:cNvSpPr>
            <a:spLocks noGrp="1"/>
          </p:cNvSpPr>
          <p:nvPr>
            <p:ph type="ftr" sz="quarter" idx="11"/>
          </p:nvPr>
        </p:nvSpPr>
        <p:spPr>
          <a:xfrm>
            <a:off x="6948264" y="6475412"/>
            <a:ext cx="1662336"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dirty="0">
                <a:solidFill>
                  <a:srgbClr val="000000"/>
                </a:solidFill>
              </a:rPr>
              <a:t>Hiroyo Ogawa, NICT</a:t>
            </a: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dirty="0">
                <a:solidFill>
                  <a:srgbClr val="000000"/>
                </a:solidFill>
                <a:latin typeface="Times New Roman" pitchFamily="18" charset="0"/>
              </a:rPr>
              <a:t>February 2021</a:t>
            </a: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a:solidFill>
                  <a:srgbClr val="000000"/>
                </a:solidFill>
              </a:rPr>
              <a:t>Hiroyo Ogawa,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rgbClr val="000000"/>
                </a:solidFill>
                <a:latin typeface="Times New Roman" pitchFamily="18" charset="0"/>
                <a:ea typeface="ＭＳ Ｐゴシック" charset="-128"/>
              </a:rPr>
              <a:t>doc.: IEEE 802.15-21-0109-00-0thz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Proposal of a draft text for a liaison statement to ITU-R WP 5A</a:t>
            </a:r>
            <a:endParaRPr kumimoji="1" lang="en-US" altLang="ja-JP" sz="1800" dirty="0">
              <a:solidFill>
                <a:srgbClr val="000000"/>
              </a:solidFill>
              <a:latin typeface="Times New Roman" pitchFamily="18" charset="0"/>
              <a:ea typeface="HGPｺﾞｼｯｸM" panose="020B0600000000000000" pitchFamily="50"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a:solidFill>
                  <a:srgbClr val="000000"/>
                </a:solidFill>
                <a:latin typeface="Times New Roman" pitchFamily="18" charset="0"/>
                <a:ea typeface="ＭＳ Ｐゴシック" charset="-128"/>
                <a:cs typeface="Times New Roman" panose="02020603050405020304" pitchFamily="18" charset="0"/>
              </a:rPr>
              <a:t>18 February 2021</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Hiroyo Ogawa, Iwao Hosako, Akifumi Kasamatsu, Norihiko Sekine, Shingo Saito,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Keizo</a:t>
            </a:r>
            <a:r>
              <a:rPr lang="en-US" altLang="ja-JP" sz="1600" dirty="0">
                <a:solidFill>
                  <a:srgbClr val="000000"/>
                </a:solidFill>
                <a:latin typeface="Times New Roman" pitchFamily="18" charset="0"/>
                <a:ea typeface="ＭＳ Ｐゴシック" charset="-128"/>
                <a:cs typeface="Times New Roman" panose="02020603050405020304" pitchFamily="18" charset="0"/>
              </a:rPr>
              <a:t> Inagaki, Atsushi Kanno, Katsumi Fujii, Hirokazu Sawada</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5043, FAX: , E-Mail: hiroyoogawa@nict.go.jp</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n/a</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a:solidFill>
                  <a:srgbClr val="000000"/>
                </a:solidFill>
                <a:latin typeface="Times New Roman" pitchFamily="18" charset="0"/>
                <a:ea typeface="ＭＳ Ｐゴシック" charset="-128"/>
                <a:cs typeface="Times New Roman" panose="02020603050405020304" pitchFamily="18" charset="0"/>
              </a:rPr>
              <a:t>	IEEE 802 SC THZ suggests ITU-R WP 5A that the technical and operational characteristics provided by IEEE 802.15.3d can be used for coexistence studies between LMS and FS applications.  </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To provide texts of a draft liaison statement to ITU-R WP 5A.</a:t>
            </a:r>
          </a:p>
          <a:p>
            <a:pPr algn="l">
              <a:spcBef>
                <a:spcPts val="600"/>
              </a:spcBef>
            </a:pPr>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a:xfrm>
            <a:off x="467544" y="378281"/>
            <a:ext cx="1600200" cy="215444"/>
          </a:xfrm>
        </p:spPr>
        <p:txBody>
          <a:bodyPr/>
          <a:lstStyle/>
          <a:p>
            <a:r>
              <a:rPr lang="en-US" altLang="ja-JP" dirty="0">
                <a:solidFill>
                  <a:srgbClr val="000000"/>
                </a:solidFill>
                <a:latin typeface="+mj-lt"/>
              </a:rPr>
              <a:t>February 2021</a:t>
            </a:r>
          </a:p>
        </p:txBody>
      </p:sp>
      <p:sp>
        <p:nvSpPr>
          <p:cNvPr id="5" name="フッター プレースホルダー 4"/>
          <p:cNvSpPr>
            <a:spLocks noGrp="1"/>
          </p:cNvSpPr>
          <p:nvPr>
            <p:ph type="ftr" sz="quarter" idx="11"/>
          </p:nvPr>
        </p:nvSpPr>
        <p:spPr>
          <a:xfrm>
            <a:off x="6948264" y="6475412"/>
            <a:ext cx="1662336" cy="184666"/>
          </a:xfrm>
        </p:spPr>
        <p:txBody>
          <a:bodyPr/>
          <a:lstStyle/>
          <a:p>
            <a:r>
              <a:rPr lang="en-US" altLang="ja-JP" dirty="0">
                <a:solidFill>
                  <a:srgbClr val="000000"/>
                </a:solidFill>
              </a:rPr>
              <a:t>Hiroyo Ogawa, NICT</a:t>
            </a:r>
          </a:p>
        </p:txBody>
      </p:sp>
    </p:spTree>
    <p:extLst>
      <p:ext uri="{BB962C8B-B14F-4D97-AF65-F5344CB8AC3E}">
        <p14:creationId xmlns:p14="http://schemas.microsoft.com/office/powerpoint/2010/main" val="119133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30087"/>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Proposed text of LS to WP 5A</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48444" y="1268760"/>
            <a:ext cx="8503096" cy="4503797"/>
          </a:xfrm>
          <a:prstGeom prst="rect">
            <a:avLst/>
          </a:prstGeom>
          <a:noFill/>
        </p:spPr>
        <p:txBody>
          <a:bodyPr wrap="square" rtlCol="0">
            <a:spAutoFit/>
          </a:bodyPr>
          <a:lstStyle/>
          <a:p>
            <a:pPr algn="l">
              <a:lnSpc>
                <a:spcPts val="1600"/>
              </a:lnSpc>
              <a:spcAft>
                <a:spcPts val="1000"/>
              </a:spcAft>
              <a:buClr>
                <a:schemeClr val="accent2"/>
              </a:buClr>
            </a:pPr>
            <a:r>
              <a:rPr kumimoji="1" lang="en-US" altLang="ja-JP" sz="1600" dirty="0">
                <a:latin typeface="+mj-lt"/>
              </a:rPr>
              <a:t>IEEE thanks ITU-R WP 5A for the liaison statement asking on the technical and operational characteristics of LMS applications operating in the frequency range 252-296 GHz.  IEEE also thanks them providing</a:t>
            </a:r>
            <a:r>
              <a:rPr kumimoji="1" lang="ja-JP" altLang="en-US" sz="1600" dirty="0">
                <a:latin typeface="+mj-lt"/>
              </a:rPr>
              <a:t> </a:t>
            </a:r>
            <a:r>
              <a:rPr kumimoji="1" lang="en-US" altLang="ja-JP" sz="1600" dirty="0">
                <a:latin typeface="+mj-lt"/>
              </a:rPr>
              <a:t>information on initial coexistence studies between LMS and FS applications.</a:t>
            </a:r>
          </a:p>
          <a:p>
            <a:pPr algn="l">
              <a:lnSpc>
                <a:spcPts val="1600"/>
              </a:lnSpc>
              <a:spcAft>
                <a:spcPts val="1000"/>
              </a:spcAft>
              <a:buClr>
                <a:schemeClr val="accent2"/>
              </a:buClr>
            </a:pPr>
            <a:r>
              <a:rPr kumimoji="1" lang="en-US" altLang="ja-JP" sz="1600" dirty="0">
                <a:latin typeface="+mj-lt"/>
              </a:rPr>
              <a:t>IEEE 802 published IEEE Std. 802.15.3d</a:t>
            </a:r>
            <a:r>
              <a:rPr kumimoji="1" lang="en-US" altLang="ja-JP" sz="1600" baseline="30000" dirty="0">
                <a:latin typeface="+mj-lt"/>
              </a:rPr>
              <a:t>TM</a:t>
            </a:r>
            <a:r>
              <a:rPr kumimoji="1" lang="en-US" altLang="ja-JP" sz="1600" dirty="0">
                <a:latin typeface="+mj-lt"/>
              </a:rPr>
              <a:t>-2017 which provides physical layer (PHY) at the frequency range between 252 GHz and 325 GHz for switched point-to-point links which enable data rates of up to 100 Gb/s using eight different bandwidths between 2.16 GHz and 69.12 GHz.</a:t>
            </a:r>
          </a:p>
          <a:p>
            <a:pPr algn="l">
              <a:lnSpc>
                <a:spcPts val="1600"/>
              </a:lnSpc>
              <a:spcAft>
                <a:spcPts val="1000"/>
              </a:spcAft>
              <a:buClr>
                <a:schemeClr val="accent2"/>
              </a:buClr>
            </a:pPr>
            <a:r>
              <a:rPr kumimoji="1" lang="en-US" altLang="ja-JP" sz="1600" dirty="0">
                <a:latin typeface="+mj-lt"/>
              </a:rPr>
              <a:t>IEEE 802.15.3d had provided WP 5A information on technical and operational characteristics of LMS applications in response to the liaison statement from WP 5A in 2017. IEEE 802 appreciated that information from IEEE 802 was addressed to develop not only Reports ITU-R M.2417 but also F.2416</a:t>
            </a:r>
            <a:r>
              <a:rPr kumimoji="1" lang="ja-JP" altLang="en-US" sz="1600" dirty="0">
                <a:latin typeface="+mj-lt"/>
              </a:rPr>
              <a:t> </a:t>
            </a:r>
            <a:r>
              <a:rPr kumimoji="1" lang="en-US" altLang="ja-JP" sz="1600" dirty="0">
                <a:latin typeface="+mj-lt"/>
              </a:rPr>
              <a:t>under</a:t>
            </a:r>
            <a:r>
              <a:rPr kumimoji="1" lang="ja-JP" altLang="en-US" sz="1600" dirty="0">
                <a:latin typeface="+mj-lt"/>
              </a:rPr>
              <a:t> </a:t>
            </a:r>
            <a:r>
              <a:rPr kumimoji="1" lang="en-US" altLang="ja-JP" sz="1600" dirty="0">
                <a:latin typeface="+mj-lt"/>
              </a:rPr>
              <a:t>WRC-19</a:t>
            </a:r>
            <a:r>
              <a:rPr kumimoji="1" lang="ja-JP" altLang="en-US" sz="1600" dirty="0">
                <a:latin typeface="+mj-lt"/>
              </a:rPr>
              <a:t> </a:t>
            </a:r>
            <a:r>
              <a:rPr kumimoji="1" lang="en-US" altLang="ja-JP" sz="1600" dirty="0">
                <a:latin typeface="+mj-lt"/>
              </a:rPr>
              <a:t>agenda item 1.15.</a:t>
            </a:r>
          </a:p>
          <a:p>
            <a:pPr algn="l">
              <a:lnSpc>
                <a:spcPts val="1600"/>
              </a:lnSpc>
              <a:spcAft>
                <a:spcPts val="1000"/>
              </a:spcAft>
              <a:buClr>
                <a:schemeClr val="accent2"/>
              </a:buClr>
            </a:pPr>
            <a:r>
              <a:rPr kumimoji="1" lang="en-US" altLang="ja-JP" sz="1600" dirty="0">
                <a:latin typeface="+mj-lt"/>
              </a:rPr>
              <a:t>IEEE 802 notes that information based on IEEE Std. 802.15.3d</a:t>
            </a:r>
            <a:r>
              <a:rPr kumimoji="1" lang="en-US" altLang="ja-JP" sz="1600" baseline="30000" dirty="0">
                <a:latin typeface="+mj-lt"/>
              </a:rPr>
              <a:t>TM</a:t>
            </a:r>
            <a:r>
              <a:rPr kumimoji="1" lang="en-US" altLang="ja-JP" sz="1600" dirty="0">
                <a:latin typeface="+mj-lt"/>
              </a:rPr>
              <a:t>-2017 is still valid in the frequency range 252-325 GHz. IEEE 802 would like to suggest WP 5A that those characteristics are applicable to coexistence studies in the frequency range 252-296 GHz, but Figure 7 in Report ITU-R M.2417 should be modified as shown in Attachment in the liaison statement because the channel bandwidth of 69.12 GHz cannot be arranged for IEEE 802.15.3d devices due to the limited bandwidth of 44 GHz. The parameters of channel bandwidth (69.12 and 103.68 GHz) in Tables 2, 3 and 4 of Report ITU-R M.2417 should be corrected accordingly.</a:t>
            </a:r>
          </a:p>
          <a:p>
            <a:pPr algn="l">
              <a:lnSpc>
                <a:spcPts val="1600"/>
              </a:lnSpc>
              <a:spcAft>
                <a:spcPts val="1000"/>
              </a:spcAft>
              <a:buClr>
                <a:schemeClr val="accent2"/>
              </a:buClr>
            </a:pPr>
            <a:r>
              <a:rPr kumimoji="1" lang="en-US" altLang="ja-JP" sz="1600" dirty="0">
                <a:latin typeface="+mj-lt"/>
              </a:rPr>
              <a:t>IEEE would like to be kept informed on the development of coexistence studies between LMS and FS applications in the frequency range 252-296 GHz.</a:t>
            </a: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latin typeface="+mj-lt"/>
              </a:rPr>
              <a:t>February 2021</a:t>
            </a:r>
          </a:p>
        </p:txBody>
      </p:sp>
    </p:spTree>
    <p:extLst>
      <p:ext uri="{BB962C8B-B14F-4D97-AF65-F5344CB8AC3E}">
        <p14:creationId xmlns:p14="http://schemas.microsoft.com/office/powerpoint/2010/main" val="386390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3</a:t>
            </a:fld>
            <a:endParaRPr kumimoji="1" lang="ja-JP" altLang="en-US" dirty="0"/>
          </a:p>
        </p:txBody>
      </p:sp>
      <p:sp>
        <p:nvSpPr>
          <p:cNvPr id="2" name="日付プレースホルダー 1"/>
          <p:cNvSpPr>
            <a:spLocks noGrp="1"/>
          </p:cNvSpPr>
          <p:nvPr>
            <p:ph type="dt" sz="half" idx="10"/>
          </p:nvPr>
        </p:nvSpPr>
        <p:spPr/>
        <p:txBody>
          <a:bodyPr/>
          <a:lstStyle/>
          <a:p>
            <a:r>
              <a:rPr lang="en-US" altLang="ja-JP" dirty="0">
                <a:solidFill>
                  <a:srgbClr val="000000"/>
                </a:solidFill>
                <a:latin typeface="+mj-lt"/>
              </a:rPr>
              <a:t>February 2021</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251520" y="620688"/>
            <a:ext cx="8280920"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400" kern="0" dirty="0">
                <a:ea typeface="メイリオ" panose="020B0604030504040204" pitchFamily="50" charset="-128"/>
                <a:cs typeface="メイリオ" panose="020B0604030504040204" pitchFamily="50" charset="-128"/>
              </a:rPr>
              <a:t>Attachment:</a:t>
            </a:r>
          </a:p>
          <a:p>
            <a:r>
              <a:rPr lang="en-US" altLang="ja-JP" sz="2400" kern="0" dirty="0">
                <a:ea typeface="メイリオ" panose="020B0604030504040204" pitchFamily="50" charset="-128"/>
                <a:cs typeface="メイリオ" panose="020B0604030504040204" pitchFamily="50" charset="-128"/>
              </a:rPr>
              <a:t>Channel Arrangement in the Frequency Range 252-296 GHz</a:t>
            </a:r>
            <a:endParaRPr lang="ja-JP" altLang="en-US" sz="2400" kern="0" dirty="0">
              <a:ea typeface="メイリオ" panose="020B0604030504040204" pitchFamily="50" charset="-128"/>
              <a:cs typeface="メイリオ" panose="020B0604030504040204" pitchFamily="50" charset="-128"/>
            </a:endParaRPr>
          </a:p>
        </p:txBody>
      </p:sp>
      <p:sp>
        <p:nvSpPr>
          <p:cNvPr id="11" name="Rectangle 2">
            <a:extLst>
              <a:ext uri="{FF2B5EF4-FFF2-40B4-BE49-F238E27FC236}">
                <a16:creationId xmlns:a16="http://schemas.microsoft.com/office/drawing/2014/main" id="{00261E9F-A96F-4E1C-83CA-5C1A50C6E2D1}"/>
              </a:ext>
            </a:extLst>
          </p:cNvPr>
          <p:cNvSpPr>
            <a:spLocks noChangeArrowheads="1"/>
          </p:cNvSpPr>
          <p:nvPr/>
        </p:nvSpPr>
        <p:spPr bwMode="auto">
          <a:xfrm>
            <a:off x="1273175"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テキスト ボックス 2">
            <a:extLst>
              <a:ext uri="{FF2B5EF4-FFF2-40B4-BE49-F238E27FC236}">
                <a16:creationId xmlns:a16="http://schemas.microsoft.com/office/drawing/2014/main" id="{A8B594A5-8F76-48E7-8695-FC3EB82AD713}"/>
              </a:ext>
            </a:extLst>
          </p:cNvPr>
          <p:cNvSpPr txBox="1"/>
          <p:nvPr/>
        </p:nvSpPr>
        <p:spPr>
          <a:xfrm>
            <a:off x="467544" y="6165304"/>
            <a:ext cx="6773008" cy="276999"/>
          </a:xfrm>
          <a:prstGeom prst="rect">
            <a:avLst/>
          </a:prstGeom>
          <a:noFill/>
        </p:spPr>
        <p:txBody>
          <a:bodyPr wrap="none" rtlCol="0">
            <a:spAutoFit/>
          </a:bodyPr>
          <a:lstStyle/>
          <a:p>
            <a:pPr algn="l"/>
            <a:r>
              <a:rPr lang="x-none" altLang="ja-JP" sz="1200" dirty="0">
                <a:latin typeface="+mj-lt"/>
              </a:rPr>
              <a:t>This work was financially supported by the Ministry of Internal Affairs and Communications of Japan</a:t>
            </a:r>
            <a:r>
              <a:rPr lang="en-US" altLang="ja-JP" sz="1200" dirty="0">
                <a:latin typeface="+mj-lt"/>
              </a:rPr>
              <a:t>.</a:t>
            </a:r>
            <a:endParaRPr lang="ja-JP" altLang="ja-JP" sz="1200" dirty="0">
              <a:latin typeface="+mj-lt"/>
            </a:endParaRPr>
          </a:p>
        </p:txBody>
      </p:sp>
      <p:pic>
        <p:nvPicPr>
          <p:cNvPr id="9" name="図 8">
            <a:extLst>
              <a:ext uri="{FF2B5EF4-FFF2-40B4-BE49-F238E27FC236}">
                <a16:creationId xmlns:a16="http://schemas.microsoft.com/office/drawing/2014/main" id="{228D9920-7DAB-45FA-AF29-421728BE420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79177" y="1489298"/>
            <a:ext cx="5231148" cy="4676006"/>
          </a:xfrm>
          <a:prstGeom prst="rect">
            <a:avLst/>
          </a:prstGeom>
          <a:noFill/>
          <a:ln>
            <a:noFill/>
          </a:ln>
        </p:spPr>
      </p:pic>
    </p:spTree>
    <p:extLst>
      <p:ext uri="{BB962C8B-B14F-4D97-AF65-F5344CB8AC3E}">
        <p14:creationId xmlns:p14="http://schemas.microsoft.com/office/powerpoint/2010/main" val="307608720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13016</TotalTime>
  <Words>602</Words>
  <Application>Microsoft Office PowerPoint</Application>
  <PresentationFormat>画面に合わせる (4:3)</PresentationFormat>
  <Paragraphs>31</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Helvetica</vt:lpstr>
      <vt:lpstr>Times New Roman</vt:lpstr>
      <vt:lpstr>IEEE-P802_15</vt:lpstr>
      <vt:lpstr>PowerPoint プレゼンテーション</vt:lpstr>
      <vt:lpstr>PowerPoint プレゼンテーション</vt:lpstr>
      <vt:lpstr>PowerPoint プレゼンテーション</vt:lpstr>
    </vt:vector>
  </TitlesOfParts>
  <Company>（株）東芝</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Ogawa Hiroyo</cp:lastModifiedBy>
  <cp:revision>682</cp:revision>
  <cp:lastPrinted>2014-10-01T05:45:06Z</cp:lastPrinted>
  <dcterms:created xsi:type="dcterms:W3CDTF">2002-05-15T02:14:01Z</dcterms:created>
  <dcterms:modified xsi:type="dcterms:W3CDTF">2021-02-18T07:58:22Z</dcterms:modified>
</cp:coreProperties>
</file>