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7"/>
  </p:notesMasterIdLst>
  <p:handoutMasterIdLst>
    <p:handoutMasterId r:id="rId28"/>
  </p:handoutMasterIdLst>
  <p:sldIdLst>
    <p:sldId id="259" r:id="rId2"/>
    <p:sldId id="987" r:id="rId3"/>
    <p:sldId id="938" r:id="rId4"/>
    <p:sldId id="963" r:id="rId5"/>
    <p:sldId id="260" r:id="rId6"/>
    <p:sldId id="261" r:id="rId7"/>
    <p:sldId id="262" r:id="rId8"/>
    <p:sldId id="263" r:id="rId9"/>
    <p:sldId id="283" r:id="rId10"/>
    <p:sldId id="284" r:id="rId11"/>
    <p:sldId id="287" r:id="rId12"/>
    <p:sldId id="944" r:id="rId13"/>
    <p:sldId id="289" r:id="rId14"/>
    <p:sldId id="950" r:id="rId15"/>
    <p:sldId id="997" r:id="rId16"/>
    <p:sldId id="990" r:id="rId17"/>
    <p:sldId id="998" r:id="rId18"/>
    <p:sldId id="999" r:id="rId19"/>
    <p:sldId id="993" r:id="rId20"/>
    <p:sldId id="992" r:id="rId21"/>
    <p:sldId id="994" r:id="rId22"/>
    <p:sldId id="256" r:id="rId23"/>
    <p:sldId id="965" r:id="rId24"/>
    <p:sldId id="314" r:id="rId25"/>
    <p:sldId id="985" r:id="rId26"/>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7" autoAdjust="0"/>
    <p:restoredTop sz="96869" autoAdjust="0"/>
  </p:normalViewPr>
  <p:slideViewPr>
    <p:cSldViewPr>
      <p:cViewPr varScale="1">
        <p:scale>
          <a:sx n="156" d="100"/>
          <a:sy n="156" d="100"/>
        </p:scale>
        <p:origin x="150" y="16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22</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p:txBody>
          <a:bodyPr/>
          <a:lstStyle/>
          <a:p>
            <a:fld id="{07EF11DD-EAC9-418C-AFCF-9D5EFABD0DDC}" type="slidenum">
              <a:rPr lang="en-US" smtClean="0"/>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p>
            <a:r>
              <a:rPr lang="en-US" dirty="0"/>
              <a:t>February 2020</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6" name="Slide Number Placeholder 5">
            <a:extLst>
              <a:ext uri="{FF2B5EF4-FFF2-40B4-BE49-F238E27FC236}">
                <a16:creationId xmlns:a16="http://schemas.microsoft.com/office/drawing/2014/main" id="{44346B63-CD11-439F-A72D-80BE47519D7F}"/>
              </a:ext>
            </a:extLst>
          </p:cNvPr>
          <p:cNvSpPr>
            <a:spLocks noGrp="1"/>
          </p:cNvSpPr>
          <p:nvPr>
            <p:ph type="sldNum" sz="quarter" idx="4"/>
          </p:nvPr>
        </p:nvSpPr>
        <p:spPr>
          <a:xfrm>
            <a:off x="8915400" y="6356350"/>
            <a:ext cx="2971800" cy="365125"/>
          </a:xfrm>
          <a:prstGeom prst="rect">
            <a:avLst/>
          </a:prstGeom>
        </p:spPr>
        <p:txBody>
          <a:bodyPr vert="horz" lIns="91440" tIns="45720" rIns="91440" bIns="45720" rtlCol="0" anchor="ctr"/>
          <a:lstStyle>
            <a:lvl1pPr algn="r">
              <a:defRPr sz="1400" b="1">
                <a:solidFill>
                  <a:schemeClr val="tx1"/>
                </a:solidFill>
              </a:defRPr>
            </a:lvl1pPr>
          </a:lstStyle>
          <a:p>
            <a:r>
              <a:rPr lang="en-US" dirty="0"/>
              <a:t>&lt;#&gt;</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doc.:IEEE802.15-21-0102r1</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February 2020</a:t>
            </a:r>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5/documents?is_dcn=DCN%2C%20Title%2C%20Author%20or%20Affiliation&amp;is_group=016t" TargetMode="External"/><Relationship Id="rId3" Type="http://schemas.openxmlformats.org/officeDocument/2006/relationships/hyperlink" Target="https://mentor.ieee.org/802.15/dcn/20/15-20-0196-01-016t-licensed-narrowband-amendment-par.pdf" TargetMode="External"/><Relationship Id="rId7" Type="http://schemas.openxmlformats.org/officeDocument/2006/relationships/hyperlink" Target="http://grouper.ieee.org/groups/802/15/calendar.html" TargetMode="External"/><Relationship Id="rId2" Type="http://schemas.openxmlformats.org/officeDocument/2006/relationships/hyperlink" Target="https://development.standards.ieee.org/myproject-web/app#viewpar/7292" TargetMode="External"/><Relationship Id="rId1" Type="http://schemas.openxmlformats.org/officeDocument/2006/relationships/slideLayout" Target="../slideLayouts/slideLayout2.xml"/><Relationship Id="rId6" Type="http://schemas.openxmlformats.org/officeDocument/2006/relationships/hyperlink" Target="http://grouper.ieee.org/groups/802/15/pub/Subscribe.html" TargetMode="External"/><Relationship Id="rId11" Type="http://schemas.openxmlformats.org/officeDocument/2006/relationships/hyperlink" Target="https://mentor.ieee.org/802.15/dcn/20/15-20-0079-04-016t-task-group-16t-call-for-contributions.docx" TargetMode="External"/><Relationship Id="rId5" Type="http://schemas.openxmlformats.org/officeDocument/2006/relationships/hyperlink" Target="https://mentor.ieee.org/802.15/dcn/20/15-20-0213-02-016t-ieee-802-16t-use-cases.xlsx" TargetMode="External"/><Relationship Id="rId10" Type="http://schemas.openxmlformats.org/officeDocument/2006/relationships/hyperlink" Target="mailto:pat.kinney@kinneyconsultingllc.com" TargetMode="External"/><Relationship Id="rId4" Type="http://schemas.openxmlformats.org/officeDocument/2006/relationships/hyperlink" Target="https://mentor.ieee.org/802.15/dcn/20/15-20-0182-06-016t-system-requirements-document-srd-outline-for-16t.docx" TargetMode="External"/><Relationship Id="rId9" Type="http://schemas.openxmlformats.org/officeDocument/2006/relationships/hyperlink" Target="mailto:tim.godfrey@ieee.org"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sip:1781568700@epri.webex.com" TargetMode="External"/><Relationship Id="rId2" Type="http://schemas.openxmlformats.org/officeDocument/2006/relationships/hyperlink" Target="https://epri.webex.com/epri/j.php?MTID=ma05c3a7bee9e7e3eb3bf75b7267b3e46" TargetMode="External"/><Relationship Id="rId1" Type="http://schemas.openxmlformats.org/officeDocument/2006/relationships/slideLayout" Target="../slideLayouts/slideLayout2.xml"/><Relationship Id="rId5" Type="http://schemas.openxmlformats.org/officeDocument/2006/relationships/hyperlink" Target="https://www.webex.com/pdf/tollfree_restrictions.pdf" TargetMode="External"/><Relationship Id="rId4" Type="http://schemas.openxmlformats.org/officeDocument/2006/relationships/hyperlink" Target="https://epri.webex.com/epri/globalcallin.php?MTID=md7bdf032ab2d522f0c68afd2706f7e54"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6" name="Slide Number Placeholder 3">
            <a:extLst>
              <a:ext uri="{FF2B5EF4-FFF2-40B4-BE49-F238E27FC236}">
                <a16:creationId xmlns:a16="http://schemas.microsoft.com/office/drawing/2014/main" id="{CB0E719E-DD36-40FA-8351-E33DEAA0C7E6}"/>
              </a:ext>
            </a:extLst>
          </p:cNvPr>
          <p:cNvSpPr>
            <a:spLocks noGrp="1"/>
          </p:cNvSpPr>
          <p:nvPr>
            <p:ph type="sldNum" sz="quarter" idx="12"/>
          </p:nvPr>
        </p:nvSpPr>
        <p:spPr/>
        <p:txBody>
          <a:bodyPr/>
          <a:lstStyle/>
          <a:p>
            <a:r>
              <a:rPr lang="en-US" altLang="en-US"/>
              <a:t>Slide </a:t>
            </a:r>
            <a:fld id="{C6213B5F-16EA-4E6C-B391-0D0EC6DE41A6}" type="slidenum">
              <a:rPr lang="en-US" altLang="en-US"/>
              <a:pPr/>
              <a:t>1</a:t>
            </a:fld>
            <a:endParaRPr lang="en-US" altLang="en-US"/>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January 2021 Interim Meeting Presentation </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2021-02-11</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Teleconference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a:xfrm>
            <a:off x="8915400" y="6356350"/>
            <a:ext cx="2971800" cy="365125"/>
          </a:xfrm>
        </p:spPr>
        <p:txBody>
          <a:bodyPr/>
          <a:lstStyle/>
          <a:p>
            <a:fld id="{A3979A82-1A5E-4C7B-AFC0-111CA6C3130A}" type="slidenum">
              <a:rPr lang="en-US" altLang="en-US" smtClean="0"/>
              <a:pPr/>
              <a:t>10</a:t>
            </a:fld>
            <a:endParaRPr lang="en-US" altLang="en-US"/>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7" name="Date Placeholder 6">
            <a:extLst>
              <a:ext uri="{FF2B5EF4-FFF2-40B4-BE49-F238E27FC236}">
                <a16:creationId xmlns:a16="http://schemas.microsoft.com/office/drawing/2014/main" id="{0AB342A3-BB31-4319-BDE2-E964CF53E0C5}"/>
              </a:ext>
            </a:extLst>
          </p:cNvPr>
          <p:cNvSpPr>
            <a:spLocks noGrp="1"/>
          </p:cNvSpPr>
          <p:nvPr>
            <p:ph type="dt" sz="half" idx="10"/>
          </p:nvPr>
        </p:nvSpPr>
        <p:spPr/>
        <p:txBody>
          <a:bodyPr/>
          <a:lstStyle/>
          <a:p>
            <a:r>
              <a:rPr lang="en-US" dirty="0"/>
              <a:t>February 2020</a:t>
            </a:r>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a:xfrm>
            <a:off x="8915400" y="6356350"/>
            <a:ext cx="2971800" cy="365125"/>
          </a:xfrm>
        </p:spPr>
        <p:txBody>
          <a:bodyPr/>
          <a:lstStyle/>
          <a:p>
            <a:r>
              <a:rPr lang="en-GB"/>
              <a:t>Slide </a:t>
            </a:r>
            <a:fld id="{440F5867-744E-4AA6-B0ED-4C44D2DFBB7B}" type="slidenum">
              <a:rPr lang="en-GB" smtClean="0"/>
              <a:pPr/>
              <a:t>11</a:t>
            </a:fld>
            <a:endParaRPr lang="en-GB" dirty="0"/>
          </a:p>
        </p:txBody>
      </p:sp>
      <p:sp>
        <p:nvSpPr>
          <p:cNvPr id="7" name="Date Placeholder 6">
            <a:extLst>
              <a:ext uri="{FF2B5EF4-FFF2-40B4-BE49-F238E27FC236}">
                <a16:creationId xmlns:a16="http://schemas.microsoft.com/office/drawing/2014/main" id="{7EE4E375-6777-41CC-A425-49ADFE361E91}"/>
              </a:ext>
            </a:extLst>
          </p:cNvPr>
          <p:cNvSpPr>
            <a:spLocks noGrp="1"/>
          </p:cNvSpPr>
          <p:nvPr>
            <p:ph type="dt" sz="half" idx="10"/>
          </p:nvPr>
        </p:nvSpPr>
        <p:spPr/>
        <p:txBody>
          <a:bodyPr/>
          <a:lstStyle/>
          <a:p>
            <a:r>
              <a:rPr lang="en-US" dirty="0"/>
              <a:t>February 2020</a:t>
            </a:r>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a:xfrm>
            <a:off x="8915400" y="6356350"/>
            <a:ext cx="2971800" cy="365125"/>
          </a:xfrm>
        </p:spPr>
        <p:txBody>
          <a:bodyPr/>
          <a:lstStyle/>
          <a:p>
            <a:r>
              <a:rPr lang="en-GB"/>
              <a:t>Slide </a:t>
            </a:r>
            <a:fld id="{440F5867-744E-4AA6-B0ED-4C44D2DFBB7B}" type="slidenum">
              <a:rPr lang="en-GB" smtClean="0"/>
              <a:pPr/>
              <a:t>12</a:t>
            </a:fld>
            <a:endParaRPr lang="en-GB" dirty="0"/>
          </a:p>
        </p:txBody>
      </p:sp>
      <p:sp>
        <p:nvSpPr>
          <p:cNvPr id="6" name="Date Placeholder 5">
            <a:extLst>
              <a:ext uri="{FF2B5EF4-FFF2-40B4-BE49-F238E27FC236}">
                <a16:creationId xmlns:a16="http://schemas.microsoft.com/office/drawing/2014/main" id="{2C0031A9-7BA1-4A76-A372-18E3FF51FC1F}"/>
              </a:ext>
            </a:extLst>
          </p:cNvPr>
          <p:cNvSpPr>
            <a:spLocks noGrp="1"/>
          </p:cNvSpPr>
          <p:nvPr>
            <p:ph type="dt" sz="half" idx="10"/>
          </p:nvPr>
        </p:nvSpPr>
        <p:spPr/>
        <p:txBody>
          <a:bodyPr/>
          <a:lstStyle/>
          <a:p>
            <a:r>
              <a:rPr lang="en-US" dirty="0"/>
              <a:t>February 2020</a:t>
            </a:r>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a:xfrm>
            <a:off x="8915400" y="6356350"/>
            <a:ext cx="2971800" cy="365125"/>
          </a:xfrm>
        </p:spPr>
        <p:txBody>
          <a:bodyPr/>
          <a:lstStyle/>
          <a:p>
            <a:r>
              <a:rPr lang="en-GB"/>
              <a:t>Slide </a:t>
            </a:r>
            <a:fld id="{440F5867-744E-4AA6-B0ED-4C44D2DFBB7B}" type="slidenum">
              <a:rPr lang="en-GB" smtClean="0"/>
              <a:pPr/>
              <a:t>13</a:t>
            </a:fld>
            <a:endParaRPr lang="en-GB" dirty="0"/>
          </a:p>
        </p:txBody>
      </p:sp>
      <p:sp>
        <p:nvSpPr>
          <p:cNvPr id="7" name="Date Placeholder 6">
            <a:extLst>
              <a:ext uri="{FF2B5EF4-FFF2-40B4-BE49-F238E27FC236}">
                <a16:creationId xmlns:a16="http://schemas.microsoft.com/office/drawing/2014/main" id="{B5C40E5F-70AE-4280-8653-EBE41563C39B}"/>
              </a:ext>
            </a:extLst>
          </p:cNvPr>
          <p:cNvSpPr>
            <a:spLocks noGrp="1"/>
          </p:cNvSpPr>
          <p:nvPr>
            <p:ph type="dt" sz="half" idx="10"/>
          </p:nvPr>
        </p:nvSpPr>
        <p:spPr/>
        <p:txBody>
          <a:bodyPr/>
          <a:lstStyle/>
          <a:p>
            <a:r>
              <a:rPr lang="en-US" dirty="0"/>
              <a:t>February 2020</a:t>
            </a:r>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lstStyle/>
          <a:p>
            <a:r>
              <a:rPr lang="en-US" dirty="0"/>
              <a:t>Call for Contributions – Updated Nov 4, 2020</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a:xfrm>
            <a:off x="381000" y="1676400"/>
            <a:ext cx="11277600" cy="4876800"/>
          </a:xfrm>
        </p:spPr>
        <p:txBody>
          <a:bodyPr>
            <a:normAutofit fontScale="62500" lnSpcReduction="20000"/>
          </a:bodyPr>
          <a:lstStyle/>
          <a:p>
            <a:r>
              <a:rPr lang="en-US" dirty="0"/>
              <a:t>The IEEE 802.15.16t Task Group is developing an amendment to 802.16-2017. Project 802.16t “Amendment - Fixed and Mobile Wireless Access in Narrowband Channels” </a:t>
            </a:r>
          </a:p>
          <a:p>
            <a:r>
              <a:rPr lang="en-US" dirty="0"/>
              <a:t>This project specifies operation in licensed spectrum with channel bandwidths greater than or equal to 5 kHz and less than 100 kHz. A new PHY will be specified, with changes to the MAC as necessary. The amendment is frequency independent but focuses on spectrum less than 2 GHz. Aggregated operation in adjacent and non-adjacent channels will be supported.</a:t>
            </a:r>
          </a:p>
          <a:p>
            <a:r>
              <a:rPr lang="en-US" dirty="0"/>
              <a:t>This Call for Contributions solicits input documentation toward the development the amendment. The </a:t>
            </a:r>
            <a:r>
              <a:rPr lang="en-US" u="sng" dirty="0">
                <a:hlinkClick r:id="rId2"/>
              </a:rPr>
              <a:t>approved PAR is available at</a:t>
            </a:r>
            <a:r>
              <a:rPr lang="en-US" u="sng" dirty="0"/>
              <a:t> this link</a:t>
            </a:r>
            <a:r>
              <a:rPr lang="en-US" dirty="0"/>
              <a:t>.  The approved PAR is also available on Mentor as document </a:t>
            </a:r>
            <a:r>
              <a:rPr lang="en-US" u="sng" dirty="0">
                <a:hlinkClick r:id="rId3"/>
              </a:rPr>
              <a:t>IEEE 802.15-20-0196r1</a:t>
            </a:r>
            <a:endParaRPr lang="en-US" dirty="0"/>
          </a:p>
          <a:p>
            <a:r>
              <a:rPr lang="en-US" dirty="0"/>
              <a:t>Contributions are sought on the following topics;</a:t>
            </a:r>
          </a:p>
          <a:p>
            <a:pPr lvl="1"/>
            <a:r>
              <a:rPr lang="en-US" dirty="0"/>
              <a:t>Contributions toward the System Requirements Document  (</a:t>
            </a:r>
            <a:r>
              <a:rPr lang="en-US" u="sng" dirty="0">
                <a:hlinkClick r:id="rId4"/>
              </a:rPr>
              <a:t>IEEE 802.15-20-182r6</a:t>
            </a:r>
            <a:r>
              <a:rPr lang="en-US" dirty="0"/>
              <a:t> or subsequent)</a:t>
            </a:r>
          </a:p>
          <a:p>
            <a:pPr lvl="1"/>
            <a:r>
              <a:rPr lang="en-US" dirty="0"/>
              <a:t>Contributions related to security requirements for critical infrastructure use cases as described in IEEE </a:t>
            </a:r>
            <a:r>
              <a:rPr lang="en-US" u="sng" dirty="0">
                <a:hlinkClick r:id="rId5"/>
              </a:rPr>
              <a:t>802.15-20-213r2</a:t>
            </a:r>
            <a:r>
              <a:rPr lang="en-US" dirty="0"/>
              <a:t> (or subsequent)</a:t>
            </a:r>
          </a:p>
          <a:p>
            <a:r>
              <a:rPr lang="en-US" dirty="0"/>
              <a:t>The Task Group is meeting virtually for the time being. Meetings and teleconferences are announced on the </a:t>
            </a:r>
            <a:r>
              <a:rPr lang="en-US" u="sng" dirty="0">
                <a:hlinkClick r:id="rId6"/>
              </a:rPr>
              <a:t>TG16t reflector</a:t>
            </a:r>
            <a:r>
              <a:rPr lang="en-US" dirty="0"/>
              <a:t> and the </a:t>
            </a:r>
            <a:r>
              <a:rPr lang="en-US" u="sng" dirty="0">
                <a:hlinkClick r:id="rId7"/>
              </a:rPr>
              <a:t>802.15 calendar</a:t>
            </a:r>
            <a:r>
              <a:rPr lang="en-US" dirty="0"/>
              <a:t>.</a:t>
            </a:r>
          </a:p>
          <a:p>
            <a:r>
              <a:rPr lang="en-US" dirty="0"/>
              <a:t>This call for contributions will remain open until (at least) the March 2021 electronic plenary meeting. </a:t>
            </a:r>
          </a:p>
          <a:p>
            <a:r>
              <a:rPr lang="en-US" dirty="0"/>
              <a:t>Documents should be uploaded to </a:t>
            </a:r>
            <a:r>
              <a:rPr lang="en-US" u="sng" dirty="0">
                <a:hlinkClick r:id="rId8"/>
              </a:rPr>
              <a:t>Mentor</a:t>
            </a:r>
            <a:r>
              <a:rPr lang="en-US" dirty="0"/>
              <a:t>, to the TG16t task group.</a:t>
            </a:r>
          </a:p>
          <a:p>
            <a:r>
              <a:rPr lang="en-US" dirty="0"/>
              <a:t>For further information, contact the following:</a:t>
            </a:r>
          </a:p>
          <a:p>
            <a:pPr lvl="1"/>
            <a:r>
              <a:rPr lang="en-US" dirty="0"/>
              <a:t>IEEE 802.15.16t Task Group Chair:  Tim Godfrey &lt;</a:t>
            </a:r>
            <a:r>
              <a:rPr lang="en-US" u="sng" dirty="0">
                <a:hlinkClick r:id="rId9"/>
              </a:rPr>
              <a:t>tim.godfrey@ieee.org</a:t>
            </a:r>
            <a:r>
              <a:rPr lang="en-US" dirty="0"/>
              <a:t>&gt;</a:t>
            </a:r>
          </a:p>
          <a:p>
            <a:pPr lvl="1"/>
            <a:r>
              <a:rPr lang="en-US" dirty="0"/>
              <a:t>IEEE 802.15 Working Group Chair:  Pat Kinney &lt;</a:t>
            </a:r>
            <a:r>
              <a:rPr lang="en-US" u="sng" dirty="0">
                <a:hlinkClick r:id="rId10"/>
              </a:rPr>
              <a:t>pat.kinney@kinneyconsultingllc.com</a:t>
            </a:r>
            <a:r>
              <a:rPr lang="en-US" dirty="0"/>
              <a:t>&gt;</a:t>
            </a:r>
          </a:p>
          <a:p>
            <a:endParaRPr lang="en-US" dirty="0"/>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6" name="Slide Number Placeholder 5">
            <a:extLst>
              <a:ext uri="{FF2B5EF4-FFF2-40B4-BE49-F238E27FC236}">
                <a16:creationId xmlns:a16="http://schemas.microsoft.com/office/drawing/2014/main" id="{676D66EC-4AB5-4560-A355-BF061CB78939}"/>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14</a:t>
            </a:fld>
            <a:endParaRPr lang="en-US"/>
          </a:p>
        </p:txBody>
      </p:sp>
      <p:sp>
        <p:nvSpPr>
          <p:cNvPr id="7" name="TextBox 6">
            <a:extLst>
              <a:ext uri="{FF2B5EF4-FFF2-40B4-BE49-F238E27FC236}">
                <a16:creationId xmlns:a16="http://schemas.microsoft.com/office/drawing/2014/main" id="{82C80BA8-6A62-4194-A2F5-AC3521921B78}"/>
              </a:ext>
            </a:extLst>
          </p:cNvPr>
          <p:cNvSpPr txBox="1"/>
          <p:nvPr/>
        </p:nvSpPr>
        <p:spPr>
          <a:xfrm>
            <a:off x="8943474" y="5818743"/>
            <a:ext cx="2862515" cy="369332"/>
          </a:xfrm>
          <a:prstGeom prst="rect">
            <a:avLst/>
          </a:prstGeom>
          <a:noFill/>
        </p:spPr>
        <p:txBody>
          <a:bodyPr wrap="none" rtlCol="0">
            <a:spAutoFit/>
          </a:bodyPr>
          <a:lstStyle/>
          <a:p>
            <a:r>
              <a:rPr lang="en-US" dirty="0">
                <a:highlight>
                  <a:srgbClr val="00FF00"/>
                </a:highlight>
                <a:hlinkClick r:id="rId11"/>
              </a:rPr>
              <a:t>Updated CFC Document Link</a:t>
            </a:r>
            <a:endParaRPr lang="en-US" dirty="0">
              <a:highlight>
                <a:srgbClr val="00FF00"/>
              </a:highlight>
            </a:endParaRPr>
          </a:p>
        </p:txBody>
      </p:sp>
      <p:sp>
        <p:nvSpPr>
          <p:cNvPr id="8" name="Date Placeholder 7">
            <a:extLst>
              <a:ext uri="{FF2B5EF4-FFF2-40B4-BE49-F238E27FC236}">
                <a16:creationId xmlns:a16="http://schemas.microsoft.com/office/drawing/2014/main" id="{1FDBE2B1-89B8-4281-9AB6-FF4677C55F92}"/>
              </a:ext>
            </a:extLst>
          </p:cNvPr>
          <p:cNvSpPr>
            <a:spLocks noGrp="1"/>
          </p:cNvSpPr>
          <p:nvPr>
            <p:ph type="dt" sz="half" idx="10"/>
          </p:nvPr>
        </p:nvSpPr>
        <p:spPr/>
        <p:txBody>
          <a:bodyPr/>
          <a:lstStyle/>
          <a:p>
            <a:r>
              <a:rPr lang="en-US" dirty="0"/>
              <a:t>February 2020</a:t>
            </a:r>
          </a:p>
        </p:txBody>
      </p:sp>
    </p:spTree>
    <p:extLst>
      <p:ext uri="{BB962C8B-B14F-4D97-AF65-F5344CB8AC3E}">
        <p14:creationId xmlns:p14="http://schemas.microsoft.com/office/powerpoint/2010/main" val="4142447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AF444-012C-436D-A88B-DA16AD583E8A}"/>
              </a:ext>
            </a:extLst>
          </p:cNvPr>
          <p:cNvSpPr>
            <a:spLocks noGrp="1"/>
          </p:cNvSpPr>
          <p:nvPr>
            <p:ph type="title"/>
          </p:nvPr>
        </p:nvSpPr>
        <p:spPr/>
        <p:txBody>
          <a:bodyPr/>
          <a:lstStyle/>
          <a:p>
            <a:r>
              <a:rPr lang="en-US" dirty="0"/>
              <a:t>Secretary for February Teleconference</a:t>
            </a:r>
          </a:p>
        </p:txBody>
      </p:sp>
      <p:sp>
        <p:nvSpPr>
          <p:cNvPr id="3" name="Content Placeholder 2">
            <a:extLst>
              <a:ext uri="{FF2B5EF4-FFF2-40B4-BE49-F238E27FC236}">
                <a16:creationId xmlns:a16="http://schemas.microsoft.com/office/drawing/2014/main" id="{786C6BED-832E-40A0-9285-9BA1F8A8D6DB}"/>
              </a:ext>
            </a:extLst>
          </p:cNvPr>
          <p:cNvSpPr>
            <a:spLocks noGrp="1"/>
          </p:cNvSpPr>
          <p:nvPr>
            <p:ph idx="1"/>
          </p:nvPr>
        </p:nvSpPr>
        <p:spPr/>
        <p:txBody>
          <a:bodyPr/>
          <a:lstStyle/>
          <a:p>
            <a:endParaRPr lang="en-US" dirty="0"/>
          </a:p>
          <a:p>
            <a:endParaRPr lang="en-US" dirty="0"/>
          </a:p>
        </p:txBody>
      </p:sp>
      <p:sp>
        <p:nvSpPr>
          <p:cNvPr id="4" name="Date Placeholder 3">
            <a:extLst>
              <a:ext uri="{FF2B5EF4-FFF2-40B4-BE49-F238E27FC236}">
                <a16:creationId xmlns:a16="http://schemas.microsoft.com/office/drawing/2014/main" id="{9CA6FBED-3066-4EAD-8B11-452D7A80DF25}"/>
              </a:ext>
            </a:extLst>
          </p:cNvPr>
          <p:cNvSpPr>
            <a:spLocks noGrp="1"/>
          </p:cNvSpPr>
          <p:nvPr>
            <p:ph type="dt" sz="half" idx="10"/>
          </p:nvPr>
        </p:nvSpPr>
        <p:spPr/>
        <p:txBody>
          <a:bodyPr/>
          <a:lstStyle/>
          <a:p>
            <a:r>
              <a:rPr lang="en-US" dirty="0"/>
              <a:t>February 2020</a:t>
            </a:r>
          </a:p>
        </p:txBody>
      </p:sp>
      <p:sp>
        <p:nvSpPr>
          <p:cNvPr id="5" name="Footer Placeholder 4">
            <a:extLst>
              <a:ext uri="{FF2B5EF4-FFF2-40B4-BE49-F238E27FC236}">
                <a16:creationId xmlns:a16="http://schemas.microsoft.com/office/drawing/2014/main" id="{E42090F2-DB78-44BA-91A6-B05D6B71D4D6}"/>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3950368-8146-4918-8575-197EE18007AA}"/>
              </a:ext>
            </a:extLst>
          </p:cNvPr>
          <p:cNvSpPr>
            <a:spLocks noGrp="1"/>
          </p:cNvSpPr>
          <p:nvPr>
            <p:ph type="sldNum" sz="quarter" idx="12"/>
          </p:nvPr>
        </p:nvSpPr>
        <p:spPr/>
        <p:txBody>
          <a:bodyPr/>
          <a:lstStyle/>
          <a:p>
            <a:r>
              <a:rPr lang="en-US"/>
              <a:t>&lt;#&gt;</a:t>
            </a:r>
            <a:endParaRPr lang="en-US" dirty="0"/>
          </a:p>
        </p:txBody>
      </p:sp>
      <p:sp>
        <p:nvSpPr>
          <p:cNvPr id="7" name="TextBox 6">
            <a:extLst>
              <a:ext uri="{FF2B5EF4-FFF2-40B4-BE49-F238E27FC236}">
                <a16:creationId xmlns:a16="http://schemas.microsoft.com/office/drawing/2014/main" id="{778B6554-8089-4DD0-BAD6-85ED7B274F54}"/>
              </a:ext>
            </a:extLst>
          </p:cNvPr>
          <p:cNvSpPr txBox="1"/>
          <p:nvPr/>
        </p:nvSpPr>
        <p:spPr>
          <a:xfrm>
            <a:off x="1066800" y="1905000"/>
            <a:ext cx="612668" cy="369332"/>
          </a:xfrm>
          <a:prstGeom prst="rect">
            <a:avLst/>
          </a:prstGeom>
          <a:noFill/>
        </p:spPr>
        <p:txBody>
          <a:bodyPr wrap="none" rtlCol="0">
            <a:spAutoFit/>
          </a:bodyPr>
          <a:lstStyle/>
          <a:p>
            <a:r>
              <a:rPr lang="en-US" dirty="0" err="1"/>
              <a:t>Juha</a:t>
            </a:r>
            <a:endParaRPr lang="en-US" dirty="0"/>
          </a:p>
        </p:txBody>
      </p:sp>
    </p:spTree>
    <p:extLst>
      <p:ext uri="{BB962C8B-B14F-4D97-AF65-F5344CB8AC3E}">
        <p14:creationId xmlns:p14="http://schemas.microsoft.com/office/powerpoint/2010/main" val="25555694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February Teleconference</a:t>
            </a:r>
          </a:p>
        </p:txBody>
      </p:sp>
      <p:sp>
        <p:nvSpPr>
          <p:cNvPr id="3" name="Date Placeholder 2">
            <a:extLst>
              <a:ext uri="{FF2B5EF4-FFF2-40B4-BE49-F238E27FC236}">
                <a16:creationId xmlns:a16="http://schemas.microsoft.com/office/drawing/2014/main" id="{8FA78B95-01FE-4E9B-B0D8-486F32981AF3}"/>
              </a:ext>
            </a:extLst>
          </p:cNvPr>
          <p:cNvSpPr>
            <a:spLocks noGrp="1"/>
          </p:cNvSpPr>
          <p:nvPr>
            <p:ph type="dt" sz="half" idx="10"/>
          </p:nvPr>
        </p:nvSpPr>
        <p:spPr/>
        <p:txBody>
          <a:bodyPr/>
          <a:lstStyle/>
          <a:p>
            <a:r>
              <a:rPr lang="en-US" dirty="0"/>
              <a:t>February 2020</a:t>
            </a:r>
          </a:p>
        </p:txBody>
      </p:sp>
      <p:sp>
        <p:nvSpPr>
          <p:cNvPr id="4" name="Footer Placeholder 3">
            <a:extLst>
              <a:ext uri="{FF2B5EF4-FFF2-40B4-BE49-F238E27FC236}">
                <a16:creationId xmlns:a16="http://schemas.microsoft.com/office/drawing/2014/main" id="{32BC02E6-14A9-4417-B10C-007682B6AEA0}"/>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9DCB3F3E-4510-4964-8A9F-ABFD450C33BF}"/>
              </a:ext>
            </a:extLst>
          </p:cNvPr>
          <p:cNvSpPr>
            <a:spLocks noGrp="1"/>
          </p:cNvSpPr>
          <p:nvPr>
            <p:ph type="sldNum" sz="quarter" idx="12"/>
          </p:nvPr>
        </p:nvSpPr>
        <p:spPr/>
        <p:txBody>
          <a:bodyPr/>
          <a:lstStyle/>
          <a:p>
            <a:r>
              <a:rPr lang="en-US"/>
              <a:t>&lt;#&gt;</a:t>
            </a:r>
            <a:endParaRPr lang="en-US" dirty="0"/>
          </a:p>
        </p:txBody>
      </p:sp>
      <p:sp>
        <p:nvSpPr>
          <p:cNvPr id="11" name="Content Placeholder 10">
            <a:extLst>
              <a:ext uri="{FF2B5EF4-FFF2-40B4-BE49-F238E27FC236}">
                <a16:creationId xmlns:a16="http://schemas.microsoft.com/office/drawing/2014/main" id="{C9C52209-884E-43B1-BC59-E12830564D30}"/>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2311829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E70CC-3506-4D4E-9B63-B8AAF8422677}"/>
              </a:ext>
            </a:extLst>
          </p:cNvPr>
          <p:cNvSpPr>
            <a:spLocks noGrp="1"/>
          </p:cNvSpPr>
          <p:nvPr>
            <p:ph type="title"/>
          </p:nvPr>
        </p:nvSpPr>
        <p:spPr/>
        <p:txBody>
          <a:bodyPr/>
          <a:lstStyle/>
          <a:p>
            <a:r>
              <a:rPr lang="en-US" dirty="0"/>
              <a:t>SRD Discussion February 11</a:t>
            </a:r>
          </a:p>
        </p:txBody>
      </p:sp>
      <p:sp>
        <p:nvSpPr>
          <p:cNvPr id="3" name="Content Placeholder 2">
            <a:extLst>
              <a:ext uri="{FF2B5EF4-FFF2-40B4-BE49-F238E27FC236}">
                <a16:creationId xmlns:a16="http://schemas.microsoft.com/office/drawing/2014/main" id="{9037F63A-CF5F-44E1-8A67-CA2455221FC8}"/>
              </a:ext>
            </a:extLst>
          </p:cNvPr>
          <p:cNvSpPr>
            <a:spLocks noGrp="1"/>
          </p:cNvSpPr>
          <p:nvPr>
            <p:ph idx="1"/>
          </p:nvPr>
        </p:nvSpPr>
        <p:spPr/>
        <p:txBody>
          <a:bodyPr>
            <a:normAutofit/>
          </a:bodyPr>
          <a:lstStyle/>
          <a:p>
            <a:pPr marL="0" fontAlgn="ctr">
              <a:spcBef>
                <a:spcPts val="0"/>
              </a:spcBef>
            </a:pPr>
            <a:endParaRPr lang="en-US" dirty="0">
              <a:solidFill>
                <a:srgbClr val="000000"/>
              </a:solidFill>
              <a:latin typeface="Calibri" panose="020F0502020204030204" pitchFamily="34" charset="0"/>
            </a:endParaRPr>
          </a:p>
          <a:p>
            <a:pPr marL="0" fontAlgn="ctr">
              <a:spcBef>
                <a:spcPts val="0"/>
              </a:spcBef>
            </a:pPr>
            <a:r>
              <a:rPr lang="en-US" dirty="0">
                <a:solidFill>
                  <a:srgbClr val="000000"/>
                </a:solidFill>
                <a:latin typeface="Calibri" panose="020F0502020204030204" pitchFamily="34" charset="0"/>
              </a:rPr>
              <a:t>20-0182r11 uploaded by </a:t>
            </a:r>
            <a:r>
              <a:rPr lang="en-US" dirty="0" err="1">
                <a:solidFill>
                  <a:srgbClr val="000000"/>
                </a:solidFill>
                <a:latin typeface="Calibri" panose="020F0502020204030204" pitchFamily="34" charset="0"/>
              </a:rPr>
              <a:t>Juha</a:t>
            </a:r>
            <a:r>
              <a:rPr lang="en-US" dirty="0">
                <a:solidFill>
                  <a:srgbClr val="000000"/>
                </a:solidFill>
                <a:latin typeface="Calibri" panose="020F0502020204030204" pitchFamily="34" charset="0"/>
              </a:rPr>
              <a:t>.  </a:t>
            </a:r>
          </a:p>
          <a:p>
            <a:pPr marL="0" fontAlgn="ctr">
              <a:spcBef>
                <a:spcPts val="0"/>
              </a:spcBef>
            </a:pPr>
            <a:r>
              <a:rPr lang="en-US" dirty="0">
                <a:solidFill>
                  <a:srgbClr val="000000"/>
                </a:solidFill>
                <a:latin typeface="Calibri" panose="020F0502020204030204" pitchFamily="34" charset="0"/>
              </a:rPr>
              <a:t>Clean version of SRD uploaded as 21-0097r0</a:t>
            </a:r>
          </a:p>
          <a:p>
            <a:pPr marL="0" fontAlgn="ctr">
              <a:spcBef>
                <a:spcPts val="0"/>
              </a:spcBef>
            </a:pPr>
            <a:r>
              <a:rPr lang="en-US" dirty="0">
                <a:solidFill>
                  <a:srgbClr val="000000"/>
                </a:solidFill>
                <a:latin typeface="Calibri" panose="020F0502020204030204" pitchFamily="34" charset="0"/>
              </a:rPr>
              <a:t>21-0097r1  contains the three ranges of throughput (Tim will upload r1 with all changes accepted as clean baseline)</a:t>
            </a:r>
          </a:p>
          <a:p>
            <a:pPr marL="457200" lvl="1" fontAlgn="ctr">
              <a:spcBef>
                <a:spcPts val="0"/>
              </a:spcBef>
            </a:pPr>
            <a:r>
              <a:rPr lang="en-US" dirty="0">
                <a:solidFill>
                  <a:srgbClr val="000000"/>
                </a:solidFill>
                <a:latin typeface="Calibri" panose="020F0502020204030204" pitchFamily="34" charset="0"/>
              </a:rPr>
              <a:t>Menashe will add:  (upload as r2)</a:t>
            </a:r>
          </a:p>
          <a:p>
            <a:pPr marL="914400" lvl="2" fontAlgn="ctr">
              <a:spcBef>
                <a:spcPts val="0"/>
              </a:spcBef>
            </a:pPr>
            <a:r>
              <a:rPr lang="en-US" dirty="0">
                <a:solidFill>
                  <a:srgbClr val="000000"/>
                </a:solidFill>
                <a:latin typeface="Calibri" panose="020F0502020204030204" pitchFamily="34" charset="0"/>
              </a:rPr>
              <a:t>RF performance requirements</a:t>
            </a:r>
          </a:p>
          <a:p>
            <a:pPr marL="914400" lvl="2" fontAlgn="ctr">
              <a:spcBef>
                <a:spcPts val="0"/>
              </a:spcBef>
            </a:pPr>
            <a:r>
              <a:rPr lang="en-US" dirty="0">
                <a:solidFill>
                  <a:srgbClr val="000000"/>
                </a:solidFill>
                <a:latin typeface="Calibri" panose="020F0502020204030204" pitchFamily="34" charset="0"/>
              </a:rPr>
              <a:t>Additional requirements on receiver </a:t>
            </a:r>
            <a:r>
              <a:rPr lang="en-US" dirty="0" err="1">
                <a:solidFill>
                  <a:srgbClr val="000000"/>
                </a:solidFill>
                <a:latin typeface="Calibri" panose="020F0502020204030204" pitchFamily="34" charset="0"/>
              </a:rPr>
              <a:t>reqirements</a:t>
            </a:r>
            <a:r>
              <a:rPr lang="en-US" dirty="0">
                <a:solidFill>
                  <a:srgbClr val="000000"/>
                </a:solidFill>
                <a:latin typeface="Calibri" panose="020F0502020204030204" pitchFamily="34" charset="0"/>
              </a:rPr>
              <a:t> for LMR </a:t>
            </a:r>
            <a:r>
              <a:rPr lang="en-US" dirty="0" err="1">
                <a:solidFill>
                  <a:srgbClr val="000000"/>
                </a:solidFill>
                <a:latin typeface="Calibri" panose="020F0502020204030204" pitchFamily="34" charset="0"/>
              </a:rPr>
              <a:t>coex</a:t>
            </a:r>
            <a:endParaRPr lang="en-US" dirty="0">
              <a:solidFill>
                <a:srgbClr val="000000"/>
              </a:solidFill>
              <a:latin typeface="Calibri" panose="020F0502020204030204" pitchFamily="34" charset="0"/>
            </a:endParaRPr>
          </a:p>
          <a:p>
            <a:pPr marL="914400" lvl="2" fontAlgn="ctr">
              <a:spcBef>
                <a:spcPts val="0"/>
              </a:spcBef>
            </a:pPr>
            <a:r>
              <a:rPr lang="en-US" dirty="0">
                <a:solidFill>
                  <a:srgbClr val="000000"/>
                </a:solidFill>
                <a:latin typeface="Calibri" panose="020F0502020204030204" pitchFamily="34" charset="0"/>
              </a:rPr>
              <a:t>Security requirements</a:t>
            </a:r>
          </a:p>
          <a:p>
            <a:pPr marL="457200" lvl="1" fontAlgn="ctr">
              <a:spcBef>
                <a:spcPts val="0"/>
              </a:spcBef>
            </a:pPr>
            <a:r>
              <a:rPr lang="en-US" dirty="0">
                <a:solidFill>
                  <a:srgbClr val="000000"/>
                </a:solidFill>
                <a:latin typeface="Calibri" panose="020F0502020204030204" pitchFamily="34" charset="0"/>
              </a:rPr>
              <a:t>Bob has update on use cases (upload as r3)</a:t>
            </a:r>
          </a:p>
          <a:p>
            <a:pPr marL="914400" lvl="2" fontAlgn="ctr">
              <a:spcBef>
                <a:spcPts val="0"/>
              </a:spcBef>
            </a:pPr>
            <a:r>
              <a:rPr lang="en-US" dirty="0">
                <a:solidFill>
                  <a:srgbClr val="000000"/>
                </a:solidFill>
                <a:latin typeface="Calibri" panose="020F0502020204030204" pitchFamily="34" charset="0"/>
              </a:rPr>
              <a:t>Submit as a modification to the SRD.  </a:t>
            </a:r>
          </a:p>
          <a:p>
            <a:pPr marL="914400" lvl="2" fontAlgn="ctr">
              <a:spcBef>
                <a:spcPts val="0"/>
              </a:spcBef>
            </a:pPr>
            <a:r>
              <a:rPr lang="en-US" dirty="0">
                <a:solidFill>
                  <a:srgbClr val="000000"/>
                </a:solidFill>
                <a:latin typeface="Calibri" panose="020F0502020204030204" pitchFamily="34" charset="0"/>
              </a:rPr>
              <a:t>Updates can also go into use case spreadsheet (email to Daoud)</a:t>
            </a:r>
          </a:p>
          <a:p>
            <a:pPr marL="914400" lvl="2" fontAlgn="ctr">
              <a:spcBef>
                <a:spcPts val="0"/>
              </a:spcBef>
            </a:pPr>
            <a:endParaRPr lang="en-US" dirty="0">
              <a:solidFill>
                <a:srgbClr val="000000"/>
              </a:solidFill>
              <a:latin typeface="Calibri" panose="020F0502020204030204" pitchFamily="34" charset="0"/>
            </a:endParaRPr>
          </a:p>
          <a:p>
            <a:pPr marL="0" fontAlgn="ctr">
              <a:spcBef>
                <a:spcPts val="0"/>
              </a:spcBef>
            </a:pPr>
            <a:endParaRPr lang="en-US" dirty="0">
              <a:solidFill>
                <a:srgbClr val="000000"/>
              </a:solidFill>
              <a:latin typeface="Calibri" panose="020F0502020204030204" pitchFamily="34" charset="0"/>
            </a:endParaRPr>
          </a:p>
          <a:p>
            <a:pPr marL="457200" lvl="1" fontAlgn="ctr">
              <a:spcBef>
                <a:spcPts val="0"/>
              </a:spcBef>
            </a:pPr>
            <a:endParaRPr lang="en-US" dirty="0">
              <a:latin typeface="Arial" panose="020B0604020202020204" pitchFamily="34" charset="0"/>
            </a:endParaRPr>
          </a:p>
          <a:p>
            <a:endParaRPr lang="en-US" dirty="0"/>
          </a:p>
        </p:txBody>
      </p:sp>
      <p:sp>
        <p:nvSpPr>
          <p:cNvPr id="4" name="Date Placeholder 3">
            <a:extLst>
              <a:ext uri="{FF2B5EF4-FFF2-40B4-BE49-F238E27FC236}">
                <a16:creationId xmlns:a16="http://schemas.microsoft.com/office/drawing/2014/main" id="{A0335493-9CC2-48F5-B217-22A1263803ED}"/>
              </a:ext>
            </a:extLst>
          </p:cNvPr>
          <p:cNvSpPr>
            <a:spLocks noGrp="1"/>
          </p:cNvSpPr>
          <p:nvPr>
            <p:ph type="dt" sz="half" idx="10"/>
          </p:nvPr>
        </p:nvSpPr>
        <p:spPr/>
        <p:txBody>
          <a:bodyPr/>
          <a:lstStyle/>
          <a:p>
            <a:r>
              <a:rPr lang="en-US" dirty="0"/>
              <a:t>February 2020</a:t>
            </a:r>
          </a:p>
        </p:txBody>
      </p:sp>
      <p:sp>
        <p:nvSpPr>
          <p:cNvPr id="5" name="Footer Placeholder 4">
            <a:extLst>
              <a:ext uri="{FF2B5EF4-FFF2-40B4-BE49-F238E27FC236}">
                <a16:creationId xmlns:a16="http://schemas.microsoft.com/office/drawing/2014/main" id="{A0EA2D90-9C4D-4D55-BBD2-D5FCFF4B025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2C59432-A8C0-476C-9E72-77AF6538CAB3}"/>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31615952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DDF7E-5F12-44C9-A450-22F589335C5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D267605-77D3-4092-97FC-36571C2E543D}"/>
              </a:ext>
            </a:extLst>
          </p:cNvPr>
          <p:cNvSpPr>
            <a:spLocks noGrp="1"/>
          </p:cNvSpPr>
          <p:nvPr>
            <p:ph idx="1"/>
          </p:nvPr>
        </p:nvSpPr>
        <p:spPr>
          <a:xfrm>
            <a:off x="838200" y="1825625"/>
            <a:ext cx="3810000" cy="4351338"/>
          </a:xfrm>
        </p:spPr>
        <p:txBody>
          <a:bodyPr/>
          <a:lstStyle/>
          <a:p>
            <a:r>
              <a:rPr lang="en-US" dirty="0"/>
              <a:t>Throughput ranges for comparing proposals</a:t>
            </a:r>
          </a:p>
          <a:p>
            <a:endParaRPr lang="en-US" dirty="0"/>
          </a:p>
          <a:p>
            <a:r>
              <a:rPr lang="en-US" dirty="0">
                <a:highlight>
                  <a:srgbClr val="FFFF00"/>
                </a:highlight>
              </a:rPr>
              <a:t>Reference back into Use Case document?</a:t>
            </a:r>
          </a:p>
          <a:p>
            <a:endParaRPr lang="en-US" dirty="0"/>
          </a:p>
          <a:p>
            <a:r>
              <a:rPr lang="en-US" dirty="0"/>
              <a:t>Want to avoid hard limits that might disqualify a proposal </a:t>
            </a:r>
          </a:p>
        </p:txBody>
      </p:sp>
      <p:sp>
        <p:nvSpPr>
          <p:cNvPr id="4" name="Date Placeholder 3">
            <a:extLst>
              <a:ext uri="{FF2B5EF4-FFF2-40B4-BE49-F238E27FC236}">
                <a16:creationId xmlns:a16="http://schemas.microsoft.com/office/drawing/2014/main" id="{95BEFA65-89D6-4D77-8458-F2AE35D410D6}"/>
              </a:ext>
            </a:extLst>
          </p:cNvPr>
          <p:cNvSpPr>
            <a:spLocks noGrp="1"/>
          </p:cNvSpPr>
          <p:nvPr>
            <p:ph type="dt" sz="half" idx="10"/>
          </p:nvPr>
        </p:nvSpPr>
        <p:spPr/>
        <p:txBody>
          <a:bodyPr/>
          <a:lstStyle/>
          <a:p>
            <a:r>
              <a:rPr lang="en-US" dirty="0"/>
              <a:t>February 2020</a:t>
            </a:r>
          </a:p>
        </p:txBody>
      </p:sp>
      <p:sp>
        <p:nvSpPr>
          <p:cNvPr id="5" name="Footer Placeholder 4">
            <a:extLst>
              <a:ext uri="{FF2B5EF4-FFF2-40B4-BE49-F238E27FC236}">
                <a16:creationId xmlns:a16="http://schemas.microsoft.com/office/drawing/2014/main" id="{9FCD145E-D8E3-472F-9B42-AB32BE5E6196}"/>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CD814AD5-ACA2-45DD-B1C5-2C7C694193A1}"/>
              </a:ext>
            </a:extLst>
          </p:cNvPr>
          <p:cNvSpPr>
            <a:spLocks noGrp="1"/>
          </p:cNvSpPr>
          <p:nvPr>
            <p:ph type="sldNum" sz="quarter" idx="12"/>
          </p:nvPr>
        </p:nvSpPr>
        <p:spPr/>
        <p:txBody>
          <a:bodyPr/>
          <a:lstStyle/>
          <a:p>
            <a:r>
              <a:rPr lang="en-US"/>
              <a:t>&lt;#&gt;</a:t>
            </a:r>
            <a:endParaRPr lang="en-US" dirty="0"/>
          </a:p>
        </p:txBody>
      </p:sp>
      <p:pic>
        <p:nvPicPr>
          <p:cNvPr id="7" name="Picture 6">
            <a:extLst>
              <a:ext uri="{FF2B5EF4-FFF2-40B4-BE49-F238E27FC236}">
                <a16:creationId xmlns:a16="http://schemas.microsoft.com/office/drawing/2014/main" id="{9D89E359-BBC7-4BA1-ACD3-51A7BF1E1D73}"/>
              </a:ext>
            </a:extLst>
          </p:cNvPr>
          <p:cNvPicPr>
            <a:picLocks noChangeAspect="1"/>
          </p:cNvPicPr>
          <p:nvPr/>
        </p:nvPicPr>
        <p:blipFill>
          <a:blip r:embed="rId2"/>
          <a:stretch>
            <a:fillRect/>
          </a:stretch>
        </p:blipFill>
        <p:spPr>
          <a:xfrm>
            <a:off x="4572000" y="-20249"/>
            <a:ext cx="1685480" cy="6858000"/>
          </a:xfrm>
          <a:prstGeom prst="rect">
            <a:avLst/>
          </a:prstGeom>
        </p:spPr>
      </p:pic>
      <p:sp>
        <p:nvSpPr>
          <p:cNvPr id="8" name="Oval 7">
            <a:extLst>
              <a:ext uri="{FF2B5EF4-FFF2-40B4-BE49-F238E27FC236}">
                <a16:creationId xmlns:a16="http://schemas.microsoft.com/office/drawing/2014/main" id="{FFA18D98-7BDF-4AE1-8DFD-45F19BC9F50F}"/>
              </a:ext>
            </a:extLst>
          </p:cNvPr>
          <p:cNvSpPr/>
          <p:nvPr/>
        </p:nvSpPr>
        <p:spPr>
          <a:xfrm>
            <a:off x="6387233" y="4343400"/>
            <a:ext cx="1595660" cy="21955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Low</a:t>
            </a:r>
          </a:p>
        </p:txBody>
      </p:sp>
      <p:sp>
        <p:nvSpPr>
          <p:cNvPr id="9" name="Oval 8">
            <a:extLst>
              <a:ext uri="{FF2B5EF4-FFF2-40B4-BE49-F238E27FC236}">
                <a16:creationId xmlns:a16="http://schemas.microsoft.com/office/drawing/2014/main" id="{C17D97FF-A62E-4392-BDE4-E333991D7BDD}"/>
              </a:ext>
            </a:extLst>
          </p:cNvPr>
          <p:cNvSpPr/>
          <p:nvPr/>
        </p:nvSpPr>
        <p:spPr>
          <a:xfrm>
            <a:off x="6407610" y="2347285"/>
            <a:ext cx="1595660" cy="237711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Medium</a:t>
            </a:r>
          </a:p>
        </p:txBody>
      </p:sp>
      <p:sp>
        <p:nvSpPr>
          <p:cNvPr id="10" name="Oval 9">
            <a:extLst>
              <a:ext uri="{FF2B5EF4-FFF2-40B4-BE49-F238E27FC236}">
                <a16:creationId xmlns:a16="http://schemas.microsoft.com/office/drawing/2014/main" id="{6A197443-345B-4DA4-BD7A-500FDF1E2EFD}"/>
              </a:ext>
            </a:extLst>
          </p:cNvPr>
          <p:cNvSpPr/>
          <p:nvPr/>
        </p:nvSpPr>
        <p:spPr>
          <a:xfrm>
            <a:off x="6407610" y="383604"/>
            <a:ext cx="1595660" cy="27483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High</a:t>
            </a:r>
          </a:p>
        </p:txBody>
      </p:sp>
    </p:spTree>
    <p:extLst>
      <p:ext uri="{BB962C8B-B14F-4D97-AF65-F5344CB8AC3E}">
        <p14:creationId xmlns:p14="http://schemas.microsoft.com/office/powerpoint/2010/main" val="6577915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59B8-EC07-45AE-B48B-1FCA8828A451}"/>
              </a:ext>
            </a:extLst>
          </p:cNvPr>
          <p:cNvSpPr>
            <a:spLocks noGrp="1"/>
          </p:cNvSpPr>
          <p:nvPr>
            <p:ph type="title"/>
          </p:nvPr>
        </p:nvSpPr>
        <p:spPr/>
        <p:txBody>
          <a:bodyPr/>
          <a:lstStyle/>
          <a:p>
            <a:r>
              <a:rPr lang="en-US" dirty="0"/>
              <a:t>Development of the SDD</a:t>
            </a:r>
          </a:p>
        </p:txBody>
      </p:sp>
      <p:sp>
        <p:nvSpPr>
          <p:cNvPr id="3" name="Content Placeholder 2">
            <a:extLst>
              <a:ext uri="{FF2B5EF4-FFF2-40B4-BE49-F238E27FC236}">
                <a16:creationId xmlns:a16="http://schemas.microsoft.com/office/drawing/2014/main" id="{9FD88886-DA36-4F68-990F-8BB520CE2383}"/>
              </a:ext>
            </a:extLst>
          </p:cNvPr>
          <p:cNvSpPr>
            <a:spLocks noGrp="1"/>
          </p:cNvSpPr>
          <p:nvPr>
            <p:ph idx="1"/>
          </p:nvPr>
        </p:nvSpPr>
        <p:spPr>
          <a:xfrm>
            <a:off x="838200" y="1752600"/>
            <a:ext cx="10515600" cy="4351338"/>
          </a:xfrm>
        </p:spPr>
        <p:txBody>
          <a:bodyPr>
            <a:normAutofit/>
          </a:bodyPr>
          <a:lstStyle/>
          <a:p>
            <a:r>
              <a:rPr lang="en-US" dirty="0"/>
              <a:t>Template uploaded as document 351r0</a:t>
            </a:r>
          </a:p>
          <a:p>
            <a:endParaRPr lang="en-US" dirty="0"/>
          </a:p>
          <a:p>
            <a:endParaRPr lang="en-US" dirty="0"/>
          </a:p>
          <a:p>
            <a:endParaRPr lang="en-US" dirty="0"/>
          </a:p>
        </p:txBody>
      </p:sp>
      <p:sp>
        <p:nvSpPr>
          <p:cNvPr id="5" name="Footer Placeholder 4">
            <a:extLst>
              <a:ext uri="{FF2B5EF4-FFF2-40B4-BE49-F238E27FC236}">
                <a16:creationId xmlns:a16="http://schemas.microsoft.com/office/drawing/2014/main" id="{8D4A42E3-1B6E-4D4C-BE4E-17428D7A6E7E}"/>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6" name="Slide Number Placeholder 5">
            <a:extLst>
              <a:ext uri="{FF2B5EF4-FFF2-40B4-BE49-F238E27FC236}">
                <a16:creationId xmlns:a16="http://schemas.microsoft.com/office/drawing/2014/main" id="{60DC697F-026F-4D70-81A6-D432B409C242}"/>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19</a:t>
            </a:fld>
            <a:endParaRPr lang="en-US"/>
          </a:p>
        </p:txBody>
      </p:sp>
      <p:sp>
        <p:nvSpPr>
          <p:cNvPr id="7" name="Date Placeholder 6">
            <a:extLst>
              <a:ext uri="{FF2B5EF4-FFF2-40B4-BE49-F238E27FC236}">
                <a16:creationId xmlns:a16="http://schemas.microsoft.com/office/drawing/2014/main" id="{74179F61-825A-4BED-B65E-8063FD9176AA}"/>
              </a:ext>
            </a:extLst>
          </p:cNvPr>
          <p:cNvSpPr>
            <a:spLocks noGrp="1"/>
          </p:cNvSpPr>
          <p:nvPr>
            <p:ph type="dt" sz="half" idx="10"/>
          </p:nvPr>
        </p:nvSpPr>
        <p:spPr/>
        <p:txBody>
          <a:bodyPr/>
          <a:lstStyle/>
          <a:p>
            <a:r>
              <a:rPr lang="en-US" dirty="0"/>
              <a:t>February 2020</a:t>
            </a:r>
          </a:p>
        </p:txBody>
      </p:sp>
    </p:spTree>
    <p:extLst>
      <p:ext uri="{BB962C8B-B14F-4D97-AF65-F5344CB8AC3E}">
        <p14:creationId xmlns:p14="http://schemas.microsoft.com/office/powerpoint/2010/main" val="3076402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D260009-4DF9-414B-AC81-0AE4BFEE11F5}"/>
              </a:ext>
            </a:extLst>
          </p:cNvPr>
          <p:cNvSpPr>
            <a:spLocks noGrp="1"/>
          </p:cNvSpPr>
          <p:nvPr>
            <p:ph type="title"/>
          </p:nvPr>
        </p:nvSpPr>
        <p:spPr/>
        <p:txBody>
          <a:bodyPr/>
          <a:lstStyle/>
          <a:p>
            <a:r>
              <a:rPr lang="en-US" dirty="0"/>
              <a:t>WebEx</a:t>
            </a:r>
          </a:p>
        </p:txBody>
      </p:sp>
      <p:sp>
        <p:nvSpPr>
          <p:cNvPr id="7" name="Content Placeholder 6">
            <a:extLst>
              <a:ext uri="{FF2B5EF4-FFF2-40B4-BE49-F238E27FC236}">
                <a16:creationId xmlns:a16="http://schemas.microsoft.com/office/drawing/2014/main" id="{885E520D-0818-4738-BD53-C75C8FA71938}"/>
              </a:ext>
            </a:extLst>
          </p:cNvPr>
          <p:cNvSpPr>
            <a:spLocks noGrp="1"/>
          </p:cNvSpPr>
          <p:nvPr>
            <p:ph idx="1"/>
          </p:nvPr>
        </p:nvSpPr>
        <p:spPr>
          <a:xfrm>
            <a:off x="838200" y="1825625"/>
            <a:ext cx="11201400" cy="4351338"/>
          </a:xfrm>
        </p:spPr>
        <p:txBody>
          <a:bodyPr>
            <a:normAutofit fontScale="92500" lnSpcReduction="10000"/>
          </a:bodyPr>
          <a:lstStyle/>
          <a:p>
            <a:r>
              <a:rPr lang="en-US" u="sng" dirty="0">
                <a:hlinkClick r:id="rId2"/>
              </a:rPr>
              <a:t>Join WebEx meeting</a:t>
            </a:r>
            <a:r>
              <a:rPr lang="en-US" dirty="0"/>
              <a:t>   </a:t>
            </a:r>
            <a:br>
              <a:rPr lang="en-US" dirty="0"/>
            </a:br>
            <a:r>
              <a:rPr lang="en-US" dirty="0" err="1"/>
              <a:t>Meeting</a:t>
            </a:r>
            <a:r>
              <a:rPr lang="en-US" dirty="0"/>
              <a:t> number: 178 156 8700  Meeting password: A2Fm4haTK69    </a:t>
            </a:r>
            <a:br>
              <a:rPr lang="en-US" dirty="0"/>
            </a:br>
            <a:br>
              <a:rPr lang="en-US" dirty="0"/>
            </a:br>
            <a:r>
              <a:rPr lang="en-US" dirty="0"/>
              <a:t>Join from a video conferencing system or application</a:t>
            </a:r>
            <a:br>
              <a:rPr lang="en-US" dirty="0"/>
            </a:br>
            <a:r>
              <a:rPr lang="en-US" dirty="0"/>
              <a:t>Dial </a:t>
            </a:r>
            <a:r>
              <a:rPr lang="en-US" u="sng" dirty="0">
                <a:hlinkClick r:id="rId3"/>
              </a:rPr>
              <a:t>1781568700@epri.webex.com</a:t>
            </a:r>
            <a:r>
              <a:rPr lang="en-US" dirty="0"/>
              <a:t>  </a:t>
            </a:r>
            <a:br>
              <a:rPr lang="en-US" dirty="0"/>
            </a:br>
            <a:r>
              <a:rPr lang="en-US" dirty="0"/>
              <a:t>You can also dial 173.243.2.68 and enter your meeting number.   </a:t>
            </a:r>
            <a:br>
              <a:rPr lang="en-US" dirty="0"/>
            </a:br>
            <a:r>
              <a:rPr lang="en-US" dirty="0"/>
              <a:t>  </a:t>
            </a:r>
            <a:br>
              <a:rPr lang="en-US" dirty="0"/>
            </a:br>
            <a:r>
              <a:rPr lang="en-US" dirty="0"/>
              <a:t>  </a:t>
            </a:r>
            <a:br>
              <a:rPr lang="en-US" dirty="0"/>
            </a:br>
            <a:r>
              <a:rPr lang="en-US" b="1" dirty="0"/>
              <a:t>Join by phone</a:t>
            </a:r>
            <a:r>
              <a:rPr lang="en-US" dirty="0"/>
              <a:t>  </a:t>
            </a:r>
            <a:br>
              <a:rPr lang="en-US" dirty="0"/>
            </a:br>
            <a:r>
              <a:rPr lang="en-US" dirty="0"/>
              <a:t>+1-855-797-9485 US Toll free  </a:t>
            </a:r>
            <a:br>
              <a:rPr lang="en-US" dirty="0"/>
            </a:br>
            <a:r>
              <a:rPr lang="en-US" dirty="0"/>
              <a:t>+1-415-655-0002 US Toll  </a:t>
            </a:r>
            <a:br>
              <a:rPr lang="en-US" dirty="0"/>
            </a:br>
            <a:r>
              <a:rPr lang="en-US" dirty="0"/>
              <a:t>Access code: 178 156 8700  </a:t>
            </a:r>
            <a:br>
              <a:rPr lang="en-US" dirty="0"/>
            </a:br>
            <a:r>
              <a:rPr lang="en-US" u="sng" dirty="0">
                <a:hlinkClick r:id="rId4"/>
              </a:rPr>
              <a:t>Global call-in numbers</a:t>
            </a:r>
            <a:r>
              <a:rPr lang="en-US" dirty="0"/>
              <a:t>  |  </a:t>
            </a:r>
            <a:r>
              <a:rPr lang="en-US" u="sng" dirty="0">
                <a:hlinkClick r:id="rId5"/>
              </a:rPr>
              <a:t>Toll-free calling restrictions</a:t>
            </a:r>
            <a:r>
              <a:rPr lang="en-US" dirty="0"/>
              <a:t>   </a:t>
            </a:r>
          </a:p>
        </p:txBody>
      </p:sp>
      <p:sp>
        <p:nvSpPr>
          <p:cNvPr id="3" name="Footer Placeholder 2">
            <a:extLst>
              <a:ext uri="{FF2B5EF4-FFF2-40B4-BE49-F238E27FC236}">
                <a16:creationId xmlns:a16="http://schemas.microsoft.com/office/drawing/2014/main" id="{D78F1B81-112D-4E9C-981C-0CA50A284B0E}"/>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4" name="Slide Number Placeholder 3">
            <a:extLst>
              <a:ext uri="{FF2B5EF4-FFF2-40B4-BE49-F238E27FC236}">
                <a16:creationId xmlns:a16="http://schemas.microsoft.com/office/drawing/2014/main" id="{E103145B-34DF-4766-806C-509701DD6268}"/>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pPr/>
              <a:t>2</a:t>
            </a:fld>
            <a:endParaRPr lang="en-US"/>
          </a:p>
        </p:txBody>
      </p:sp>
      <p:sp>
        <p:nvSpPr>
          <p:cNvPr id="11" name="Date Placeholder 10">
            <a:extLst>
              <a:ext uri="{FF2B5EF4-FFF2-40B4-BE49-F238E27FC236}">
                <a16:creationId xmlns:a16="http://schemas.microsoft.com/office/drawing/2014/main" id="{BBA6F6F3-2A55-45F0-AB3A-2F4990AA2F57}"/>
              </a:ext>
            </a:extLst>
          </p:cNvPr>
          <p:cNvSpPr>
            <a:spLocks noGrp="1"/>
          </p:cNvSpPr>
          <p:nvPr>
            <p:ph type="dt" sz="half" idx="10"/>
          </p:nvPr>
        </p:nvSpPr>
        <p:spPr/>
        <p:txBody>
          <a:bodyPr/>
          <a:lstStyle/>
          <a:p>
            <a:r>
              <a:rPr lang="en-US" dirty="0"/>
              <a:t>February 2020</a:t>
            </a:r>
          </a:p>
        </p:txBody>
      </p:sp>
    </p:spTree>
    <p:extLst>
      <p:ext uri="{BB962C8B-B14F-4D97-AF65-F5344CB8AC3E}">
        <p14:creationId xmlns:p14="http://schemas.microsoft.com/office/powerpoint/2010/main" val="39991298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5172-1F26-4208-8023-5502550C7176}"/>
              </a:ext>
            </a:extLst>
          </p:cNvPr>
          <p:cNvSpPr>
            <a:spLocks noGrp="1"/>
          </p:cNvSpPr>
          <p:nvPr>
            <p:ph type="title"/>
          </p:nvPr>
        </p:nvSpPr>
        <p:spPr/>
        <p:txBody>
          <a:bodyPr>
            <a:normAutofit fontScale="90000"/>
          </a:bodyPr>
          <a:lstStyle/>
          <a:p>
            <a:r>
              <a:rPr lang="en-US" dirty="0"/>
              <a:t>Discussion on Security Requirements for 802.16t</a:t>
            </a:r>
            <a:br>
              <a:rPr lang="en-US" dirty="0"/>
            </a:br>
            <a:endParaRPr lang="en-US" dirty="0"/>
          </a:p>
        </p:txBody>
      </p:sp>
      <p:sp>
        <p:nvSpPr>
          <p:cNvPr id="3" name="Content Placeholder 2">
            <a:extLst>
              <a:ext uri="{FF2B5EF4-FFF2-40B4-BE49-F238E27FC236}">
                <a16:creationId xmlns:a16="http://schemas.microsoft.com/office/drawing/2014/main" id="{9B10A2D8-754E-4D34-8FFC-58B24AE1F949}"/>
              </a:ext>
            </a:extLst>
          </p:cNvPr>
          <p:cNvSpPr>
            <a:spLocks noGrp="1"/>
          </p:cNvSpPr>
          <p:nvPr>
            <p:ph idx="1"/>
          </p:nvPr>
        </p:nvSpPr>
        <p:spPr/>
        <p:txBody>
          <a:bodyPr>
            <a:normAutofit fontScale="92500" lnSpcReduction="20000"/>
          </a:bodyPr>
          <a:lstStyle/>
          <a:p>
            <a:r>
              <a:rPr lang="en-US" dirty="0"/>
              <a:t>The group discusses whether the current 16t scope can include security changes under the umbrella of “required by the physical layer changes.” </a:t>
            </a:r>
          </a:p>
          <a:p>
            <a:r>
              <a:rPr lang="en-US" dirty="0"/>
              <a:t>Options:</a:t>
            </a:r>
          </a:p>
          <a:p>
            <a:pPr lvl="1"/>
            <a:r>
              <a:rPr lang="en-US" dirty="0"/>
              <a:t>1) Continue 16t and change PAR to include security changes (driven by use cases) in scope</a:t>
            </a:r>
          </a:p>
          <a:p>
            <a:pPr lvl="1"/>
            <a:r>
              <a:rPr lang="en-US" dirty="0"/>
              <a:t>2 Create a new PAR and TG for Security changes.</a:t>
            </a:r>
          </a:p>
          <a:p>
            <a:pPr lvl="1"/>
            <a:endParaRPr lang="en-US" dirty="0"/>
          </a:p>
          <a:p>
            <a:r>
              <a:rPr lang="en-US" dirty="0"/>
              <a:t>Path forward:</a:t>
            </a:r>
          </a:p>
          <a:p>
            <a:pPr lvl="1"/>
            <a:r>
              <a:rPr lang="en-US" dirty="0"/>
              <a:t>Ask for contributions on security.  Amend Call for Contribution</a:t>
            </a:r>
          </a:p>
          <a:p>
            <a:pPr lvl="1"/>
            <a:r>
              <a:rPr lang="en-US" dirty="0"/>
              <a:t>Understand the requirements for security – what has to be changed</a:t>
            </a:r>
          </a:p>
          <a:p>
            <a:pPr lvl="2"/>
            <a:r>
              <a:rPr lang="en-US" dirty="0"/>
              <a:t>Look at post-quantum security architecture</a:t>
            </a:r>
          </a:p>
          <a:p>
            <a:pPr lvl="1"/>
            <a:r>
              <a:rPr lang="en-US" dirty="0"/>
              <a:t>Can the work be done in this TG, or do we need a new TG in parallel?</a:t>
            </a:r>
          </a:p>
          <a:p>
            <a:pPr lvl="1"/>
            <a:r>
              <a:rPr lang="en-US" dirty="0"/>
              <a:t>Solicit contributions from stakeholders on what their customers and markets require</a:t>
            </a:r>
          </a:p>
          <a:p>
            <a:pPr lvl="1"/>
            <a:endParaRPr lang="en-US" dirty="0"/>
          </a:p>
          <a:p>
            <a:endParaRPr lang="en-US" dirty="0"/>
          </a:p>
        </p:txBody>
      </p:sp>
      <p:sp>
        <p:nvSpPr>
          <p:cNvPr id="4" name="Footer Placeholder 3">
            <a:extLst>
              <a:ext uri="{FF2B5EF4-FFF2-40B4-BE49-F238E27FC236}">
                <a16:creationId xmlns:a16="http://schemas.microsoft.com/office/drawing/2014/main" id="{AB88EE08-1827-4313-8ECD-DFFE283352C7}"/>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5" name="Slide Number Placeholder 4">
            <a:extLst>
              <a:ext uri="{FF2B5EF4-FFF2-40B4-BE49-F238E27FC236}">
                <a16:creationId xmlns:a16="http://schemas.microsoft.com/office/drawing/2014/main" id="{BD86552C-9F04-4E8E-9E14-1801A223079D}"/>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20</a:t>
            </a:fld>
            <a:endParaRPr lang="en-US"/>
          </a:p>
        </p:txBody>
      </p:sp>
      <p:sp>
        <p:nvSpPr>
          <p:cNvPr id="6" name="Date Placeholder 5">
            <a:extLst>
              <a:ext uri="{FF2B5EF4-FFF2-40B4-BE49-F238E27FC236}">
                <a16:creationId xmlns:a16="http://schemas.microsoft.com/office/drawing/2014/main" id="{835BAFDD-9EFF-49B5-9B6D-DB936ED6971C}"/>
              </a:ext>
            </a:extLst>
          </p:cNvPr>
          <p:cNvSpPr>
            <a:spLocks noGrp="1"/>
          </p:cNvSpPr>
          <p:nvPr>
            <p:ph type="dt" sz="half" idx="10"/>
          </p:nvPr>
        </p:nvSpPr>
        <p:spPr/>
        <p:txBody>
          <a:bodyPr/>
          <a:lstStyle/>
          <a:p>
            <a:r>
              <a:rPr lang="en-US" dirty="0"/>
              <a:t>February 2020</a:t>
            </a:r>
          </a:p>
        </p:txBody>
      </p:sp>
    </p:spTree>
    <p:extLst>
      <p:ext uri="{BB962C8B-B14F-4D97-AF65-F5344CB8AC3E}">
        <p14:creationId xmlns:p14="http://schemas.microsoft.com/office/powerpoint/2010/main" val="6002074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B29D1-B185-4E9D-8C57-F03B7B0B46BC}"/>
              </a:ext>
            </a:extLst>
          </p:cNvPr>
          <p:cNvSpPr>
            <a:spLocks noGrp="1"/>
          </p:cNvSpPr>
          <p:nvPr>
            <p:ph type="title"/>
          </p:nvPr>
        </p:nvSpPr>
        <p:spPr/>
        <p:txBody>
          <a:bodyPr>
            <a:normAutofit fontScale="90000"/>
          </a:bodyPr>
          <a:lstStyle/>
          <a:p>
            <a:r>
              <a:rPr lang="en-US" dirty="0"/>
              <a:t>Actions coming out of February Teleconference</a:t>
            </a:r>
          </a:p>
        </p:txBody>
      </p:sp>
      <p:sp>
        <p:nvSpPr>
          <p:cNvPr id="3" name="Content Placeholder 2">
            <a:extLst>
              <a:ext uri="{FF2B5EF4-FFF2-40B4-BE49-F238E27FC236}">
                <a16:creationId xmlns:a16="http://schemas.microsoft.com/office/drawing/2014/main" id="{C122390A-66DE-47B6-9493-AE3C1AD9DDAE}"/>
              </a:ext>
            </a:extLst>
          </p:cNvPr>
          <p:cNvSpPr>
            <a:spLocks noGrp="1"/>
          </p:cNvSpPr>
          <p:nvPr>
            <p:ph idx="1"/>
          </p:nvPr>
        </p:nvSpPr>
        <p:spPr>
          <a:xfrm>
            <a:off x="838200" y="1981200"/>
            <a:ext cx="10515600" cy="4351338"/>
          </a:xfrm>
        </p:spPr>
        <p:txBody>
          <a:bodyPr/>
          <a:lstStyle/>
          <a:p>
            <a:pPr marL="0" fontAlgn="ctr">
              <a:spcBef>
                <a:spcPts val="0"/>
              </a:spcBef>
            </a:pPr>
            <a:endParaRPr lang="en-US" dirty="0">
              <a:solidFill>
                <a:srgbClr val="000000"/>
              </a:solidFill>
              <a:latin typeface="Calibri" panose="020F0502020204030204" pitchFamily="34" charset="0"/>
            </a:endParaRPr>
          </a:p>
        </p:txBody>
      </p:sp>
      <p:sp>
        <p:nvSpPr>
          <p:cNvPr id="4" name="Date Placeholder 3">
            <a:extLst>
              <a:ext uri="{FF2B5EF4-FFF2-40B4-BE49-F238E27FC236}">
                <a16:creationId xmlns:a16="http://schemas.microsoft.com/office/drawing/2014/main" id="{9EE3685E-2A3D-4A76-991C-BBE69797D923}"/>
              </a:ext>
            </a:extLst>
          </p:cNvPr>
          <p:cNvSpPr>
            <a:spLocks noGrp="1"/>
          </p:cNvSpPr>
          <p:nvPr>
            <p:ph type="dt" sz="half" idx="10"/>
          </p:nvPr>
        </p:nvSpPr>
        <p:spPr/>
        <p:txBody>
          <a:bodyPr/>
          <a:lstStyle/>
          <a:p>
            <a:r>
              <a:rPr lang="en-US" dirty="0"/>
              <a:t>February 2020</a:t>
            </a:r>
          </a:p>
        </p:txBody>
      </p:sp>
      <p:sp>
        <p:nvSpPr>
          <p:cNvPr id="5" name="Footer Placeholder 4">
            <a:extLst>
              <a:ext uri="{FF2B5EF4-FFF2-40B4-BE49-F238E27FC236}">
                <a16:creationId xmlns:a16="http://schemas.microsoft.com/office/drawing/2014/main" id="{588A22C2-13A2-4749-8B64-B1D589FCD90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5363E3C-EFFC-4CDA-81F2-D2ABF2DFFD1C}"/>
              </a:ext>
            </a:extLst>
          </p:cNvPr>
          <p:cNvSpPr>
            <a:spLocks noGrp="1"/>
          </p:cNvSpPr>
          <p:nvPr>
            <p:ph type="sldNum" sz="quarter" idx="12"/>
          </p:nvPr>
        </p:nvSpPr>
        <p:spPr/>
        <p:txBody>
          <a:bodyPr/>
          <a:lstStyle/>
          <a:p>
            <a:r>
              <a:rPr lang="en-US"/>
              <a:t>&lt;#&gt;</a:t>
            </a:r>
            <a:endParaRPr lang="en-US" dirty="0"/>
          </a:p>
        </p:txBody>
      </p:sp>
      <p:sp>
        <p:nvSpPr>
          <p:cNvPr id="7" name="TextBox 6">
            <a:extLst>
              <a:ext uri="{FF2B5EF4-FFF2-40B4-BE49-F238E27FC236}">
                <a16:creationId xmlns:a16="http://schemas.microsoft.com/office/drawing/2014/main" id="{2FBCEE77-303F-4257-952B-7E66A74DA832}"/>
              </a:ext>
            </a:extLst>
          </p:cNvPr>
          <p:cNvSpPr txBox="1"/>
          <p:nvPr/>
        </p:nvSpPr>
        <p:spPr>
          <a:xfrm>
            <a:off x="1143000" y="228600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918629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Revised 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sp>
        <p:nvSpPr>
          <p:cNvPr id="6" name="Slide Number Placeholder 5">
            <a:extLst>
              <a:ext uri="{FF2B5EF4-FFF2-40B4-BE49-F238E27FC236}">
                <a16:creationId xmlns:a16="http://schemas.microsoft.com/office/drawing/2014/main" id="{72CDEFBC-B0A4-47FF-8255-F7239665A0A7}"/>
              </a:ext>
            </a:extLst>
          </p:cNvPr>
          <p:cNvSpPr>
            <a:spLocks noGrp="1"/>
          </p:cNvSpPr>
          <p:nvPr>
            <p:ph type="sldNum" sz="quarter" idx="12"/>
          </p:nvPr>
        </p:nvSpPr>
        <p:spPr>
          <a:xfrm>
            <a:off x="8915400" y="6356350"/>
            <a:ext cx="2971800" cy="365125"/>
          </a:xfrm>
        </p:spPr>
        <p:txBody>
          <a:bodyPr/>
          <a:lstStyle/>
          <a:p>
            <a:r>
              <a:rPr lang="en-US" altLang="en-US"/>
              <a:t>Slide </a:t>
            </a:r>
            <a:fld id="{F9EEA8B6-4152-421A-8DF9-457DEB0C2B56}" type="slidenum">
              <a:rPr lang="en-US" altLang="en-US"/>
              <a:pPr/>
              <a:t>22</a:t>
            </a:fld>
            <a:endParaRPr lang="en-US" altLang="en-US"/>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1341982247"/>
              </p:ext>
            </p:extLst>
          </p:nvPr>
        </p:nvGraphicFramePr>
        <p:xfrm>
          <a:off x="1295400" y="1371600"/>
          <a:ext cx="9220200" cy="4724397"/>
        </p:xfrm>
        <a:graphic>
          <a:graphicData uri="http://schemas.openxmlformats.org/drawingml/2006/table">
            <a:tbl>
              <a:tblPr firstRow="1" bandRow="1">
                <a:tableStyleId>{5C22544A-7EE6-4342-B048-85BDC9FD1C3A}</a:tableStyleId>
              </a:tblPr>
              <a:tblGrid>
                <a:gridCol w="5334000">
                  <a:extLst>
                    <a:ext uri="{9D8B030D-6E8A-4147-A177-3AD203B41FA5}">
                      <a16:colId xmlns:a16="http://schemas.microsoft.com/office/drawing/2014/main" val="3384751907"/>
                    </a:ext>
                  </a:extLst>
                </a:gridCol>
                <a:gridCol w="1905000">
                  <a:extLst>
                    <a:ext uri="{9D8B030D-6E8A-4147-A177-3AD203B41FA5}">
                      <a16:colId xmlns:a16="http://schemas.microsoft.com/office/drawing/2014/main" val="2633383389"/>
                    </a:ext>
                  </a:extLst>
                </a:gridCol>
                <a:gridCol w="19812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tc>
                  <a:txBody>
                    <a:bodyPr/>
                    <a:lstStyle/>
                    <a:p>
                      <a:r>
                        <a:rPr lang="en-US" sz="2400" dirty="0"/>
                        <a:t>Updated 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January 2020</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SRD Approval</a:t>
                      </a:r>
                    </a:p>
                  </a:txBody>
                  <a:tcPr/>
                </a:tc>
                <a:tc>
                  <a:txBody>
                    <a:bodyPr/>
                    <a:lstStyle/>
                    <a:p>
                      <a:r>
                        <a:rPr lang="en-US" sz="2400" dirty="0">
                          <a:solidFill>
                            <a:schemeClr val="bg1">
                              <a:lumMod val="65000"/>
                            </a:schemeClr>
                          </a:solidFill>
                        </a:rPr>
                        <a:t>Nov 2020</a:t>
                      </a:r>
                    </a:p>
                  </a:txBody>
                  <a:tcPr/>
                </a:tc>
                <a:tc>
                  <a:txBody>
                    <a:bodyPr/>
                    <a:lstStyle/>
                    <a:p>
                      <a:r>
                        <a:rPr lang="en-US" sz="2400" dirty="0"/>
                        <a:t>March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solidFill>
                            <a:schemeClr val="bg1">
                              <a:lumMod val="65000"/>
                            </a:schemeClr>
                          </a:solidFill>
                        </a:rPr>
                        <a:t>May 2021</a:t>
                      </a:r>
                    </a:p>
                  </a:txBody>
                  <a:tcPr/>
                </a:tc>
                <a:tc>
                  <a:txBody>
                    <a:bodyPr/>
                    <a:lstStyle/>
                    <a:p>
                      <a:r>
                        <a:rPr lang="en-US" sz="2400" dirty="0"/>
                        <a:t>Sept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solidFill>
                            <a:schemeClr val="bg1">
                              <a:lumMod val="65000"/>
                            </a:schemeClr>
                          </a:solidFill>
                        </a:rPr>
                        <a:t>Sept 2021</a:t>
                      </a:r>
                    </a:p>
                  </a:txBody>
                  <a:tcPr/>
                </a:tc>
                <a:tc>
                  <a:txBody>
                    <a:bodyPr/>
                    <a:lstStyle/>
                    <a:p>
                      <a:r>
                        <a:rPr lang="en-US" sz="2400" dirty="0"/>
                        <a:t>Jan 2022</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solidFill>
                            <a:schemeClr val="bg1">
                              <a:lumMod val="65000"/>
                            </a:schemeClr>
                          </a:solidFill>
                        </a:rPr>
                        <a:t>Nov 2021</a:t>
                      </a:r>
                    </a:p>
                  </a:txBody>
                  <a:tcPr/>
                </a:tc>
                <a:tc>
                  <a:txBody>
                    <a:bodyPr/>
                    <a:lstStyle/>
                    <a:p>
                      <a:r>
                        <a:rPr lang="en-US" sz="2400" dirty="0"/>
                        <a:t>March 2022</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solidFill>
                            <a:schemeClr val="bg1">
                              <a:lumMod val="65000"/>
                            </a:schemeClr>
                          </a:solidFill>
                        </a:rPr>
                        <a:t>Mar 2022</a:t>
                      </a:r>
                    </a:p>
                  </a:txBody>
                  <a:tcPr/>
                </a:tc>
                <a:tc>
                  <a:txBody>
                    <a:bodyPr/>
                    <a:lstStyle/>
                    <a:p>
                      <a:r>
                        <a:rPr lang="en-US" sz="2400" dirty="0"/>
                        <a:t>July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solidFill>
                            <a:schemeClr val="bg1">
                              <a:lumMod val="65000"/>
                            </a:schemeClr>
                          </a:solidFill>
                        </a:rPr>
                        <a:t>Sept 2022</a:t>
                      </a:r>
                    </a:p>
                  </a:txBody>
                  <a:tcPr/>
                </a:tc>
                <a:tc>
                  <a:txBody>
                    <a:bodyPr/>
                    <a:lstStyle/>
                    <a:p>
                      <a:r>
                        <a:rPr lang="en-US" sz="2400" dirty="0"/>
                        <a:t>Jan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solidFill>
                            <a:schemeClr val="bg1">
                              <a:lumMod val="65000"/>
                            </a:schemeClr>
                          </a:solidFill>
                        </a:rPr>
                        <a:t>March 2023</a:t>
                      </a:r>
                    </a:p>
                  </a:txBody>
                  <a:tcPr/>
                </a:tc>
                <a:tc>
                  <a:txBody>
                    <a:bodyPr/>
                    <a:lstStyle/>
                    <a:p>
                      <a:r>
                        <a:rPr lang="en-US" sz="2400" dirty="0"/>
                        <a:t>July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260897"/>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9" name="Arrow: Left 8">
            <a:extLst>
              <a:ext uri="{FF2B5EF4-FFF2-40B4-BE49-F238E27FC236}">
                <a16:creationId xmlns:a16="http://schemas.microsoft.com/office/drawing/2014/main" id="{7E0A3760-9E25-4C04-8CFA-A4BBA3EB66FC}"/>
              </a:ext>
            </a:extLst>
          </p:cNvPr>
          <p:cNvSpPr/>
          <p:nvPr/>
        </p:nvSpPr>
        <p:spPr>
          <a:xfrm>
            <a:off x="10744200" y="2227872"/>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Assign Editor</a:t>
            </a:r>
          </a:p>
        </p:txBody>
      </p:sp>
      <p:sp>
        <p:nvSpPr>
          <p:cNvPr id="2" name="Date Placeholder 1">
            <a:extLst>
              <a:ext uri="{FF2B5EF4-FFF2-40B4-BE49-F238E27FC236}">
                <a16:creationId xmlns:a16="http://schemas.microsoft.com/office/drawing/2014/main" id="{B86184B5-7017-4EF1-8922-7779F5BF98DA}"/>
              </a:ext>
            </a:extLst>
          </p:cNvPr>
          <p:cNvSpPr>
            <a:spLocks noGrp="1"/>
          </p:cNvSpPr>
          <p:nvPr>
            <p:ph type="dt" sz="half" idx="10"/>
          </p:nvPr>
        </p:nvSpPr>
        <p:spPr/>
        <p:txBody>
          <a:bodyPr/>
          <a:lstStyle/>
          <a:p>
            <a:r>
              <a:rPr lang="en-US" dirty="0"/>
              <a:t>February 2020</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a:bodyPr>
          <a:lstStyle/>
          <a:p>
            <a:r>
              <a:rPr lang="en-US" dirty="0"/>
              <a:t>March Plenary</a:t>
            </a:r>
          </a:p>
          <a:p>
            <a:pPr lvl="1"/>
            <a:r>
              <a:rPr lang="en-US" dirty="0"/>
              <a:t>Thursday, March 11, 2021	1pm PT,  4pm ET</a:t>
            </a:r>
          </a:p>
          <a:p>
            <a:pPr lvl="1"/>
            <a:r>
              <a:rPr lang="en-US" dirty="0"/>
              <a:t>Tuesday, March 16, 2021	1pm PT,  4pm ET</a:t>
            </a:r>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6" name="Slide Number Placeholder 5">
            <a:extLst>
              <a:ext uri="{FF2B5EF4-FFF2-40B4-BE49-F238E27FC236}">
                <a16:creationId xmlns:a16="http://schemas.microsoft.com/office/drawing/2014/main" id="{90AF82E0-2FE4-49E0-BD5C-9D530894340A}"/>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23</a:t>
            </a:fld>
            <a:endParaRPr lang="en-US"/>
          </a:p>
        </p:txBody>
      </p:sp>
      <p:sp>
        <p:nvSpPr>
          <p:cNvPr id="7" name="Arrow: Right 6">
            <a:extLst>
              <a:ext uri="{FF2B5EF4-FFF2-40B4-BE49-F238E27FC236}">
                <a16:creationId xmlns:a16="http://schemas.microsoft.com/office/drawing/2014/main" id="{7D88BA48-D714-442A-A845-A5A0B4DAE46B}"/>
              </a:ext>
            </a:extLst>
          </p:cNvPr>
          <p:cNvSpPr/>
          <p:nvPr/>
        </p:nvSpPr>
        <p:spPr>
          <a:xfrm>
            <a:off x="8709" y="1905000"/>
            <a:ext cx="7239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ate Placeholder 7">
            <a:extLst>
              <a:ext uri="{FF2B5EF4-FFF2-40B4-BE49-F238E27FC236}">
                <a16:creationId xmlns:a16="http://schemas.microsoft.com/office/drawing/2014/main" id="{0E9EF043-2F4A-44FC-B1C0-79284DA9AC26}"/>
              </a:ext>
            </a:extLst>
          </p:cNvPr>
          <p:cNvSpPr>
            <a:spLocks noGrp="1"/>
          </p:cNvSpPr>
          <p:nvPr>
            <p:ph type="dt" sz="half" idx="10"/>
          </p:nvPr>
        </p:nvSpPr>
        <p:spPr/>
        <p:txBody>
          <a:bodyPr/>
          <a:lstStyle/>
          <a:p>
            <a:r>
              <a:rPr lang="en-US" dirty="0"/>
              <a:t>February 2020</a:t>
            </a:r>
          </a:p>
        </p:txBody>
      </p:sp>
    </p:spTree>
    <p:extLst>
      <p:ext uri="{BB962C8B-B14F-4D97-AF65-F5344CB8AC3E}">
        <p14:creationId xmlns:p14="http://schemas.microsoft.com/office/powerpoint/2010/main" val="39192351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024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219C1867-47CF-411F-B0EE-95650A4BE4CC}" type="slidenum">
              <a:rPr lang="en-US" sz="1200"/>
              <a:pPr>
                <a:defRPr/>
              </a:pPr>
              <a:t>24</a:t>
            </a:fld>
            <a:endParaRPr lang="en-US" sz="1200"/>
          </a:p>
        </p:txBody>
      </p:sp>
      <p:sp>
        <p:nvSpPr>
          <p:cNvPr id="10245" name="Rectangle 2"/>
          <p:cNvSpPr>
            <a:spLocks noGrp="1" noChangeArrowheads="1"/>
          </p:cNvSpPr>
          <p:nvPr>
            <p:ph type="title"/>
          </p:nvPr>
        </p:nvSpPr>
        <p:spPr>
          <a:xfrm>
            <a:off x="1447800" y="421042"/>
            <a:ext cx="7772400" cy="1066800"/>
          </a:xfrm>
        </p:spPr>
        <p:txBody>
          <a:bodyPr/>
          <a:lstStyle/>
          <a:p>
            <a:pPr>
              <a:defRPr/>
            </a:pPr>
            <a:r>
              <a:rPr lang="en-US" dirty="0"/>
              <a:t>Upcoming Sessions</a:t>
            </a:r>
          </a:p>
        </p:txBody>
      </p:sp>
      <p:sp>
        <p:nvSpPr>
          <p:cNvPr id="10246" name="Rectangle 3"/>
          <p:cNvSpPr>
            <a:spLocks noGrp="1" noChangeArrowheads="1"/>
          </p:cNvSpPr>
          <p:nvPr>
            <p:ph type="body" sz="half" idx="1"/>
          </p:nvPr>
        </p:nvSpPr>
        <p:spPr>
          <a:xfrm>
            <a:off x="1447800" y="1676400"/>
            <a:ext cx="9296400" cy="4495800"/>
          </a:xfrm>
        </p:spPr>
        <p:txBody>
          <a:bodyPr>
            <a:normAutofit lnSpcReduction="10000"/>
          </a:bodyPr>
          <a:lstStyle/>
          <a:p>
            <a:r>
              <a:rPr lang="en-US" sz="2000" strike="sngStrike" dirty="0">
                <a:solidFill>
                  <a:srgbClr val="FF0000"/>
                </a:solidFill>
              </a:rPr>
              <a:t>July 12-17, 2020, Sheraton Centre Montreal, Montreal Canada, </a:t>
            </a:r>
            <a:r>
              <a:rPr lang="en-US" sz="2000" i="1" strike="sngStrike" dirty="0">
                <a:solidFill>
                  <a:srgbClr val="FF0000"/>
                </a:solidFill>
              </a:rPr>
              <a:t>802 Plenary Session.</a:t>
            </a:r>
            <a:endParaRPr lang="en-US" sz="2000" strike="sngStrike" dirty="0">
              <a:solidFill>
                <a:srgbClr val="FF0000"/>
              </a:solidFill>
            </a:endParaRPr>
          </a:p>
          <a:p>
            <a:r>
              <a:rPr lang="en-US" sz="2000" strike="sngStrike" dirty="0">
                <a:solidFill>
                  <a:srgbClr val="FF0000"/>
                </a:solidFill>
              </a:rPr>
              <a:t>September 13-18, 2020, Grand Hyatt Atlanta in Buckhead, Atlanta, Georgia, </a:t>
            </a:r>
            <a:r>
              <a:rPr lang="en-US" sz="2000" i="1" strike="sngStrike" dirty="0">
                <a:solidFill>
                  <a:srgbClr val="FF0000"/>
                </a:solidFill>
              </a:rPr>
              <a:t>802 Wireless Interim Session.</a:t>
            </a:r>
            <a:endParaRPr lang="en-US" sz="2000" strike="sngStrike" dirty="0">
              <a:solidFill>
                <a:srgbClr val="FF0000"/>
              </a:solidFill>
            </a:endParaRPr>
          </a:p>
          <a:p>
            <a:r>
              <a:rPr lang="en-US" sz="2000" strike="sngStrike" dirty="0">
                <a:solidFill>
                  <a:srgbClr val="FF0000"/>
                </a:solidFill>
              </a:rPr>
              <a:t>November 18-13, 2020, Marriott Marquis Queen's Park,  Bangkok, Thailand, </a:t>
            </a:r>
            <a:r>
              <a:rPr lang="en-US" sz="2000" i="1" strike="sngStrike" dirty="0">
                <a:solidFill>
                  <a:srgbClr val="FF0000"/>
                </a:solidFill>
              </a:rPr>
              <a:t>802 Plenary Session.</a:t>
            </a:r>
            <a:endParaRPr lang="en-US" sz="2000" strike="sngStrike" dirty="0">
              <a:solidFill>
                <a:srgbClr val="FF0000"/>
              </a:solidFill>
            </a:endParaRPr>
          </a:p>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strike="sngStrike" dirty="0">
                <a:solidFill>
                  <a:srgbClr val="FF0000"/>
                </a:solidFill>
              </a:rPr>
              <a:t>March 16-18, 2021 Hyatt Regency Denver Convention Center, 802 Plenary Session</a:t>
            </a:r>
          </a:p>
          <a:p>
            <a:pPr>
              <a:defRPr/>
            </a:pPr>
            <a:r>
              <a:rPr lang="en-US" sz="2000" strike="sngStrike" dirty="0">
                <a:solidFill>
                  <a:srgbClr val="FF0000"/>
                </a:solidFill>
              </a:rPr>
              <a:t>May 10-15, 2021  Panama</a:t>
            </a:r>
          </a:p>
          <a:p>
            <a:pPr>
              <a:defRPr/>
            </a:pPr>
            <a:r>
              <a:rPr lang="en-US" sz="2000" dirty="0"/>
              <a:t>July 11-16, 2021  Madrid</a:t>
            </a:r>
          </a:p>
          <a:p>
            <a:pPr>
              <a:defRPr/>
            </a:pPr>
            <a:endParaRPr lang="en-US" sz="2000" dirty="0"/>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2" name="TextBox 1">
            <a:extLst>
              <a:ext uri="{FF2B5EF4-FFF2-40B4-BE49-F238E27FC236}">
                <a16:creationId xmlns:a16="http://schemas.microsoft.com/office/drawing/2014/main" id="{2972B8DF-5B87-446D-AC62-85A501FB447D}"/>
              </a:ext>
            </a:extLst>
          </p:cNvPr>
          <p:cNvSpPr txBox="1"/>
          <p:nvPr/>
        </p:nvSpPr>
        <p:spPr>
          <a:xfrm>
            <a:off x="10591800" y="16637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85267" y="2096222"/>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80913" y="2617047"/>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80913" y="3200400"/>
            <a:ext cx="1096775" cy="369332"/>
          </a:xfrm>
          <a:prstGeom prst="rect">
            <a:avLst/>
          </a:prstGeom>
          <a:solidFill>
            <a:srgbClr val="FFFF00"/>
          </a:solidFill>
        </p:spPr>
        <p:txBody>
          <a:bodyPr wrap="none" rtlCol="0">
            <a:spAutoFit/>
          </a:bodyPr>
          <a:lstStyle/>
          <a:p>
            <a:r>
              <a:rPr lang="en-US" dirty="0"/>
              <a:t>Cancelled</a:t>
            </a:r>
          </a:p>
        </p:txBody>
      </p:sp>
      <p:sp>
        <p:nvSpPr>
          <p:cNvPr id="11" name="TextBox 10">
            <a:extLst>
              <a:ext uri="{FF2B5EF4-FFF2-40B4-BE49-F238E27FC236}">
                <a16:creationId xmlns:a16="http://schemas.microsoft.com/office/drawing/2014/main" id="{FEC32E18-C7F7-44BD-A0BC-26EEEC40EF23}"/>
              </a:ext>
            </a:extLst>
          </p:cNvPr>
          <p:cNvSpPr txBox="1"/>
          <p:nvPr/>
        </p:nvSpPr>
        <p:spPr>
          <a:xfrm>
            <a:off x="10580913" y="3669268"/>
            <a:ext cx="1096775" cy="369332"/>
          </a:xfrm>
          <a:prstGeom prst="rect">
            <a:avLst/>
          </a:prstGeom>
          <a:solidFill>
            <a:srgbClr val="FFFF00"/>
          </a:solidFill>
        </p:spPr>
        <p:txBody>
          <a:bodyPr wrap="none" rtlCol="0">
            <a:spAutoFit/>
          </a:bodyPr>
          <a:lstStyle/>
          <a:p>
            <a:r>
              <a:rPr lang="en-US" dirty="0"/>
              <a:t>Cancelled</a:t>
            </a:r>
          </a:p>
        </p:txBody>
      </p:sp>
      <p:sp>
        <p:nvSpPr>
          <p:cNvPr id="12" name="TextBox 11">
            <a:extLst>
              <a:ext uri="{FF2B5EF4-FFF2-40B4-BE49-F238E27FC236}">
                <a16:creationId xmlns:a16="http://schemas.microsoft.com/office/drawing/2014/main" id="{1CAF6F0A-3681-4E61-B0AD-4839507075FD}"/>
              </a:ext>
            </a:extLst>
          </p:cNvPr>
          <p:cNvSpPr txBox="1"/>
          <p:nvPr/>
        </p:nvSpPr>
        <p:spPr>
          <a:xfrm>
            <a:off x="10580913" y="4082534"/>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lstStyle/>
          <a:p>
            <a:r>
              <a:rPr lang="en-US" dirty="0"/>
              <a:t>Any Other Business</a:t>
            </a:r>
          </a:p>
          <a:p>
            <a:pPr lvl="1"/>
            <a:endParaRPr lang="en-US" dirty="0"/>
          </a:p>
          <a:p>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7" name="Slide Number Placeholder 6">
            <a:extLst>
              <a:ext uri="{FF2B5EF4-FFF2-40B4-BE49-F238E27FC236}">
                <a16:creationId xmlns:a16="http://schemas.microsoft.com/office/drawing/2014/main" id="{B76C9F6A-8989-4575-AE8C-B9873D0064BC}"/>
              </a:ext>
            </a:extLst>
          </p:cNvPr>
          <p:cNvSpPr>
            <a:spLocks noGrp="1"/>
          </p:cNvSpPr>
          <p:nvPr>
            <p:ph type="sldNum" sz="quarter" idx="12"/>
          </p:nvPr>
        </p:nvSpPr>
        <p:spPr>
          <a:xfrm>
            <a:off x="8915400" y="6356350"/>
            <a:ext cx="2971800" cy="365125"/>
          </a:xfrm>
        </p:spPr>
        <p:txBody>
          <a:bodyPr/>
          <a:lstStyle/>
          <a:p>
            <a:pPr>
              <a:defRPr/>
            </a:pPr>
            <a:r>
              <a:rPr lang="en-US"/>
              <a:t>Slide </a:t>
            </a:r>
            <a:fld id="{C251FCF5-DCE1-4BE7-BAC9-5817EB43EA6A}" type="slidenum">
              <a:rPr lang="en-US" smtClean="0"/>
              <a:pPr>
                <a:defRPr/>
              </a:pPr>
              <a:t>25</a:t>
            </a:fld>
            <a:endParaRPr lang="en-US"/>
          </a:p>
        </p:txBody>
      </p:sp>
      <p:sp>
        <p:nvSpPr>
          <p:cNvPr id="2" name="Date Placeholder 1">
            <a:extLst>
              <a:ext uri="{FF2B5EF4-FFF2-40B4-BE49-F238E27FC236}">
                <a16:creationId xmlns:a16="http://schemas.microsoft.com/office/drawing/2014/main" id="{E7397B35-B02C-4777-AF7F-3E935EEAAFCF}"/>
              </a:ext>
            </a:extLst>
          </p:cNvPr>
          <p:cNvSpPr>
            <a:spLocks noGrp="1"/>
          </p:cNvSpPr>
          <p:nvPr>
            <p:ph type="dt" sz="half" idx="10"/>
          </p:nvPr>
        </p:nvSpPr>
        <p:spPr/>
        <p:txBody>
          <a:bodyPr/>
          <a:lstStyle/>
          <a:p>
            <a:r>
              <a:rPr lang="en-US" dirty="0"/>
              <a:t>February 2020</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TG16t Agenda  Feb 2021 Teleconference</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Use Case Document </a:t>
            </a:r>
          </a:p>
          <a:p>
            <a:r>
              <a:rPr lang="en-US" dirty="0"/>
              <a:t>Development of System Requirements Document (SRD)</a:t>
            </a:r>
          </a:p>
          <a:p>
            <a:r>
              <a:rPr lang="en-US" dirty="0"/>
              <a:t>Adjourn</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4" name="Slide Number Placeholder 3">
            <a:extLst>
              <a:ext uri="{FF2B5EF4-FFF2-40B4-BE49-F238E27FC236}">
                <a16:creationId xmlns:a16="http://schemas.microsoft.com/office/drawing/2014/main" id="{7A912C23-63F8-450A-AA58-80D7A7B4FCA4}"/>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3</a:t>
            </a:fld>
            <a:endParaRPr lang="en-US"/>
          </a:p>
        </p:txBody>
      </p:sp>
      <p:sp>
        <p:nvSpPr>
          <p:cNvPr id="7" name="Date Placeholder 6">
            <a:extLst>
              <a:ext uri="{FF2B5EF4-FFF2-40B4-BE49-F238E27FC236}">
                <a16:creationId xmlns:a16="http://schemas.microsoft.com/office/drawing/2014/main" id="{D1783246-C2A7-4F1F-B0F1-FB2BFEB9C0A5}"/>
              </a:ext>
            </a:extLst>
          </p:cNvPr>
          <p:cNvSpPr>
            <a:spLocks noGrp="1"/>
          </p:cNvSpPr>
          <p:nvPr>
            <p:ph type="dt" sz="half" idx="10"/>
          </p:nvPr>
        </p:nvSpPr>
        <p:spPr/>
        <p:txBody>
          <a:bodyPr/>
          <a:lstStyle/>
          <a:p>
            <a:r>
              <a:rPr lang="en-US" dirty="0"/>
              <a:t>February 2020</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lstStyle/>
          <a:p>
            <a:r>
              <a:rPr lang="en-US" dirty="0"/>
              <a:t>Introductions</a:t>
            </a:r>
          </a:p>
          <a:p>
            <a:endParaRPr lang="en-US" dirty="0"/>
          </a:p>
          <a:p>
            <a:r>
              <a:rPr lang="en-US" dirty="0"/>
              <a:t>Secretary for meeting</a:t>
            </a:r>
          </a:p>
          <a:p>
            <a:endParaRPr lang="en-US" dirty="0"/>
          </a:p>
          <a:p>
            <a:r>
              <a:rPr lang="en-US" dirty="0"/>
              <a:t>Agenda review and Approval</a:t>
            </a:r>
          </a:p>
          <a:p>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6" name="Slide Number Placeholder 5">
            <a:extLst>
              <a:ext uri="{FF2B5EF4-FFF2-40B4-BE49-F238E27FC236}">
                <a16:creationId xmlns:a16="http://schemas.microsoft.com/office/drawing/2014/main" id="{58D8117B-6F1B-4948-93E4-81EB65B5CD7C}"/>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4</a:t>
            </a:fld>
            <a:endParaRPr lang="en-US"/>
          </a:p>
        </p:txBody>
      </p:sp>
      <p:sp>
        <p:nvSpPr>
          <p:cNvPr id="7" name="Date Placeholder 6">
            <a:extLst>
              <a:ext uri="{FF2B5EF4-FFF2-40B4-BE49-F238E27FC236}">
                <a16:creationId xmlns:a16="http://schemas.microsoft.com/office/drawing/2014/main" id="{E1F4D930-4BFF-4AF0-B0C5-CE26BF157DD9}"/>
              </a:ext>
            </a:extLst>
          </p:cNvPr>
          <p:cNvSpPr>
            <a:spLocks noGrp="1"/>
          </p:cNvSpPr>
          <p:nvPr>
            <p:ph type="dt" sz="half" idx="10"/>
          </p:nvPr>
        </p:nvSpPr>
        <p:spPr/>
        <p:txBody>
          <a:bodyPr/>
          <a:lstStyle/>
          <a:p>
            <a:r>
              <a:rPr lang="en-US" dirty="0"/>
              <a:t>February 2020</a:t>
            </a:r>
          </a:p>
        </p:txBody>
      </p:sp>
    </p:spTree>
    <p:extLst>
      <p:ext uri="{BB962C8B-B14F-4D97-AF65-F5344CB8AC3E}">
        <p14:creationId xmlns:p14="http://schemas.microsoft.com/office/powerpoint/2010/main" val="86717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4" name="Slide Number Placeholder 3"/>
          <p:cNvSpPr>
            <a:spLocks noGrp="1"/>
          </p:cNvSpPr>
          <p:nvPr>
            <p:ph type="sldNum" sz="quarter" idx="12"/>
          </p:nvPr>
        </p:nvSpPr>
        <p:spPr>
          <a:xfrm>
            <a:off x="8915400" y="6356350"/>
            <a:ext cx="2971800" cy="365125"/>
          </a:xfrm>
        </p:spPr>
        <p:txBody>
          <a:bodyPr/>
          <a:lstStyle/>
          <a:p>
            <a:r>
              <a:rPr lang="en-GB"/>
              <a:t>Slide </a:t>
            </a:r>
            <a:fld id="{440F5867-744E-4AA6-B0ED-4C44D2DFBB7B}" type="slidenum">
              <a:rPr lang="en-GB" smtClean="0"/>
              <a:pPr/>
              <a:t>5</a:t>
            </a:fld>
            <a:endParaRPr lang="en-GB" dirty="0"/>
          </a:p>
        </p:txBody>
      </p:sp>
      <p:sp>
        <p:nvSpPr>
          <p:cNvPr id="5" name="Date Placeholder 4">
            <a:extLst>
              <a:ext uri="{FF2B5EF4-FFF2-40B4-BE49-F238E27FC236}">
                <a16:creationId xmlns:a16="http://schemas.microsoft.com/office/drawing/2014/main" id="{A9DEEA49-5010-4720-8F0F-AA1F45CBD01A}"/>
              </a:ext>
            </a:extLst>
          </p:cNvPr>
          <p:cNvSpPr>
            <a:spLocks noGrp="1"/>
          </p:cNvSpPr>
          <p:nvPr>
            <p:ph type="dt" sz="half" idx="10"/>
          </p:nvPr>
        </p:nvSpPr>
        <p:spPr/>
        <p:txBody>
          <a:bodyPr/>
          <a:lstStyle/>
          <a:p>
            <a:r>
              <a:rPr lang="en-US" dirty="0"/>
              <a:t>February 2020</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4" name="Slide Number Placeholder 3"/>
          <p:cNvSpPr>
            <a:spLocks noGrp="1"/>
          </p:cNvSpPr>
          <p:nvPr>
            <p:ph type="sldNum" idx="12"/>
          </p:nvPr>
        </p:nvSpPr>
        <p:spPr>
          <a:xfrm>
            <a:off x="8915400" y="6356350"/>
            <a:ext cx="2971800" cy="365125"/>
          </a:xfrm>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5" name="Date Placeholder 4">
            <a:extLst>
              <a:ext uri="{FF2B5EF4-FFF2-40B4-BE49-F238E27FC236}">
                <a16:creationId xmlns:a16="http://schemas.microsoft.com/office/drawing/2014/main" id="{C27F03F5-4049-42FD-ADFC-60AD1397F79D}"/>
              </a:ext>
            </a:extLst>
          </p:cNvPr>
          <p:cNvSpPr>
            <a:spLocks noGrp="1"/>
          </p:cNvSpPr>
          <p:nvPr>
            <p:ph type="dt" sz="half" idx="10"/>
          </p:nvPr>
        </p:nvSpPr>
        <p:spPr/>
        <p:txBody>
          <a:bodyPr/>
          <a:lstStyle/>
          <a:p>
            <a:r>
              <a:rPr lang="en-US" dirty="0"/>
              <a:t>February 2020</a:t>
            </a: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4" name="Slide Number Placeholder 3"/>
          <p:cNvSpPr>
            <a:spLocks noGrp="1"/>
          </p:cNvSpPr>
          <p:nvPr>
            <p:ph type="sldNum" idx="12"/>
          </p:nvPr>
        </p:nvSpPr>
        <p:spPr>
          <a:xfrm>
            <a:off x="8915400" y="6356350"/>
            <a:ext cx="2971800" cy="365125"/>
          </a:xfrm>
        </p:spPr>
        <p:txBody>
          <a:bodyPr/>
          <a:lstStyle/>
          <a:p>
            <a:r>
              <a:rPr lang="en-GB"/>
              <a:t>Slide </a:t>
            </a:r>
            <a:fld id="{440F5867-744E-4AA6-B0ED-4C44D2DFBB7B}" type="slidenum">
              <a:rPr lang="en-GB" smtClean="0"/>
              <a:pPr/>
              <a:t>7</a:t>
            </a:fld>
            <a:endParaRPr lang="en-GB" dirty="0"/>
          </a:p>
        </p:txBody>
      </p:sp>
      <p:sp>
        <p:nvSpPr>
          <p:cNvPr id="5" name="Date Placeholder 4">
            <a:extLst>
              <a:ext uri="{FF2B5EF4-FFF2-40B4-BE49-F238E27FC236}">
                <a16:creationId xmlns:a16="http://schemas.microsoft.com/office/drawing/2014/main" id="{E8C52155-0A6C-4951-9651-73400CC81705}"/>
              </a:ext>
            </a:extLst>
          </p:cNvPr>
          <p:cNvSpPr>
            <a:spLocks noGrp="1"/>
          </p:cNvSpPr>
          <p:nvPr>
            <p:ph type="dt" sz="half" idx="10"/>
          </p:nvPr>
        </p:nvSpPr>
        <p:spPr/>
        <p:txBody>
          <a:bodyPr/>
          <a:lstStyle/>
          <a:p>
            <a:r>
              <a:rPr lang="en-US" dirty="0"/>
              <a:t>February 2020</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4" name="Slide Number Placeholder 3"/>
          <p:cNvSpPr>
            <a:spLocks noGrp="1"/>
          </p:cNvSpPr>
          <p:nvPr>
            <p:ph type="sldNum" idx="12"/>
          </p:nvPr>
        </p:nvSpPr>
        <p:spPr>
          <a:xfrm>
            <a:off x="8915400" y="6356350"/>
            <a:ext cx="2971800" cy="365125"/>
          </a:xfrm>
        </p:spPr>
        <p:txBody>
          <a:bodyPr/>
          <a:lstStyle/>
          <a:p>
            <a:r>
              <a:rPr lang="en-GB"/>
              <a:t>Slide </a:t>
            </a:r>
            <a:fld id="{440F5867-744E-4AA6-B0ED-4C44D2DFBB7B}" type="slidenum">
              <a:rPr lang="en-GB" smtClean="0"/>
              <a:pPr/>
              <a:t>8</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6" name="Date Placeholder 5">
            <a:extLst>
              <a:ext uri="{FF2B5EF4-FFF2-40B4-BE49-F238E27FC236}">
                <a16:creationId xmlns:a16="http://schemas.microsoft.com/office/drawing/2014/main" id="{B46F73B5-5F53-48B5-9BF4-6F05ED1C594F}"/>
              </a:ext>
            </a:extLst>
          </p:cNvPr>
          <p:cNvSpPr>
            <a:spLocks noGrp="1"/>
          </p:cNvSpPr>
          <p:nvPr>
            <p:ph type="dt" sz="half" idx="10"/>
          </p:nvPr>
        </p:nvSpPr>
        <p:spPr/>
        <p:txBody>
          <a:bodyPr/>
          <a:lstStyle/>
          <a:p>
            <a:r>
              <a:rPr lang="en-US" dirty="0"/>
              <a:t>February 2020</a:t>
            </a: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a:xfrm>
            <a:off x="8915400" y="6356350"/>
            <a:ext cx="2971800" cy="365125"/>
          </a:xfrm>
        </p:spPr>
        <p:txBody>
          <a:bodyPr/>
          <a:lstStyle/>
          <a:p>
            <a:fld id="{A3979A82-1A5E-4C7B-AFC0-111CA6C3130A}" type="slidenum">
              <a:rPr lang="en-US" altLang="en-US" smtClean="0"/>
              <a:pPr/>
              <a:t>9</a:t>
            </a:fld>
            <a:endParaRPr lang="en-US" altLang="en-US"/>
          </a:p>
        </p:txBody>
      </p:sp>
      <p:sp>
        <p:nvSpPr>
          <p:cNvPr id="7" name="Date Placeholder 6">
            <a:extLst>
              <a:ext uri="{FF2B5EF4-FFF2-40B4-BE49-F238E27FC236}">
                <a16:creationId xmlns:a16="http://schemas.microsoft.com/office/drawing/2014/main" id="{CF3E77A8-C3F8-4EB5-BD0C-D783DB5C6280}"/>
              </a:ext>
            </a:extLst>
          </p:cNvPr>
          <p:cNvSpPr>
            <a:spLocks noGrp="1"/>
          </p:cNvSpPr>
          <p:nvPr>
            <p:ph type="dt" sz="half" idx="10"/>
          </p:nvPr>
        </p:nvSpPr>
        <p:spPr/>
        <p:txBody>
          <a:bodyPr/>
          <a:lstStyle/>
          <a:p>
            <a:r>
              <a:rPr lang="en-US" dirty="0"/>
              <a:t>February 2020</a:t>
            </a:r>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8757</TotalTime>
  <Words>2515</Words>
  <Application>Microsoft Office PowerPoint</Application>
  <PresentationFormat>Widescreen</PresentationFormat>
  <Paragraphs>290</Paragraphs>
  <Slides>25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Calibri Light</vt:lpstr>
      <vt:lpstr>Helvetica</vt:lpstr>
      <vt:lpstr>Times New Roman</vt:lpstr>
      <vt:lpstr>Custom Design</vt:lpstr>
      <vt:lpstr>PowerPoint Presentation</vt:lpstr>
      <vt:lpstr>WebEx</vt:lpstr>
      <vt:lpstr>TG16t Agenda  Feb 2021 Teleconference</vt:lpstr>
      <vt:lpstr>Opening</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Call for Contributions – Updated Nov 4, 2020</vt:lpstr>
      <vt:lpstr>Secretary for February Teleconference</vt:lpstr>
      <vt:lpstr>Contributions for February Teleconference</vt:lpstr>
      <vt:lpstr>SRD Discussion February 11</vt:lpstr>
      <vt:lpstr>PowerPoint Presentation</vt:lpstr>
      <vt:lpstr>Development of the SDD</vt:lpstr>
      <vt:lpstr>Discussion on Security Requirements for 802.16t </vt:lpstr>
      <vt:lpstr>Actions coming out of February Teleconference</vt:lpstr>
      <vt:lpstr>Revised Project Timeline</vt:lpstr>
      <vt:lpstr>Teleconference Planning</vt:lpstr>
      <vt:lpstr>Upcoming Sessions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264</cp:revision>
  <cp:lastPrinted>1998-02-10T13:28:06Z</cp:lastPrinted>
  <dcterms:created xsi:type="dcterms:W3CDTF">2020-01-06T16:34:14Z</dcterms:created>
  <dcterms:modified xsi:type="dcterms:W3CDTF">2021-02-11T19:24:19Z</dcterms:modified>
</cp:coreProperties>
</file>