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7" r:id="rId16"/>
    <p:sldId id="990" r:id="rId17"/>
    <p:sldId id="998" r:id="rId18"/>
    <p:sldId id="999" r:id="rId19"/>
    <p:sldId id="993" r:id="rId20"/>
    <p:sldId id="992" r:id="rId21"/>
    <p:sldId id="994" r:id="rId22"/>
    <p:sldId id="256"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70" d="100"/>
          <a:sy n="170" d="100"/>
        </p:scale>
        <p:origin x="150" y="11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December 2020</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doc.:IEEE802.15-21-0102r0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2020</a:t>
            </a:r>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81568700@epri.webex.com" TargetMode="External"/><Relationship Id="rId2" Type="http://schemas.openxmlformats.org/officeDocument/2006/relationships/hyperlink" Target="https://epri.webex.com/epri/j.php?MTID=ma05c3a7bee9e7e3eb3bf75b7267b3e46"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d7bdf032ab2d522f0c68afd2706f7e5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2021-02-11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for February Teleconference</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p:txBody>
      </p:sp>
      <p:sp>
        <p:nvSpPr>
          <p:cNvPr id="4" name="Date Placeholder 3">
            <a:extLst>
              <a:ext uri="{FF2B5EF4-FFF2-40B4-BE49-F238E27FC236}">
                <a16:creationId xmlns:a16="http://schemas.microsoft.com/office/drawing/2014/main" id="{9CA6FBED-3066-4EAD-8B11-452D7A80DF25}"/>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950368-8146-4918-8575-197EE18007AA}"/>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255556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Teleconference</a:t>
            </a:r>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a:t>December 2020</a:t>
            </a:r>
            <a:endParaRPr lang="en-US" dirty="0"/>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sp>
        <p:nvSpPr>
          <p:cNvPr id="11" name="Content Placeholder 10">
            <a:extLst>
              <a:ext uri="{FF2B5EF4-FFF2-40B4-BE49-F238E27FC236}">
                <a16:creationId xmlns:a16="http://schemas.microsoft.com/office/drawing/2014/main" id="{C9C52209-884E-43B1-BC59-E12830564D3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70CC-3506-4D4E-9B63-B8AAF8422677}"/>
              </a:ext>
            </a:extLst>
          </p:cNvPr>
          <p:cNvSpPr>
            <a:spLocks noGrp="1"/>
          </p:cNvSpPr>
          <p:nvPr>
            <p:ph type="title"/>
          </p:nvPr>
        </p:nvSpPr>
        <p:spPr/>
        <p:txBody>
          <a:bodyPr/>
          <a:lstStyle/>
          <a:p>
            <a:r>
              <a:rPr lang="en-US" dirty="0"/>
              <a:t>SRD Discussion January 19th</a:t>
            </a:r>
          </a:p>
        </p:txBody>
      </p:sp>
      <p:sp>
        <p:nvSpPr>
          <p:cNvPr id="3" name="Content Placeholder 2">
            <a:extLst>
              <a:ext uri="{FF2B5EF4-FFF2-40B4-BE49-F238E27FC236}">
                <a16:creationId xmlns:a16="http://schemas.microsoft.com/office/drawing/2014/main" id="{9037F63A-CF5F-44E1-8A67-CA2455221FC8}"/>
              </a:ext>
            </a:extLst>
          </p:cNvPr>
          <p:cNvSpPr>
            <a:spLocks noGrp="1"/>
          </p:cNvSpPr>
          <p:nvPr>
            <p:ph idx="1"/>
          </p:nvPr>
        </p:nvSpPr>
        <p:spPr/>
        <p:txBody>
          <a:bodyPr/>
          <a:lstStyle/>
          <a:p>
            <a:pPr marL="0" fontAlgn="ctr">
              <a:spcBef>
                <a:spcPts val="0"/>
              </a:spcBef>
            </a:pPr>
            <a:r>
              <a:rPr lang="en-US" dirty="0">
                <a:solidFill>
                  <a:srgbClr val="000000"/>
                </a:solidFill>
                <a:latin typeface="Calibri" panose="020F0502020204030204" pitchFamily="34" charset="0"/>
              </a:rPr>
              <a:t>182r10    need to review the E1 use case bandwidth for SCADA/Teleprotection. Decide on a throughput value for single user, more in the 1K – 10Kbps range? </a:t>
            </a:r>
          </a:p>
          <a:p>
            <a:pPr marL="457200" lvl="1" fontAlgn="ctr">
              <a:spcBef>
                <a:spcPts val="0"/>
              </a:spcBef>
            </a:pPr>
            <a:r>
              <a:rPr lang="en-US" dirty="0">
                <a:solidFill>
                  <a:srgbClr val="000000"/>
                </a:solidFill>
                <a:latin typeface="Calibri" panose="020F0502020204030204" pitchFamily="34" charset="0"/>
              </a:rPr>
              <a:t>Aggregated substation communication may in fact be closer to 1 Mbps. </a:t>
            </a:r>
          </a:p>
          <a:p>
            <a:pPr marL="457200" lvl="1" fontAlgn="ctr">
              <a:spcBef>
                <a:spcPts val="0"/>
              </a:spcBef>
            </a:pPr>
            <a:r>
              <a:rPr lang="en-US" dirty="0">
                <a:solidFill>
                  <a:srgbClr val="000000"/>
                </a:solidFill>
                <a:latin typeface="Calibri" panose="020F0502020204030204" pitchFamily="34" charset="0"/>
              </a:rPr>
              <a:t>Categorize throughput into rough ranges, but not set specific numbers.</a:t>
            </a:r>
          </a:p>
          <a:p>
            <a:pPr marL="457200" lvl="1"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Ultimate goal is to help identify if a technical proposal will support the use case.</a:t>
            </a:r>
          </a:p>
          <a:p>
            <a:pPr marL="0"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20-0182r11 uploaded by </a:t>
            </a:r>
            <a:r>
              <a:rPr lang="en-US" dirty="0" err="1">
                <a:solidFill>
                  <a:srgbClr val="000000"/>
                </a:solidFill>
                <a:latin typeface="Calibri" panose="020F0502020204030204" pitchFamily="34" charset="0"/>
              </a:rPr>
              <a:t>Juha</a:t>
            </a:r>
            <a:r>
              <a:rPr lang="en-US" dirty="0">
                <a:solidFill>
                  <a:srgbClr val="000000"/>
                </a:solidFill>
                <a:latin typeface="Calibri" panose="020F0502020204030204" pitchFamily="34" charset="0"/>
              </a:rPr>
              <a:t>.  </a:t>
            </a:r>
          </a:p>
          <a:p>
            <a:pPr marL="0" fontAlgn="ctr">
              <a:spcBef>
                <a:spcPts val="0"/>
              </a:spcBef>
            </a:pPr>
            <a:r>
              <a:rPr lang="en-US" dirty="0">
                <a:solidFill>
                  <a:srgbClr val="000000"/>
                </a:solidFill>
                <a:latin typeface="Calibri" panose="020F0502020204030204" pitchFamily="34" charset="0"/>
              </a:rPr>
              <a:t>Clean version of SRD uploaded as 21-0097r0</a:t>
            </a:r>
          </a:p>
          <a:p>
            <a:pPr marL="457200" lvl="1" fontAlgn="ctr">
              <a:spcBef>
                <a:spcPts val="0"/>
              </a:spcBef>
            </a:pPr>
            <a:endParaRPr lang="en-US" dirty="0">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A0335493-9CC2-48F5-B217-22A1263803ED}"/>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A0EA2D90-9C4D-4D55-BBD2-D5FCFF4B025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2C59432-A8C0-476C-9E72-77AF6538CAB3}"/>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16159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DF7E-5F12-44C9-A450-22F589335C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267605-77D3-4092-97FC-36571C2E543D}"/>
              </a:ext>
            </a:extLst>
          </p:cNvPr>
          <p:cNvSpPr>
            <a:spLocks noGrp="1"/>
          </p:cNvSpPr>
          <p:nvPr>
            <p:ph idx="1"/>
          </p:nvPr>
        </p:nvSpPr>
        <p:spPr>
          <a:xfrm>
            <a:off x="838200" y="1825625"/>
            <a:ext cx="3810000" cy="4351338"/>
          </a:xfrm>
        </p:spPr>
        <p:txBody>
          <a:bodyPr/>
          <a:lstStyle/>
          <a:p>
            <a:r>
              <a:rPr lang="en-US" dirty="0"/>
              <a:t>Throughput ranges for comparing proposals</a:t>
            </a:r>
          </a:p>
          <a:p>
            <a:endParaRPr lang="en-US" dirty="0"/>
          </a:p>
          <a:p>
            <a:r>
              <a:rPr lang="en-US" dirty="0">
                <a:highlight>
                  <a:srgbClr val="FFFF00"/>
                </a:highlight>
              </a:rPr>
              <a:t>Reference back into Use Case document?</a:t>
            </a:r>
          </a:p>
          <a:p>
            <a:endParaRPr lang="en-US" dirty="0"/>
          </a:p>
          <a:p>
            <a:r>
              <a:rPr lang="en-US" dirty="0"/>
              <a:t>Want to avoid hard limits that might disqualify a proposal </a:t>
            </a:r>
          </a:p>
        </p:txBody>
      </p:sp>
      <p:sp>
        <p:nvSpPr>
          <p:cNvPr id="4" name="Date Placeholder 3">
            <a:extLst>
              <a:ext uri="{FF2B5EF4-FFF2-40B4-BE49-F238E27FC236}">
                <a16:creationId xmlns:a16="http://schemas.microsoft.com/office/drawing/2014/main" id="{95BEFA65-89D6-4D77-8458-F2AE35D410D6}"/>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9FCD145E-D8E3-472F-9B42-AB32BE5E619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D814AD5-ACA2-45DD-B1C5-2C7C694193A1}"/>
              </a:ext>
            </a:extLst>
          </p:cNvPr>
          <p:cNvSpPr>
            <a:spLocks noGrp="1"/>
          </p:cNvSpPr>
          <p:nvPr>
            <p:ph type="sldNum" sz="quarter" idx="12"/>
          </p:nvPr>
        </p:nvSpPr>
        <p:spPr/>
        <p:txBody>
          <a:bodyPr/>
          <a:lstStyle/>
          <a:p>
            <a:r>
              <a:rPr lang="en-US"/>
              <a:t>&lt;#&gt;</a:t>
            </a:r>
            <a:endParaRPr lang="en-US" dirty="0"/>
          </a:p>
        </p:txBody>
      </p:sp>
      <p:pic>
        <p:nvPicPr>
          <p:cNvPr id="7" name="Picture 6">
            <a:extLst>
              <a:ext uri="{FF2B5EF4-FFF2-40B4-BE49-F238E27FC236}">
                <a16:creationId xmlns:a16="http://schemas.microsoft.com/office/drawing/2014/main" id="{9D89E359-BBC7-4BA1-ACD3-51A7BF1E1D73}"/>
              </a:ext>
            </a:extLst>
          </p:cNvPr>
          <p:cNvPicPr>
            <a:picLocks noChangeAspect="1"/>
          </p:cNvPicPr>
          <p:nvPr/>
        </p:nvPicPr>
        <p:blipFill>
          <a:blip r:embed="rId2"/>
          <a:stretch>
            <a:fillRect/>
          </a:stretch>
        </p:blipFill>
        <p:spPr>
          <a:xfrm>
            <a:off x="4572000" y="-20249"/>
            <a:ext cx="1685480" cy="6858000"/>
          </a:xfrm>
          <a:prstGeom prst="rect">
            <a:avLst/>
          </a:prstGeom>
        </p:spPr>
      </p:pic>
      <p:sp>
        <p:nvSpPr>
          <p:cNvPr id="8" name="Oval 7">
            <a:extLst>
              <a:ext uri="{FF2B5EF4-FFF2-40B4-BE49-F238E27FC236}">
                <a16:creationId xmlns:a16="http://schemas.microsoft.com/office/drawing/2014/main" id="{FFA18D98-7BDF-4AE1-8DFD-45F19BC9F50F}"/>
              </a:ext>
            </a:extLst>
          </p:cNvPr>
          <p:cNvSpPr/>
          <p:nvPr/>
        </p:nvSpPr>
        <p:spPr>
          <a:xfrm>
            <a:off x="6387233" y="4343400"/>
            <a:ext cx="1595660" cy="2195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Low</a:t>
            </a:r>
          </a:p>
        </p:txBody>
      </p:sp>
      <p:sp>
        <p:nvSpPr>
          <p:cNvPr id="9" name="Oval 8">
            <a:extLst>
              <a:ext uri="{FF2B5EF4-FFF2-40B4-BE49-F238E27FC236}">
                <a16:creationId xmlns:a16="http://schemas.microsoft.com/office/drawing/2014/main" id="{C17D97FF-A62E-4392-BDE4-E333991D7BDD}"/>
              </a:ext>
            </a:extLst>
          </p:cNvPr>
          <p:cNvSpPr/>
          <p:nvPr/>
        </p:nvSpPr>
        <p:spPr>
          <a:xfrm>
            <a:off x="6407610" y="2347285"/>
            <a:ext cx="1595660" cy="2377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Medium</a:t>
            </a:r>
          </a:p>
        </p:txBody>
      </p:sp>
      <p:sp>
        <p:nvSpPr>
          <p:cNvPr id="10" name="Oval 9">
            <a:extLst>
              <a:ext uri="{FF2B5EF4-FFF2-40B4-BE49-F238E27FC236}">
                <a16:creationId xmlns:a16="http://schemas.microsoft.com/office/drawing/2014/main" id="{6A197443-345B-4DA4-BD7A-500FDF1E2EFD}"/>
              </a:ext>
            </a:extLst>
          </p:cNvPr>
          <p:cNvSpPr/>
          <p:nvPr/>
        </p:nvSpPr>
        <p:spPr>
          <a:xfrm>
            <a:off x="6407610" y="383604"/>
            <a:ext cx="1595660" cy="2748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a:t>
            </a:r>
          </a:p>
        </p:txBody>
      </p:sp>
    </p:spTree>
    <p:extLst>
      <p:ext uri="{BB962C8B-B14F-4D97-AF65-F5344CB8AC3E}">
        <p14:creationId xmlns:p14="http://schemas.microsoft.com/office/powerpoint/2010/main" val="657791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178 156 8700  Meeting password: A2Fm4haTK69    </a:t>
            </a:r>
            <a:br>
              <a:rPr lang="en-US" dirty="0"/>
            </a:br>
            <a:br>
              <a:rPr lang="en-US" dirty="0"/>
            </a:br>
            <a:r>
              <a:rPr lang="en-US" dirty="0"/>
              <a:t>Join from a video conferencing system or application</a:t>
            </a:r>
            <a:br>
              <a:rPr lang="en-US" dirty="0"/>
            </a:br>
            <a:r>
              <a:rPr lang="en-US" dirty="0"/>
              <a:t>Dial </a:t>
            </a:r>
            <a:r>
              <a:rPr lang="en-US" u="sng" dirty="0">
                <a:hlinkClick r:id="rId3"/>
              </a:rPr>
              <a:t>1781568700@epri.webex.com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178 156 8700  </a:t>
            </a:r>
            <a:br>
              <a:rPr lang="en-US" dirty="0"/>
            </a:br>
            <a:r>
              <a:rPr lang="en-US" u="sng" dirty="0">
                <a:hlinkClick r:id="rId4"/>
              </a:rPr>
              <a:t>Global call-in numbers</a:t>
            </a:r>
            <a:r>
              <a:rPr lang="en-US" dirty="0"/>
              <a:t>  |  </a:t>
            </a:r>
            <a:r>
              <a:rPr lang="en-US" u="sng" dirty="0">
                <a:hlinkClick r:id="rId5"/>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20</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normAutofit fontScale="90000"/>
          </a:bodyPr>
          <a:lstStyle/>
          <a:p>
            <a:r>
              <a:rPr lang="en-US" dirty="0"/>
              <a:t>Actions coming out of February Teleconference</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a:xfrm>
            <a:off x="838200" y="1981200"/>
            <a:ext cx="10515600" cy="4351338"/>
          </a:xfrm>
        </p:spPr>
        <p:txBody>
          <a:bodyPr/>
          <a:lstStyle/>
          <a:p>
            <a:pPr marL="0" fontAlgn="ctr">
              <a:spcBef>
                <a:spcPts val="0"/>
              </a:spcBef>
            </a:pPr>
            <a:endParaRPr lang="en-US" dirty="0">
              <a:solidFill>
                <a:srgbClr val="000000"/>
              </a:solidFill>
              <a:latin typeface="Calibri" panose="020F0502020204030204" pitchFamily="34" charset="0"/>
            </a:endParaRPr>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
        <p:nvSpPr>
          <p:cNvPr id="7" name="TextBox 6">
            <a:extLst>
              <a:ext uri="{FF2B5EF4-FFF2-40B4-BE49-F238E27FC236}">
                <a16:creationId xmlns:a16="http://schemas.microsoft.com/office/drawing/2014/main" id="{2FBCEE77-303F-4257-952B-7E66A74DA832}"/>
              </a:ext>
            </a:extLst>
          </p:cNvPr>
          <p:cNvSpPr txBox="1"/>
          <p:nvPr/>
        </p:nvSpPr>
        <p:spPr>
          <a:xfrm>
            <a:off x="1143000" y="22860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86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a:t>December 2020</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February 11 	11am Pacific, 2pm Eastern</a:t>
            </a:r>
          </a:p>
          <a:p>
            <a:endParaRPr lang="en-US" dirty="0"/>
          </a:p>
          <a:p>
            <a:r>
              <a:rPr lang="en-US"/>
              <a:t>March Plenary</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December 2020</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4082534"/>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25</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Feb 2021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Presentation of Contributions</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8630</TotalTime>
  <Words>2498</Words>
  <Application>Microsoft Office PowerPoint</Application>
  <PresentationFormat>Widescreen</PresentationFormat>
  <Paragraphs>284</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WebEx</vt:lpstr>
      <vt:lpstr>TG16t Agenda  Feb 2021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Secretary for February Teleconference</vt:lpstr>
      <vt:lpstr>Contributions for February Teleconference</vt:lpstr>
      <vt:lpstr>SRD Discussion January 19th</vt:lpstr>
      <vt:lpstr>PowerPoint Presentation</vt:lpstr>
      <vt:lpstr>Development of the SDD</vt:lpstr>
      <vt:lpstr>Discussion on Security Requirements for 802.16t </vt:lpstr>
      <vt:lpstr>Actions coming out of February Teleconference</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259</cp:revision>
  <cp:lastPrinted>1998-02-10T13:28:06Z</cp:lastPrinted>
  <dcterms:created xsi:type="dcterms:W3CDTF">2020-01-06T16:34:14Z</dcterms:created>
  <dcterms:modified xsi:type="dcterms:W3CDTF">2021-02-11T17:17:10Z</dcterms:modified>
</cp:coreProperties>
</file>