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3" r:id="rId2"/>
    <p:sldId id="264" r:id="rId3"/>
    <p:sldId id="282" r:id="rId4"/>
    <p:sldId id="274" r:id="rId5"/>
    <p:sldId id="275" r:id="rId6"/>
    <p:sldId id="276" r:id="rId7"/>
    <p:sldId id="277" r:id="rId8"/>
    <p:sldId id="281" r:id="rId9"/>
    <p:sldId id="283" r:id="rId10"/>
    <p:sldId id="287" r:id="rId11"/>
    <p:sldId id="353" r:id="rId12"/>
    <p:sldId id="356" r:id="rId13"/>
    <p:sldId id="347" r:id="rId14"/>
    <p:sldId id="321" r:id="rId15"/>
    <p:sldId id="288" r:id="rId16"/>
    <p:sldId id="352" r:id="rId17"/>
    <p:sldId id="35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1333856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368348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802.15-21-0101-00-04aa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18/15-18-0510-05-004w-draft-0-0-of-tg4w-coexistence-document.docx" TargetMode="External"/><Relationship Id="rId2" Type="http://schemas.openxmlformats.org/officeDocument/2006/relationships/hyperlink" Target="https://grouper.ieee.org/groups/802/19/private/IEEE%20Std%20P802-19-3-D07-Clea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February 12</a:t>
            </a:r>
            <a:r>
              <a:rPr lang="en-US" altLang="ja-JP" sz="1600" b="1" baseline="30000" dirty="0">
                <a:ea typeface="ＭＳ Ｐゴシック" charset="-128"/>
              </a:rPr>
              <a:t>th</a:t>
            </a:r>
            <a:r>
              <a:rPr lang="en-US" altLang="ja-JP" sz="1600" b="1" dirty="0">
                <a:ea typeface="ＭＳ Ｐゴシック" charset="-128"/>
              </a:rPr>
              <a:t> 2021 Teleconference Opening report]</a:t>
            </a:r>
            <a:r>
              <a:rPr lang="en-US" altLang="ja-JP" sz="1600" dirty="0">
                <a:ea typeface="ＭＳ Ｐゴシック" charset="-128"/>
              </a:rPr>
              <a:t>	</a:t>
            </a:r>
          </a:p>
          <a:p>
            <a:r>
              <a:rPr lang="en-US" altLang="ja-JP" sz="1600" b="1" dirty="0">
                <a:ea typeface="ＭＳ Ｐゴシック" charset="-128"/>
              </a:rPr>
              <a:t>Date Submitted: [11th  February,2021]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February 12</a:t>
            </a:r>
            <a:r>
              <a:rPr lang="en-US" altLang="ja-JP" sz="1600" b="1" baseline="30000" dirty="0">
                <a:ea typeface="ＭＳ Ｐゴシック" charset="-128"/>
              </a:rPr>
              <a:t>th</a:t>
            </a:r>
            <a:r>
              <a:rPr lang="en-US" altLang="ja-JP" sz="1600" b="1" dirty="0">
                <a:ea typeface="ＭＳ Ｐゴシック" charset="-128"/>
              </a:rPr>
              <a:t>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001" altLang="ja-JP"/>
              <a:t>&lt;February,2021&gt;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lang="en-US" altLang="ja-JP" b="1" u="sng" dirty="0"/>
              <a:t>Review the previous meeting minutes</a:t>
            </a:r>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3" name="テキスト ボックス 2">
            <a:extLst>
              <a:ext uri="{FF2B5EF4-FFF2-40B4-BE49-F238E27FC236}">
                <a16:creationId xmlns:a16="http://schemas.microsoft.com/office/drawing/2014/main" id="{16F403E3-307A-494E-9FA7-01EF3B755BCB}"/>
              </a:ext>
            </a:extLst>
          </p:cNvPr>
          <p:cNvSpPr txBox="1"/>
          <p:nvPr/>
        </p:nvSpPr>
        <p:spPr>
          <a:xfrm>
            <a:off x="179512" y="2996952"/>
            <a:ext cx="8856984" cy="1200329"/>
          </a:xfrm>
          <a:prstGeom prst="rect">
            <a:avLst/>
          </a:prstGeom>
          <a:noFill/>
        </p:spPr>
        <p:txBody>
          <a:bodyPr wrap="square" rtlCol="0">
            <a:spAutoFit/>
          </a:bodyPr>
          <a:lstStyle/>
          <a:p>
            <a:r>
              <a:rPr lang="en-US" sz="1800" dirty="0">
                <a:latin typeface="Meiryo UI" panose="020B0604030504040204" pitchFamily="50" charset="-128"/>
                <a:ea typeface="Meiryo UI" panose="020B0604030504040204" pitchFamily="50" charset="-128"/>
              </a:rPr>
              <a:t>TG4aa JRE minutes from January Interim Meeting(15-21-0072-00-04aa)</a:t>
            </a:r>
          </a:p>
          <a:p>
            <a:endParaRPr lang="en-US" sz="1800" dirty="0">
              <a:latin typeface="Meiryo UI" panose="020B0604030504040204" pitchFamily="50" charset="-128"/>
              <a:ea typeface="Meiryo UI" panose="020B0604030504040204" pitchFamily="50" charset="-128"/>
            </a:endParaRPr>
          </a:p>
          <a:p>
            <a:r>
              <a:rPr lang="en-US" sz="1800" dirty="0">
                <a:latin typeface="Meiryo UI" panose="020B0604030504040204" pitchFamily="50" charset="-128"/>
                <a:ea typeface="Meiryo UI" panose="020B0604030504040204" pitchFamily="50" charset="-128"/>
              </a:rPr>
              <a:t>TG4aa JRE minutes from January 28</a:t>
            </a:r>
            <a:r>
              <a:rPr lang="en-US" sz="1800" baseline="30000" dirty="0">
                <a:latin typeface="Meiryo UI" panose="020B0604030504040204" pitchFamily="50" charset="-128"/>
                <a:ea typeface="Meiryo UI" panose="020B0604030504040204" pitchFamily="50" charset="-128"/>
              </a:rPr>
              <a:t>th</a:t>
            </a:r>
            <a:r>
              <a:rPr lang="en-US" sz="1800" dirty="0">
                <a:latin typeface="Meiryo UI" panose="020B0604030504040204" pitchFamily="50" charset="-128"/>
                <a:ea typeface="Meiryo UI" panose="020B0604030504040204" pitchFamily="50" charset="-128"/>
              </a:rPr>
              <a:t> Meeting(15-21-0081-00-04aa)</a:t>
            </a:r>
          </a:p>
          <a:p>
            <a:endParaRPr lang="en-US" sz="1800" dirty="0">
              <a:latin typeface="Meiryo UI" panose="020B0604030504040204" pitchFamily="50" charset="-128"/>
              <a:ea typeface="Meiryo UI" panose="020B0604030504040204" pitchFamily="50" charset="-128"/>
            </a:endParaRPr>
          </a:p>
        </p:txBody>
      </p:sp>
      <p:sp>
        <p:nvSpPr>
          <p:cNvPr id="7" name="Rectangle 4">
            <a:extLst>
              <a:ext uri="{FF2B5EF4-FFF2-40B4-BE49-F238E27FC236}">
                <a16:creationId xmlns:a16="http://schemas.microsoft.com/office/drawing/2014/main" id="{1009DFDD-1B03-4792-8622-F974D5A821C2}"/>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96467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CA </a:t>
            </a:r>
            <a:r>
              <a:rPr lang="en-US" altLang="ja-JP" b="1" u="sng" dirty="0"/>
              <a:t>discussion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11</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
        <p:nvSpPr>
          <p:cNvPr id="3" name="テキスト ボックス 2">
            <a:extLst>
              <a:ext uri="{FF2B5EF4-FFF2-40B4-BE49-F238E27FC236}">
                <a16:creationId xmlns:a16="http://schemas.microsoft.com/office/drawing/2014/main" id="{02E19AA6-58E1-441D-A58F-1830B231FD5D}"/>
              </a:ext>
            </a:extLst>
          </p:cNvPr>
          <p:cNvSpPr txBox="1"/>
          <p:nvPr/>
        </p:nvSpPr>
        <p:spPr>
          <a:xfrm>
            <a:off x="243621" y="4273317"/>
            <a:ext cx="7992888" cy="830997"/>
          </a:xfrm>
          <a:prstGeom prst="rect">
            <a:avLst/>
          </a:prstGeom>
          <a:noFill/>
        </p:spPr>
        <p:txBody>
          <a:bodyPr wrap="square" rtlCol="0">
            <a:spAutoFit/>
          </a:bodyPr>
          <a:lstStyle/>
          <a:p>
            <a:r>
              <a:rPr lang="en-US" dirty="0"/>
              <a:t>802.15.4w CA document(15-18-0510-05-004w)</a:t>
            </a:r>
            <a:endParaRPr lang="en-US" u="sng" dirty="0">
              <a:hlinkClick r:id="rId2"/>
            </a:endParaRPr>
          </a:p>
          <a:p>
            <a:endParaRPr lang="en-US" u="sng" dirty="0">
              <a:hlinkClick r:id="rId2"/>
            </a:endParaRPr>
          </a:p>
          <a:p>
            <a:r>
              <a:rPr lang="en-US" u="sng" dirty="0">
                <a:hlinkClick r:id="rId3"/>
              </a:rPr>
              <a:t>https://mentor.ieee.org/802.15/dcn/18/15-18-0510-05-004w-draft-0-0-of-tg4w-coexistence-document.docx</a:t>
            </a:r>
            <a:endParaRPr lang="en-US" u="sng" dirty="0"/>
          </a:p>
          <a:p>
            <a:endParaRPr lang="en-001" u="sng" dirty="0"/>
          </a:p>
        </p:txBody>
      </p:sp>
      <p:sp>
        <p:nvSpPr>
          <p:cNvPr id="7" name="テキスト ボックス 6">
            <a:extLst>
              <a:ext uri="{FF2B5EF4-FFF2-40B4-BE49-F238E27FC236}">
                <a16:creationId xmlns:a16="http://schemas.microsoft.com/office/drawing/2014/main" id="{44DE9E3A-0FD6-426D-B7E3-C94FEFE37BD5}"/>
              </a:ext>
            </a:extLst>
          </p:cNvPr>
          <p:cNvSpPr txBox="1"/>
          <p:nvPr/>
        </p:nvSpPr>
        <p:spPr>
          <a:xfrm>
            <a:off x="243621" y="2860303"/>
            <a:ext cx="7992888" cy="830997"/>
          </a:xfrm>
          <a:prstGeom prst="rect">
            <a:avLst/>
          </a:prstGeom>
          <a:noFill/>
        </p:spPr>
        <p:txBody>
          <a:bodyPr wrap="square" rtlCol="0">
            <a:spAutoFit/>
          </a:bodyPr>
          <a:lstStyle/>
          <a:p>
            <a:r>
              <a:rPr lang="en-US" dirty="0"/>
              <a:t>the draft recommended practice: 802.19.3 (only for 802.15 Voter)</a:t>
            </a:r>
            <a:endParaRPr lang="en-US" u="sng" dirty="0">
              <a:hlinkClick r:id="rId2"/>
            </a:endParaRPr>
          </a:p>
          <a:p>
            <a:endParaRPr lang="en-US" u="sng" dirty="0">
              <a:hlinkClick r:id="rId2"/>
            </a:endParaRPr>
          </a:p>
          <a:p>
            <a:r>
              <a:rPr lang="en-US" u="sng" dirty="0">
                <a:hlinkClick r:id="rId2"/>
              </a:rPr>
              <a:t>https://grouper.ieee.org/groups/802/19/private/IEEE%20Std%20P802-19-3-D07-Clean.pdf</a:t>
            </a:r>
            <a:endParaRPr lang="en-US" u="sng" dirty="0"/>
          </a:p>
          <a:p>
            <a:endParaRPr lang="en-001" u="sng" dirty="0"/>
          </a:p>
        </p:txBody>
      </p:sp>
    </p:spTree>
    <p:extLst>
      <p:ext uri="{BB962C8B-B14F-4D97-AF65-F5344CB8AC3E}">
        <p14:creationId xmlns:p14="http://schemas.microsoft.com/office/powerpoint/2010/main" val="429669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a:xfrm>
            <a:off x="685800" y="685800"/>
            <a:ext cx="7772400" cy="582960"/>
          </a:xfrm>
        </p:spPr>
        <p:txBody>
          <a:bodyPr/>
          <a:lstStyle/>
          <a:p>
            <a:r>
              <a:rPr lang="en-US" dirty="0"/>
              <a:t>Next Step</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12</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extLst>
              <p:ext uri="{D42A27DB-BD31-4B8C-83A1-F6EECF244321}">
                <p14:modId xmlns:p14="http://schemas.microsoft.com/office/powerpoint/2010/main" val="3278281532"/>
              </p:ext>
            </p:extLst>
          </p:nvPr>
        </p:nvGraphicFramePr>
        <p:xfrm>
          <a:off x="107502" y="2636912"/>
          <a:ext cx="8928995" cy="1284834"/>
        </p:xfrm>
        <a:graphic>
          <a:graphicData uri="http://schemas.openxmlformats.org/drawingml/2006/table">
            <a:tbl>
              <a:tblPr firstRow="1" bandRow="1">
                <a:tableStyleId>{93296810-A885-4BE3-A3E7-6D5BEEA58F35}</a:tableStyleId>
              </a:tblPr>
              <a:tblGrid>
                <a:gridCol w="1785799">
                  <a:extLst>
                    <a:ext uri="{9D8B030D-6E8A-4147-A177-3AD203B41FA5}">
                      <a16:colId xmlns:a16="http://schemas.microsoft.com/office/drawing/2014/main" val="20000"/>
                    </a:ext>
                  </a:extLst>
                </a:gridCol>
                <a:gridCol w="1785799">
                  <a:extLst>
                    <a:ext uri="{9D8B030D-6E8A-4147-A177-3AD203B41FA5}">
                      <a16:colId xmlns:a16="http://schemas.microsoft.com/office/drawing/2014/main" val="20001"/>
                    </a:ext>
                  </a:extLst>
                </a:gridCol>
                <a:gridCol w="1785799">
                  <a:extLst>
                    <a:ext uri="{9D8B030D-6E8A-4147-A177-3AD203B41FA5}">
                      <a16:colId xmlns:a16="http://schemas.microsoft.com/office/drawing/2014/main" val="20002"/>
                    </a:ext>
                  </a:extLst>
                </a:gridCol>
                <a:gridCol w="1785799">
                  <a:extLst>
                    <a:ext uri="{9D8B030D-6E8A-4147-A177-3AD203B41FA5}">
                      <a16:colId xmlns:a16="http://schemas.microsoft.com/office/drawing/2014/main" val="20003"/>
                    </a:ext>
                  </a:extLst>
                </a:gridCol>
                <a:gridCol w="1785799">
                  <a:extLst>
                    <a:ext uri="{9D8B030D-6E8A-4147-A177-3AD203B41FA5}">
                      <a16:colId xmlns:a16="http://schemas.microsoft.com/office/drawing/2014/main" val="20004"/>
                    </a:ext>
                  </a:extLst>
                </a:gridCol>
              </a:tblGrid>
              <a:tr h="550454">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t>Friday</a:t>
                      </a:r>
                    </a:p>
                    <a:p>
                      <a:r>
                        <a:rPr kumimoji="1" lang="en-US" altLang="ja-JP" sz="1400" dirty="0"/>
                        <a:t>February 19th</a:t>
                      </a:r>
                      <a:r>
                        <a:rPr kumimoji="1" lang="en-US" altLang="ja-JP" sz="1400" baseline="30000" dirty="0"/>
                        <a:t> </a:t>
                      </a:r>
                      <a:endParaRPr kumimoji="1" lang="en-US" altLang="ja-JP" sz="1400" dirty="0"/>
                    </a:p>
                    <a:p>
                      <a:r>
                        <a:rPr kumimoji="1" lang="en-US" altLang="ja-JP" sz="1400" dirty="0"/>
                        <a:t>8:00-9:00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February 18th</a:t>
                      </a:r>
                    </a:p>
                    <a:p>
                      <a:r>
                        <a:rPr kumimoji="1" lang="en-US" altLang="ja-JP" sz="1400" dirty="0"/>
                        <a:t>23:00-24:00</a:t>
                      </a:r>
                      <a:endParaRPr kumimoji="1" lang="en-US" altLang="ja-JP" sz="1400" dirty="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Thursday</a:t>
                      </a:r>
                    </a:p>
                    <a:p>
                      <a:r>
                        <a:rPr kumimoji="1" lang="en-US" altLang="ja-JP" sz="1400" dirty="0"/>
                        <a:t>February 18th</a:t>
                      </a:r>
                    </a:p>
                    <a:p>
                      <a:r>
                        <a:rPr kumimoji="1" lang="en-US" altLang="ja-JP" sz="1400" dirty="0"/>
                        <a:t>18:00-19:00</a:t>
                      </a:r>
                      <a:endParaRPr kumimoji="1" lang="en-US" altLang="ja-JP" sz="1400" dirty="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Thursday</a:t>
                      </a:r>
                    </a:p>
                    <a:p>
                      <a:r>
                        <a:rPr kumimoji="1" lang="en-US" altLang="ja-JP" sz="1400" dirty="0"/>
                        <a:t>February 18th</a:t>
                      </a:r>
                    </a:p>
                    <a:p>
                      <a:r>
                        <a:rPr kumimoji="1" lang="en-US" altLang="ja-JP" sz="1400" dirty="0"/>
                        <a:t>17:00-18:00</a:t>
                      </a:r>
                      <a:endParaRPr kumimoji="1" lang="en-US" altLang="ja-JP" sz="1400" dirty="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Thursday</a:t>
                      </a:r>
                    </a:p>
                    <a:p>
                      <a:r>
                        <a:rPr kumimoji="1" lang="en-US" altLang="ja-JP" sz="1400" dirty="0"/>
                        <a:t>February 18th</a:t>
                      </a:r>
                    </a:p>
                    <a:p>
                      <a:r>
                        <a:rPr kumimoji="1" lang="en-US" altLang="ja-JP" sz="1400" dirty="0"/>
                        <a:t>15:00-16:00</a:t>
                      </a:r>
                      <a:endParaRPr kumimoji="1" lang="en-US" altLang="ja-JP" sz="1400" dirty="0">
                        <a:latin typeface="+mn-ea"/>
                        <a:ea typeface="+mn-ea"/>
                      </a:endParaRPr>
                    </a:p>
                  </a:txBody>
                  <a:tcPr/>
                </a:tc>
                <a:extLst>
                  <a:ext uri="{0D108BD9-81ED-4DB2-BD59-A6C34878D82A}">
                    <a16:rowId xmlns:a16="http://schemas.microsoft.com/office/drawing/2014/main" val="10001"/>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Conference Call on </a:t>
            </a:r>
            <a:endParaRPr lang="en-001" sz="3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0388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13</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1510493417"/>
              </p:ext>
            </p:extLst>
          </p:nvPr>
        </p:nvGraphicFramePr>
        <p:xfrm>
          <a:off x="597495" y="1556792"/>
          <a:ext cx="7494985" cy="3803674"/>
        </p:xfrm>
        <a:graphic>
          <a:graphicData uri="http://schemas.openxmlformats.org/drawingml/2006/table">
            <a:tbl>
              <a:tblPr firstRow="1" bandRow="1">
                <a:tableStyleId>{5940675A-B579-460E-94D1-54222C63F5DA}</a:tableStyleId>
              </a:tblPr>
              <a:tblGrid>
                <a:gridCol w="936685">
                  <a:extLst>
                    <a:ext uri="{9D8B030D-6E8A-4147-A177-3AD203B41FA5}">
                      <a16:colId xmlns:a16="http://schemas.microsoft.com/office/drawing/2014/main" val="2411820674"/>
                    </a:ext>
                  </a:extLst>
                </a:gridCol>
                <a:gridCol w="936685">
                  <a:extLst>
                    <a:ext uri="{9D8B030D-6E8A-4147-A177-3AD203B41FA5}">
                      <a16:colId xmlns:a16="http://schemas.microsoft.com/office/drawing/2014/main" val="20000"/>
                    </a:ext>
                  </a:extLst>
                </a:gridCol>
                <a:gridCol w="940636">
                  <a:extLst>
                    <a:ext uri="{9D8B030D-6E8A-4147-A177-3AD203B41FA5}">
                      <a16:colId xmlns:a16="http://schemas.microsoft.com/office/drawing/2014/main" val="20001"/>
                    </a:ext>
                  </a:extLst>
                </a:gridCol>
                <a:gridCol w="932733">
                  <a:extLst>
                    <a:ext uri="{9D8B030D-6E8A-4147-A177-3AD203B41FA5}">
                      <a16:colId xmlns:a16="http://schemas.microsoft.com/office/drawing/2014/main" val="20002"/>
                    </a:ext>
                  </a:extLst>
                </a:gridCol>
                <a:gridCol w="936685">
                  <a:extLst>
                    <a:ext uri="{9D8B030D-6E8A-4147-A177-3AD203B41FA5}">
                      <a16:colId xmlns:a16="http://schemas.microsoft.com/office/drawing/2014/main" val="20003"/>
                    </a:ext>
                  </a:extLst>
                </a:gridCol>
                <a:gridCol w="1005492">
                  <a:extLst>
                    <a:ext uri="{9D8B030D-6E8A-4147-A177-3AD203B41FA5}">
                      <a16:colId xmlns:a16="http://schemas.microsoft.com/office/drawing/2014/main" val="20004"/>
                    </a:ext>
                  </a:extLst>
                </a:gridCol>
                <a:gridCol w="916477">
                  <a:extLst>
                    <a:ext uri="{9D8B030D-6E8A-4147-A177-3AD203B41FA5}">
                      <a16:colId xmlns:a16="http://schemas.microsoft.com/office/drawing/2014/main" val="20005"/>
                    </a:ext>
                  </a:extLst>
                </a:gridCol>
                <a:gridCol w="889592">
                  <a:extLst>
                    <a:ext uri="{9D8B030D-6E8A-4147-A177-3AD203B41FA5}">
                      <a16:colId xmlns:a16="http://schemas.microsoft.com/office/drawing/2014/main" val="20006"/>
                    </a:ext>
                  </a:extLst>
                </a:gridCol>
              </a:tblGrid>
              <a:tr h="278687">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34350">
                <a:tc rowSpan="2">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20</a:t>
                      </a:r>
                    </a:p>
                  </a:txBody>
                  <a:tcPr marT="60960" marB="60960">
                    <a:solidFill>
                      <a:schemeClr val="bg1">
                        <a:lumMod val="85000"/>
                      </a:schemeClr>
                    </a:solidFill>
                  </a:tcPr>
                </a:tc>
                <a:extLst>
                  <a:ext uri="{0D108BD9-81ED-4DB2-BD59-A6C34878D82A}">
                    <a16:rowId xmlns:a16="http://schemas.microsoft.com/office/drawing/2014/main" val="648752691"/>
                  </a:ext>
                </a:extLst>
              </a:tr>
              <a:tr h="336574">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en-US" altLang="ja-JP" sz="7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4090848037"/>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27</a:t>
                      </a:r>
                    </a:p>
                  </a:txBody>
                  <a:tcPr marT="60960" marB="60960">
                    <a:solidFill>
                      <a:schemeClr val="bg1">
                        <a:lumMod val="85000"/>
                      </a:schemeClr>
                    </a:solidFill>
                  </a:tcPr>
                </a:tc>
                <a:extLst>
                  <a:ext uri="{0D108BD9-81ED-4DB2-BD59-A6C34878D82A}">
                    <a16:rowId xmlns:a16="http://schemas.microsoft.com/office/drawing/2014/main" val="3116464978"/>
                  </a:ext>
                </a:extLst>
              </a:tr>
              <a:tr h="21534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165427928"/>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6</a:t>
                      </a:r>
                    </a:p>
                  </a:txBody>
                  <a:tcPr marT="60960" marB="60960">
                    <a:solidFill>
                      <a:schemeClr val="bg1">
                        <a:lumMod val="85000"/>
                      </a:schemeClr>
                    </a:solidFill>
                  </a:tcPr>
                </a:tc>
                <a:extLst>
                  <a:ext uri="{0D108BD9-81ED-4DB2-BD59-A6C34878D82A}">
                    <a16:rowId xmlns:a16="http://schemas.microsoft.com/office/drawing/2014/main" val="3699049990"/>
                  </a:ext>
                </a:extLst>
              </a:tr>
              <a:tr h="22801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691218019"/>
                  </a:ext>
                </a:extLst>
              </a:tr>
              <a:tr h="2533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lumMod val="85000"/>
                      </a:schemeClr>
                    </a:solidFill>
                  </a:tcPr>
                </a:tc>
                <a:extLst>
                  <a:ext uri="{0D108BD9-81ED-4DB2-BD59-A6C34878D82A}">
                    <a16:rowId xmlns:a16="http://schemas.microsoft.com/office/drawing/2014/main" val="4283941837"/>
                  </a:ext>
                </a:extLst>
              </a:tr>
              <a:tr h="34705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Opening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3990167708"/>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lumMod val="85000"/>
                      </a:schemeClr>
                    </a:solidFill>
                  </a:tcPr>
                </a:tc>
                <a:extLst>
                  <a:ext uri="{0D108BD9-81ED-4DB2-BD59-A6C34878D82A}">
                    <a16:rowId xmlns:a16="http://schemas.microsoft.com/office/drawing/2014/main" val="1147887600"/>
                  </a:ext>
                </a:extLst>
              </a:tr>
              <a:tr h="32780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Close WG Ballot</a:t>
                      </a: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Close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036219739"/>
                  </a:ext>
                </a:extLst>
              </a:tr>
            </a:tbl>
          </a:graphicData>
        </a:graphic>
      </p:graphicFrame>
      <p:sp>
        <p:nvSpPr>
          <p:cNvPr id="2" name="日付プレースホルダー 1">
            <a:extLst>
              <a:ext uri="{FF2B5EF4-FFF2-40B4-BE49-F238E27FC236}">
                <a16:creationId xmlns:a16="http://schemas.microsoft.com/office/drawing/2014/main" id="{3DAA0C80-2186-494B-8BB7-EFC30820AB74}"/>
              </a:ext>
            </a:extLst>
          </p:cNvPr>
          <p:cNvSpPr>
            <a:spLocks noGrp="1"/>
          </p:cNvSpPr>
          <p:nvPr>
            <p:ph type="dt" sz="half" idx="2"/>
          </p:nvPr>
        </p:nvSpPr>
        <p:spPr>
          <a:xfrm>
            <a:off x="683568" y="379756"/>
            <a:ext cx="1600200" cy="215444"/>
          </a:xfrm>
        </p:spPr>
        <p:txBody>
          <a:bodyPr/>
          <a:lstStyle/>
          <a:p>
            <a:r>
              <a:rPr lang="en-001" altLang="ja-JP" dirty="0"/>
              <a:t>&lt;February,2021&gt;</a:t>
            </a:r>
            <a:endParaRPr lang="en-US" altLang="ja-JP" dirty="0"/>
          </a:p>
        </p:txBody>
      </p:sp>
      <p:sp>
        <p:nvSpPr>
          <p:cNvPr id="6" name="タイトル 1">
            <a:extLst>
              <a:ext uri="{FF2B5EF4-FFF2-40B4-BE49-F238E27FC236}">
                <a16:creationId xmlns:a16="http://schemas.microsoft.com/office/drawing/2014/main" id="{DEC3AE60-069F-4BEB-97C3-1413B7E86E5D}"/>
              </a:ext>
            </a:extLst>
          </p:cNvPr>
          <p:cNvSpPr>
            <a:spLocks noGrp="1"/>
          </p:cNvSpPr>
          <p:nvPr>
            <p:ph type="title"/>
          </p:nvPr>
        </p:nvSpPr>
        <p:spPr>
          <a:xfrm>
            <a:off x="685800" y="685800"/>
            <a:ext cx="7772400" cy="582960"/>
          </a:xfrm>
        </p:spPr>
        <p:txBody>
          <a:bodyPr/>
          <a:lstStyle/>
          <a:p>
            <a:r>
              <a:rPr lang="en-US" dirty="0"/>
              <a:t>Next Step</a:t>
            </a:r>
            <a:endParaRPr lang="en-001" dirty="0"/>
          </a:p>
        </p:txBody>
      </p:sp>
    </p:spTree>
    <p:extLst>
      <p:ext uri="{BB962C8B-B14F-4D97-AF65-F5344CB8AC3E}">
        <p14:creationId xmlns:p14="http://schemas.microsoft.com/office/powerpoint/2010/main" val="1276786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March</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3709723777"/>
              </p:ext>
            </p:extLst>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chemeClr val="bg1"/>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lnR w="12700" cap="flat" cmpd="sng" algn="ctr">
                      <a:solidFill>
                        <a:srgbClr val="FF00FF"/>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chemeClr val="bg1"/>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1CED4917-EE6F-4BA9-A6BD-361377F53E3C}"/>
              </a:ext>
            </a:extLst>
          </p:cNvPr>
          <p:cNvSpPr>
            <a:spLocks noGrp="1"/>
          </p:cNvSpPr>
          <p:nvPr>
            <p:ph type="dt" sz="half" idx="2"/>
          </p:nvPr>
        </p:nvSpPr>
        <p:spPr/>
        <p:txBody>
          <a:bodyPr/>
          <a:lstStyle/>
          <a:p>
            <a:r>
              <a:rPr lang="en-001" altLang="ja-JP"/>
              <a:t>&lt;February,2021&gt;</a:t>
            </a:r>
            <a:endParaRPr lang="en-US" altLang="ja-JP" dirty="0"/>
          </a:p>
        </p:txBody>
      </p:sp>
    </p:spTree>
    <p:extLst>
      <p:ext uri="{BB962C8B-B14F-4D97-AF65-F5344CB8AC3E}">
        <p14:creationId xmlns:p14="http://schemas.microsoft.com/office/powerpoint/2010/main" val="3980842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Any other Business?</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4082103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Adjourn</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16</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505042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08720"/>
            <a:ext cx="7772400" cy="936104"/>
          </a:xfrm>
        </p:spPr>
        <p:txBody>
          <a:bodyPr/>
          <a:lstStyle/>
          <a:p>
            <a:r>
              <a:rPr lang="en-US" altLang="ja-JP" sz="3200" dirty="0"/>
              <a:t>Reference</a:t>
            </a:r>
            <a:endParaRPr kumimoji="1" lang="ja-JP" altLang="en-US" sz="3200"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17</a:t>
            </a:fld>
            <a:endParaRPr lang="en-US" altLang="ja-JP"/>
          </a:p>
        </p:txBody>
      </p:sp>
      <p:sp>
        <p:nvSpPr>
          <p:cNvPr id="9" name="Inhaltsplatzhalter 5"/>
          <p:cNvSpPr>
            <a:spLocks noGrp="1"/>
          </p:cNvSpPr>
          <p:nvPr/>
        </p:nvSpPr>
        <p:spPr bwMode="auto">
          <a:xfrm>
            <a:off x="611560" y="1988840"/>
            <a:ext cx="8165231"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a:t>
            </a:r>
          </a:p>
          <a:p>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endParaRPr lang="de-DE" sz="1400" dirty="0"/>
          </a:p>
        </p:txBody>
      </p:sp>
      <p:sp>
        <p:nvSpPr>
          <p:cNvPr id="8" name="Rectangle 4">
            <a:extLst>
              <a:ext uri="{FF2B5EF4-FFF2-40B4-BE49-F238E27FC236}">
                <a16:creationId xmlns:a16="http://schemas.microsoft.com/office/drawing/2014/main" id="{C5956CF8-2245-4597-82BC-9F33505DDD5C}"/>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610139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February 12th</a:t>
            </a:r>
            <a:br>
              <a:rPr lang="en-US" altLang="ja-JP" dirty="0"/>
            </a:br>
            <a:r>
              <a:rPr lang="en-US" altLang="ja-JP" dirty="0"/>
              <a:t>Teleconference </a:t>
            </a:r>
            <a:br>
              <a:rPr lang="en-US" altLang="ja-JP" dirty="0"/>
            </a:br>
            <a:r>
              <a:rPr lang="en-US" altLang="ja-JP" dirty="0"/>
              <a:t>Opening report </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Kunal Shah(ITRON),Hiroshi Harada(Kyoto University)</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Attendance</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8</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99876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352318"/>
          </a:xfrm>
        </p:spPr>
        <p:txBody>
          <a:bodyPr/>
          <a:lstStyle/>
          <a:p>
            <a:r>
              <a:rPr lang="en-US" altLang="ja-JP" u="sng" dirty="0"/>
              <a:t>Agenda </a:t>
            </a:r>
            <a:endParaRPr kumimoji="1" lang="ja-JP" altLang="en-US"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3300899827"/>
              </p:ext>
            </p:extLst>
          </p:nvPr>
        </p:nvGraphicFramePr>
        <p:xfrm>
          <a:off x="269522" y="1484784"/>
          <a:ext cx="8604955" cy="3421981"/>
        </p:xfrm>
        <a:graphic>
          <a:graphicData uri="http://schemas.openxmlformats.org/drawingml/2006/table">
            <a:tbl>
              <a:tblPr firstRow="1" firstCol="1" bandRow="1">
                <a:tableStyleId>{21E4AEA4-8DFA-4A89-87EB-49C32662AFE0}</a:tableStyleId>
              </a:tblPr>
              <a:tblGrid>
                <a:gridCol w="3222358">
                  <a:extLst>
                    <a:ext uri="{9D8B030D-6E8A-4147-A177-3AD203B41FA5}">
                      <a16:colId xmlns:a16="http://schemas.microsoft.com/office/drawing/2014/main" val="20000"/>
                    </a:ext>
                  </a:extLst>
                </a:gridCol>
                <a:gridCol w="1566173">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l">
                        <a:lnSpc>
                          <a:spcPct val="107000"/>
                        </a:lnSpc>
                        <a:spcAft>
                          <a:spcPts val="0"/>
                        </a:spcAft>
                      </a:pPr>
                      <a:r>
                        <a:rPr lang="en-US" altLang="ja-JP" sz="1800" dirty="0">
                          <a:effectLst/>
                          <a:latin typeface="+mn-lt"/>
                          <a:ea typeface="游明朝"/>
                          <a:cs typeface="Times New Roman"/>
                        </a:rPr>
                        <a:t>Call the meeting to order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770191002"/>
                  </a:ext>
                </a:extLst>
              </a:tr>
              <a:tr h="280522">
                <a:tc>
                  <a:txBody>
                    <a:bodyPr/>
                    <a:lstStyle/>
                    <a:p>
                      <a:pPr algn="l">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游明朝"/>
                          <a:cs typeface="Times New Roman"/>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l">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11</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l">
                        <a:lnSpc>
                          <a:spcPct val="107000"/>
                        </a:lnSpc>
                        <a:spcAft>
                          <a:spcPts val="0"/>
                        </a:spcAft>
                      </a:pPr>
                      <a:r>
                        <a:rPr lang="en-US" altLang="ja-JP" sz="1800" dirty="0">
                          <a:effectLst/>
                          <a:latin typeface="+mn-lt"/>
                          <a:ea typeface="游明朝"/>
                          <a:cs typeface="Times New Roman"/>
                        </a:rPr>
                        <a:t>Agree 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12</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528061697"/>
                  </a:ext>
                </a:extLst>
              </a:tr>
              <a:tr h="325637">
                <a:tc>
                  <a:txBody>
                    <a:bodyPr/>
                    <a:lstStyle/>
                    <a:p>
                      <a:pPr algn="l">
                        <a:lnSpc>
                          <a:spcPct val="107000"/>
                        </a:lnSpc>
                        <a:spcAft>
                          <a:spcPts val="0"/>
                        </a:spcAft>
                      </a:pPr>
                      <a:r>
                        <a:rPr lang="en-US" altLang="ja-JP" sz="1800" dirty="0">
                          <a:effectLst/>
                          <a:latin typeface="+mn-lt"/>
                          <a:ea typeface="游明朝"/>
                          <a:cs typeface="Times New Roman"/>
                        </a:rPr>
                        <a:t>Review</a:t>
                      </a:r>
                      <a:r>
                        <a:rPr lang="en-US" altLang="ja-JP" sz="1800" baseline="0" dirty="0">
                          <a:effectLst/>
                          <a:latin typeface="+mn-lt"/>
                          <a:ea typeface="游明朝"/>
                          <a:cs typeface="Times New Roman"/>
                        </a:rPr>
                        <a:t>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altLang="ja-JP" sz="1800" dirty="0">
                          <a:effectLst/>
                          <a:latin typeface="+mn-lt"/>
                        </a:rPr>
                        <a:t>1</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13</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algn="l">
                        <a:lnSpc>
                          <a:spcPct val="107000"/>
                        </a:lnSpc>
                        <a:spcAft>
                          <a:spcPts val="0"/>
                        </a:spcAft>
                      </a:pPr>
                      <a:r>
                        <a:rPr lang="en-GB" sz="1800" dirty="0">
                          <a:effectLst/>
                          <a:latin typeface="+mn-lt"/>
                        </a:rPr>
                        <a:t>CA discussion</a:t>
                      </a: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30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43</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l">
                        <a:lnSpc>
                          <a:spcPct val="107000"/>
                        </a:lnSpc>
                        <a:spcAft>
                          <a:spcPts val="0"/>
                        </a:spcAft>
                      </a:pPr>
                      <a:r>
                        <a:rPr lang="en-US" altLang="ja-JP" sz="1800" dirty="0">
                          <a:effectLst/>
                          <a:latin typeface="+mn-lt"/>
                          <a:ea typeface="游明朝"/>
                          <a:cs typeface="Times New Roman"/>
                        </a:rPr>
                        <a:t>Next Step</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2</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386508">
                <a:tc>
                  <a:txBody>
                    <a:bodyPr/>
                    <a:lstStyle/>
                    <a:p>
                      <a:pPr algn="l">
                        <a:lnSpc>
                          <a:spcPct val="107000"/>
                        </a:lnSpc>
                        <a:spcAft>
                          <a:spcPts val="0"/>
                        </a:spcAft>
                      </a:pPr>
                      <a:r>
                        <a:rPr lang="en-US" altLang="ja-JP" sz="1800" dirty="0">
                          <a:effectLst/>
                          <a:latin typeface="+mn-lt"/>
                          <a:ea typeface="游明朝"/>
                          <a:cs typeface="Times New Roman"/>
                        </a:rPr>
                        <a:t>Any Other Business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46</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169993177"/>
                  </a:ext>
                </a:extLst>
              </a:tr>
              <a:tr h="325637">
                <a:tc>
                  <a:txBody>
                    <a:bodyPr/>
                    <a:lstStyle/>
                    <a:p>
                      <a:pPr algn="l">
                        <a:lnSpc>
                          <a:spcPct val="107000"/>
                        </a:lnSpc>
                        <a:spcAft>
                          <a:spcPts val="0"/>
                        </a:spcAft>
                      </a:pPr>
                      <a:r>
                        <a:rPr lang="en-GB" sz="1800" dirty="0">
                          <a:effectLst/>
                          <a:latin typeface="+mn-lt"/>
                        </a:rPr>
                        <a:t>Adjourn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47</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sp>
        <p:nvSpPr>
          <p:cNvPr id="10" name="Rectangle 4">
            <a:extLst>
              <a:ext uri="{FF2B5EF4-FFF2-40B4-BE49-F238E27FC236}">
                <a16:creationId xmlns:a16="http://schemas.microsoft.com/office/drawing/2014/main" id="{0E739E13-87B3-4071-A877-A7452B806E34}"/>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32971391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4184</TotalTime>
  <Words>1196</Words>
  <Application>Microsoft Office PowerPoint</Application>
  <PresentationFormat>画面に合わせる (4:3)</PresentationFormat>
  <Paragraphs>313</Paragraphs>
  <Slides>17</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Meiryo UI</vt:lpstr>
      <vt:lpstr>Monotype Sorts</vt:lpstr>
      <vt:lpstr>Arial</vt:lpstr>
      <vt:lpstr>Calibri</vt:lpstr>
      <vt:lpstr>Times New Roman</vt:lpstr>
      <vt:lpstr>15-20-xxxx-00-jre0-ig-jre-call-for-contributions</vt:lpstr>
      <vt:lpstr>PowerPoint プレゼンテーション</vt:lpstr>
      <vt:lpstr>IEEE 802.15 TG4aa JRE February 12th Teleconference  Opening report </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Review the previous meeting minutes</vt:lpstr>
      <vt:lpstr>CA discussion</vt:lpstr>
      <vt:lpstr>Next Step</vt:lpstr>
      <vt:lpstr>Next Step</vt:lpstr>
      <vt:lpstr>TG4aa JRE sessions in March</vt:lpstr>
      <vt:lpstr>Any other Business?</vt:lpstr>
      <vt:lpstr>Adjourn</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299</cp:revision>
  <cp:lastPrinted>1998-02-10T13:28:06Z</cp:lastPrinted>
  <dcterms:created xsi:type="dcterms:W3CDTF">2020-02-10T05:27:43Z</dcterms:created>
  <dcterms:modified xsi:type="dcterms:W3CDTF">2021-02-11T11:58:51Z</dcterms:modified>
</cp:coreProperties>
</file>