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858000" cy="9144000"/>
  <p:defaultTextStyle>
    <a:defPPr>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77C7F8-4FC1-F5D9-EF75-7829B7FB2883}" v="50" dt="2021-02-08T18:52:56.416"/>
    <p1510:client id="{CA14FCBB-64C5-96E5-49EB-FAB64DF96DBD}" v="1147" dt="2021-02-08T16:50:32.750"/>
    <p1510:client id="{F0A8511D-9142-4977-8E76-AC7F76798001}" v="676" dt="2021-02-09T01:37:21.76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3816" y="19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4A8DC-C4AF-4652-AC32-ADFAD173818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CA"/>
              <a:t>Modifiez le style du titre</a:t>
            </a:r>
          </a:p>
        </p:txBody>
      </p:sp>
      <p:sp>
        <p:nvSpPr>
          <p:cNvPr id="3" name="Sous-titre 2">
            <a:extLst>
              <a:ext uri="{FF2B5EF4-FFF2-40B4-BE49-F238E27FC236}">
                <a16:creationId xmlns:a16="http://schemas.microsoft.com/office/drawing/2014/main" id="{3847FE07-1509-4618-BFDD-2F2A07A123A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E883199F-26E1-4DB1-9CA8-7E8CED47D5B0}"/>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5" name="Espace réservé du pied de page 4">
            <a:extLst>
              <a:ext uri="{FF2B5EF4-FFF2-40B4-BE49-F238E27FC236}">
                <a16:creationId xmlns:a16="http://schemas.microsoft.com/office/drawing/2014/main" id="{878972CB-BD9A-4995-92F2-5CC190BFA279}"/>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6" name="Espace réservé du numéro de diapositive 5">
            <a:extLst>
              <a:ext uri="{FF2B5EF4-FFF2-40B4-BE49-F238E27FC236}">
                <a16:creationId xmlns:a16="http://schemas.microsoft.com/office/drawing/2014/main" id="{DC0CFE87-B16B-4990-9241-968139C62E0D}"/>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262436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6405F9-9DFF-4742-9857-F192A455EA4B}"/>
              </a:ext>
            </a:extLst>
          </p:cNvPr>
          <p:cNvSpPr>
            <a:spLocks noGrp="1"/>
          </p:cNvSpPr>
          <p:nvPr>
            <p:ph type="title"/>
          </p:nvPr>
        </p:nvSpPr>
        <p:spPr>
          <a:xfrm>
            <a:off x="838200" y="365125"/>
            <a:ext cx="10515600" cy="1325563"/>
          </a:xfrm>
          <a:prstGeom prst="rect">
            <a:avLst/>
          </a:prstGeom>
        </p:spPr>
        <p:txBody>
          <a:bodyPr/>
          <a:lstStyle/>
          <a:p>
            <a:r>
              <a:rPr lang="fr-CA"/>
              <a:t>Modifiez le style du titre</a:t>
            </a:r>
          </a:p>
        </p:txBody>
      </p:sp>
      <p:sp>
        <p:nvSpPr>
          <p:cNvPr id="3" name="Espace réservé du texte vertical 2">
            <a:extLst>
              <a:ext uri="{FF2B5EF4-FFF2-40B4-BE49-F238E27FC236}">
                <a16:creationId xmlns:a16="http://schemas.microsoft.com/office/drawing/2014/main" id="{6A7E0B7C-2D83-463E-8FBF-B5C1896806B5}"/>
              </a:ext>
            </a:extLst>
          </p:cNvPr>
          <p:cNvSpPr>
            <a:spLocks noGrp="1"/>
          </p:cNvSpPr>
          <p:nvPr>
            <p:ph type="body" orient="vert" idx="1"/>
          </p:nvPr>
        </p:nvSpPr>
        <p:spPr>
          <a:xfrm>
            <a:off x="838200" y="1825625"/>
            <a:ext cx="10515600" cy="4351338"/>
          </a:xfrm>
          <a:prstGeom prst="rect">
            <a:avLst/>
          </a:prstGeom>
        </p:spPr>
        <p:txBody>
          <a:bodyPr vert="eaVert"/>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898AF828-D8A2-445A-9F05-B6C6E20EC721}"/>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5" name="Espace réservé du pied de page 4">
            <a:extLst>
              <a:ext uri="{FF2B5EF4-FFF2-40B4-BE49-F238E27FC236}">
                <a16:creationId xmlns:a16="http://schemas.microsoft.com/office/drawing/2014/main" id="{26E58E7C-83BF-4AD8-9C5D-C61199829429}"/>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6" name="Espace réservé du numéro de diapositive 5">
            <a:extLst>
              <a:ext uri="{FF2B5EF4-FFF2-40B4-BE49-F238E27FC236}">
                <a16:creationId xmlns:a16="http://schemas.microsoft.com/office/drawing/2014/main" id="{3BE92182-C482-4E0F-B08D-1366FDD1D31C}"/>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171180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BE969EE-D58A-4102-801C-5E0126DD9109}"/>
              </a:ext>
            </a:extLst>
          </p:cNvPr>
          <p:cNvSpPr>
            <a:spLocks noGrp="1"/>
          </p:cNvSpPr>
          <p:nvPr>
            <p:ph type="title" orient="vert"/>
          </p:nvPr>
        </p:nvSpPr>
        <p:spPr>
          <a:xfrm>
            <a:off x="8724900" y="365125"/>
            <a:ext cx="2628900" cy="5811838"/>
          </a:xfrm>
          <a:prstGeom prst="rect">
            <a:avLst/>
          </a:prstGeom>
        </p:spPr>
        <p:txBody>
          <a:bodyPr vert="eaVert"/>
          <a:lstStyle/>
          <a:p>
            <a:r>
              <a:rPr lang="fr-CA"/>
              <a:t>Modifiez le style du titre</a:t>
            </a:r>
          </a:p>
        </p:txBody>
      </p:sp>
      <p:sp>
        <p:nvSpPr>
          <p:cNvPr id="3" name="Espace réservé du texte vertical 2">
            <a:extLst>
              <a:ext uri="{FF2B5EF4-FFF2-40B4-BE49-F238E27FC236}">
                <a16:creationId xmlns:a16="http://schemas.microsoft.com/office/drawing/2014/main" id="{A0D73470-3533-4D82-9B78-D347A794D930}"/>
              </a:ext>
            </a:extLst>
          </p:cNvPr>
          <p:cNvSpPr>
            <a:spLocks noGrp="1"/>
          </p:cNvSpPr>
          <p:nvPr>
            <p:ph type="body" orient="vert" idx="1"/>
          </p:nvPr>
        </p:nvSpPr>
        <p:spPr>
          <a:xfrm>
            <a:off x="838200" y="365125"/>
            <a:ext cx="7734300" cy="5811838"/>
          </a:xfrm>
          <a:prstGeom prst="rect">
            <a:avLst/>
          </a:prstGeom>
        </p:spPr>
        <p:txBody>
          <a:bodyPr vert="eaVert"/>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6D558D78-E782-4B90-BA62-E390635F2521}"/>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5" name="Espace réservé du pied de page 4">
            <a:extLst>
              <a:ext uri="{FF2B5EF4-FFF2-40B4-BE49-F238E27FC236}">
                <a16:creationId xmlns:a16="http://schemas.microsoft.com/office/drawing/2014/main" id="{39380A4C-292A-49BF-8242-23B985FB0F82}"/>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6" name="Espace réservé du numéro de diapositive 5">
            <a:extLst>
              <a:ext uri="{FF2B5EF4-FFF2-40B4-BE49-F238E27FC236}">
                <a16:creationId xmlns:a16="http://schemas.microsoft.com/office/drawing/2014/main" id="{C8B678AC-A9FC-4025-A2BA-C102B4D1D057}"/>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368744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2E0A43-A785-43F0-8AA7-AC17391A63ED}"/>
              </a:ext>
            </a:extLst>
          </p:cNvPr>
          <p:cNvSpPr>
            <a:spLocks noGrp="1"/>
          </p:cNvSpPr>
          <p:nvPr>
            <p:ph type="title"/>
          </p:nvPr>
        </p:nvSpPr>
        <p:spPr>
          <a:xfrm>
            <a:off x="838200" y="365125"/>
            <a:ext cx="10515600" cy="1325563"/>
          </a:xfrm>
          <a:prstGeom prst="rect">
            <a:avLst/>
          </a:prstGeom>
        </p:spPr>
        <p:txBody>
          <a:bodyPr/>
          <a:lstStyle/>
          <a:p>
            <a:r>
              <a:rPr lang="fr-CA"/>
              <a:t>Modifiez le style du titre</a:t>
            </a:r>
          </a:p>
        </p:txBody>
      </p:sp>
      <p:sp>
        <p:nvSpPr>
          <p:cNvPr id="3" name="Espace réservé du contenu 2">
            <a:extLst>
              <a:ext uri="{FF2B5EF4-FFF2-40B4-BE49-F238E27FC236}">
                <a16:creationId xmlns:a16="http://schemas.microsoft.com/office/drawing/2014/main" id="{5585E074-1D09-47C4-A46B-064D1B3C87E4}"/>
              </a:ext>
            </a:extLst>
          </p:cNvPr>
          <p:cNvSpPr>
            <a:spLocks noGrp="1"/>
          </p:cNvSpPr>
          <p:nvPr>
            <p:ph idx="1"/>
          </p:nvPr>
        </p:nvSpPr>
        <p:spPr>
          <a:xfrm>
            <a:off x="838200" y="1825625"/>
            <a:ext cx="10515600" cy="4351338"/>
          </a:xfrm>
          <a:prstGeom prst="rect">
            <a:avLst/>
          </a:prstGeo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06640D95-E024-4ACF-95D4-78E3288C9D2A}"/>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5" name="Espace réservé du pied de page 4">
            <a:extLst>
              <a:ext uri="{FF2B5EF4-FFF2-40B4-BE49-F238E27FC236}">
                <a16:creationId xmlns:a16="http://schemas.microsoft.com/office/drawing/2014/main" id="{5BD43D00-AD54-43BB-8A14-13A12C3F2826}"/>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6" name="Espace réservé du numéro de diapositive 5">
            <a:extLst>
              <a:ext uri="{FF2B5EF4-FFF2-40B4-BE49-F238E27FC236}">
                <a16:creationId xmlns:a16="http://schemas.microsoft.com/office/drawing/2014/main" id="{47467E55-6C86-4043-BBFB-E556A2890C4C}"/>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2363319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63D82C-E584-4782-931A-D51D73EA300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fr-CA"/>
              <a:t>Modifiez le style du titre</a:t>
            </a:r>
          </a:p>
        </p:txBody>
      </p:sp>
      <p:sp>
        <p:nvSpPr>
          <p:cNvPr id="3" name="Espace réservé du texte 2">
            <a:extLst>
              <a:ext uri="{FF2B5EF4-FFF2-40B4-BE49-F238E27FC236}">
                <a16:creationId xmlns:a16="http://schemas.microsoft.com/office/drawing/2014/main" id="{73127DEC-569E-438D-9D27-57F5BA6D4C1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Modifier les styles du texte du masque</a:t>
            </a:r>
          </a:p>
        </p:txBody>
      </p:sp>
      <p:sp>
        <p:nvSpPr>
          <p:cNvPr id="4" name="Espace réservé de la date 3">
            <a:extLst>
              <a:ext uri="{FF2B5EF4-FFF2-40B4-BE49-F238E27FC236}">
                <a16:creationId xmlns:a16="http://schemas.microsoft.com/office/drawing/2014/main" id="{A42A6EAB-7978-428A-BCCC-2035D003D52A}"/>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5" name="Espace réservé du pied de page 4">
            <a:extLst>
              <a:ext uri="{FF2B5EF4-FFF2-40B4-BE49-F238E27FC236}">
                <a16:creationId xmlns:a16="http://schemas.microsoft.com/office/drawing/2014/main" id="{E6D8126A-EF0E-41E0-8629-D6C6B7CBC2AD}"/>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6" name="Espace réservé du numéro de diapositive 5">
            <a:extLst>
              <a:ext uri="{FF2B5EF4-FFF2-40B4-BE49-F238E27FC236}">
                <a16:creationId xmlns:a16="http://schemas.microsoft.com/office/drawing/2014/main" id="{02CCED88-001B-4D14-BB72-1D848781AEDD}"/>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196006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A8DA14-A54C-4B6C-8BFD-6480D4487E60}"/>
              </a:ext>
            </a:extLst>
          </p:cNvPr>
          <p:cNvSpPr>
            <a:spLocks noGrp="1"/>
          </p:cNvSpPr>
          <p:nvPr>
            <p:ph type="title"/>
          </p:nvPr>
        </p:nvSpPr>
        <p:spPr>
          <a:xfrm>
            <a:off x="838200" y="365125"/>
            <a:ext cx="10515600" cy="1325563"/>
          </a:xfrm>
          <a:prstGeom prst="rect">
            <a:avLst/>
          </a:prstGeom>
        </p:spPr>
        <p:txBody>
          <a:bodyPr/>
          <a:lstStyle/>
          <a:p>
            <a:r>
              <a:rPr lang="fr-CA"/>
              <a:t>Modifiez le style du titre</a:t>
            </a:r>
          </a:p>
        </p:txBody>
      </p:sp>
      <p:sp>
        <p:nvSpPr>
          <p:cNvPr id="3" name="Espace réservé du contenu 2">
            <a:extLst>
              <a:ext uri="{FF2B5EF4-FFF2-40B4-BE49-F238E27FC236}">
                <a16:creationId xmlns:a16="http://schemas.microsoft.com/office/drawing/2014/main" id="{BEEBBF4F-1C1D-4B75-BCF6-827B12EBB6D8}"/>
              </a:ext>
            </a:extLst>
          </p:cNvPr>
          <p:cNvSpPr>
            <a:spLocks noGrp="1"/>
          </p:cNvSpPr>
          <p:nvPr>
            <p:ph sz="half" idx="1"/>
          </p:nvPr>
        </p:nvSpPr>
        <p:spPr>
          <a:xfrm>
            <a:off x="838200" y="1825625"/>
            <a:ext cx="5181600" cy="4351338"/>
          </a:xfrm>
          <a:prstGeom prst="rect">
            <a:avLst/>
          </a:prstGeo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6E3D5836-D4AE-4771-B4E8-FA427937C40E}"/>
              </a:ext>
            </a:extLst>
          </p:cNvPr>
          <p:cNvSpPr>
            <a:spLocks noGrp="1"/>
          </p:cNvSpPr>
          <p:nvPr>
            <p:ph sz="half" idx="2"/>
          </p:nvPr>
        </p:nvSpPr>
        <p:spPr>
          <a:xfrm>
            <a:off x="6172200" y="1825625"/>
            <a:ext cx="5181600" cy="4351338"/>
          </a:xfrm>
          <a:prstGeom prst="rect">
            <a:avLst/>
          </a:prstGeo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33A8E883-F68A-46FF-A17F-BE871585EE58}"/>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6" name="Espace réservé du pied de page 5">
            <a:extLst>
              <a:ext uri="{FF2B5EF4-FFF2-40B4-BE49-F238E27FC236}">
                <a16:creationId xmlns:a16="http://schemas.microsoft.com/office/drawing/2014/main" id="{E2A726C6-D85A-4303-B69F-95C43747B002}"/>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7" name="Espace réservé du numéro de diapositive 6">
            <a:extLst>
              <a:ext uri="{FF2B5EF4-FFF2-40B4-BE49-F238E27FC236}">
                <a16:creationId xmlns:a16="http://schemas.microsoft.com/office/drawing/2014/main" id="{A120E401-FF19-4C9C-938F-23874992156D}"/>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4761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CED65-165B-4F21-9346-DEEA150FCD28}"/>
              </a:ext>
            </a:extLst>
          </p:cNvPr>
          <p:cNvSpPr>
            <a:spLocks noGrp="1"/>
          </p:cNvSpPr>
          <p:nvPr>
            <p:ph type="title"/>
          </p:nvPr>
        </p:nvSpPr>
        <p:spPr>
          <a:xfrm>
            <a:off x="839788" y="365125"/>
            <a:ext cx="10515600" cy="1325563"/>
          </a:xfrm>
          <a:prstGeom prst="rect">
            <a:avLst/>
          </a:prstGeom>
        </p:spPr>
        <p:txBody>
          <a:bodyPr/>
          <a:lstStyle/>
          <a:p>
            <a:r>
              <a:rPr lang="fr-CA"/>
              <a:t>Modifiez le style du titre</a:t>
            </a:r>
          </a:p>
        </p:txBody>
      </p:sp>
      <p:sp>
        <p:nvSpPr>
          <p:cNvPr id="3" name="Espace réservé du texte 2">
            <a:extLst>
              <a:ext uri="{FF2B5EF4-FFF2-40B4-BE49-F238E27FC236}">
                <a16:creationId xmlns:a16="http://schemas.microsoft.com/office/drawing/2014/main" id="{B0C55C23-F218-4028-82D4-26506EB7E8D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Modifier les styles du texte du masque</a:t>
            </a:r>
          </a:p>
        </p:txBody>
      </p:sp>
      <p:sp>
        <p:nvSpPr>
          <p:cNvPr id="4" name="Espace réservé du contenu 3">
            <a:extLst>
              <a:ext uri="{FF2B5EF4-FFF2-40B4-BE49-F238E27FC236}">
                <a16:creationId xmlns:a16="http://schemas.microsoft.com/office/drawing/2014/main" id="{F3AA1FE5-6935-46E4-BAB5-F2102BA9D35E}"/>
              </a:ext>
            </a:extLst>
          </p:cNvPr>
          <p:cNvSpPr>
            <a:spLocks noGrp="1"/>
          </p:cNvSpPr>
          <p:nvPr>
            <p:ph sz="half" idx="2"/>
          </p:nvPr>
        </p:nvSpPr>
        <p:spPr>
          <a:xfrm>
            <a:off x="839788" y="2505075"/>
            <a:ext cx="5157787" cy="3684588"/>
          </a:xfrm>
          <a:prstGeom prst="rect">
            <a:avLst/>
          </a:prstGeo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DC925E6B-CC53-42AE-ABD6-24F6728ECF9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Modifier les styles du texte du masque</a:t>
            </a:r>
          </a:p>
        </p:txBody>
      </p:sp>
      <p:sp>
        <p:nvSpPr>
          <p:cNvPr id="6" name="Espace réservé du contenu 5">
            <a:extLst>
              <a:ext uri="{FF2B5EF4-FFF2-40B4-BE49-F238E27FC236}">
                <a16:creationId xmlns:a16="http://schemas.microsoft.com/office/drawing/2014/main" id="{0CA9E9DA-B1D6-4260-82D4-5DD5191202FC}"/>
              </a:ext>
            </a:extLst>
          </p:cNvPr>
          <p:cNvSpPr>
            <a:spLocks noGrp="1"/>
          </p:cNvSpPr>
          <p:nvPr>
            <p:ph sz="quarter" idx="4"/>
          </p:nvPr>
        </p:nvSpPr>
        <p:spPr>
          <a:xfrm>
            <a:off x="6172200" y="2505075"/>
            <a:ext cx="5183188" cy="3684588"/>
          </a:xfrm>
          <a:prstGeom prst="rect">
            <a:avLst/>
          </a:prstGeo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84EF37AF-B11E-4861-8F3F-E7167F1D7588}"/>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8" name="Espace réservé du pied de page 7">
            <a:extLst>
              <a:ext uri="{FF2B5EF4-FFF2-40B4-BE49-F238E27FC236}">
                <a16:creationId xmlns:a16="http://schemas.microsoft.com/office/drawing/2014/main" id="{7D1A84F1-A5F7-4393-BD31-E7FFCC7476B8}"/>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9" name="Espace réservé du numéro de diapositive 8">
            <a:extLst>
              <a:ext uri="{FF2B5EF4-FFF2-40B4-BE49-F238E27FC236}">
                <a16:creationId xmlns:a16="http://schemas.microsoft.com/office/drawing/2014/main" id="{09911845-779A-4E9B-AA29-E6688FDC8B74}"/>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193976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9417A0-29EC-4C25-ACD7-F57E45BF9B96}"/>
              </a:ext>
            </a:extLst>
          </p:cNvPr>
          <p:cNvSpPr>
            <a:spLocks noGrp="1"/>
          </p:cNvSpPr>
          <p:nvPr>
            <p:ph type="title"/>
          </p:nvPr>
        </p:nvSpPr>
        <p:spPr>
          <a:xfrm>
            <a:off x="838200" y="365125"/>
            <a:ext cx="10515600" cy="1325563"/>
          </a:xfrm>
          <a:prstGeom prst="rect">
            <a:avLst/>
          </a:prstGeom>
        </p:spPr>
        <p:txBody>
          <a:bodyPr/>
          <a:lstStyle/>
          <a:p>
            <a:r>
              <a:rPr lang="fr-CA"/>
              <a:t>Modifiez le style du titre</a:t>
            </a:r>
          </a:p>
        </p:txBody>
      </p:sp>
      <p:sp>
        <p:nvSpPr>
          <p:cNvPr id="3" name="Espace réservé de la date 2">
            <a:extLst>
              <a:ext uri="{FF2B5EF4-FFF2-40B4-BE49-F238E27FC236}">
                <a16:creationId xmlns:a16="http://schemas.microsoft.com/office/drawing/2014/main" id="{87955530-F545-40DA-B995-C8736F634CDB}"/>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4" name="Espace réservé du pied de page 3">
            <a:extLst>
              <a:ext uri="{FF2B5EF4-FFF2-40B4-BE49-F238E27FC236}">
                <a16:creationId xmlns:a16="http://schemas.microsoft.com/office/drawing/2014/main" id="{8E4A9854-DB18-4952-8D69-4FC903BB74E3}"/>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5" name="Espace réservé du numéro de diapositive 4">
            <a:extLst>
              <a:ext uri="{FF2B5EF4-FFF2-40B4-BE49-F238E27FC236}">
                <a16:creationId xmlns:a16="http://schemas.microsoft.com/office/drawing/2014/main" id="{E9A72ACA-943A-4870-9C84-070A0070C520}"/>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1664520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789C7BD-AC20-46EB-8178-4A794AE12EFF}"/>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3" name="Espace réservé du pied de page 2">
            <a:extLst>
              <a:ext uri="{FF2B5EF4-FFF2-40B4-BE49-F238E27FC236}">
                <a16:creationId xmlns:a16="http://schemas.microsoft.com/office/drawing/2014/main" id="{AB8B409C-04DE-40E9-8ED8-0A88D3CFD592}"/>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4" name="Espace réservé du numéro de diapositive 3">
            <a:extLst>
              <a:ext uri="{FF2B5EF4-FFF2-40B4-BE49-F238E27FC236}">
                <a16:creationId xmlns:a16="http://schemas.microsoft.com/office/drawing/2014/main" id="{F47B2809-9912-4EE7-B2BA-A1B8F25E69DE}"/>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31815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3CFBE-0450-4DCB-A2A4-33530269FF4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CA"/>
              <a:t>Modifiez le style du titre</a:t>
            </a:r>
          </a:p>
        </p:txBody>
      </p:sp>
      <p:sp>
        <p:nvSpPr>
          <p:cNvPr id="3" name="Espace réservé du contenu 2">
            <a:extLst>
              <a:ext uri="{FF2B5EF4-FFF2-40B4-BE49-F238E27FC236}">
                <a16:creationId xmlns:a16="http://schemas.microsoft.com/office/drawing/2014/main" id="{92B87E0F-6A58-4F4B-8701-85A38AF378B3}"/>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1AD191F1-2C4A-4163-9CFC-9E355CBB213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Modifier les styles du texte du masque</a:t>
            </a:r>
          </a:p>
        </p:txBody>
      </p:sp>
      <p:sp>
        <p:nvSpPr>
          <p:cNvPr id="5" name="Espace réservé de la date 4">
            <a:extLst>
              <a:ext uri="{FF2B5EF4-FFF2-40B4-BE49-F238E27FC236}">
                <a16:creationId xmlns:a16="http://schemas.microsoft.com/office/drawing/2014/main" id="{2ED4F01F-3C8D-4081-A8D6-1080982C0E6C}"/>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6" name="Espace réservé du pied de page 5">
            <a:extLst>
              <a:ext uri="{FF2B5EF4-FFF2-40B4-BE49-F238E27FC236}">
                <a16:creationId xmlns:a16="http://schemas.microsoft.com/office/drawing/2014/main" id="{E28FC714-3204-4BCF-BE19-1C5F41D31BDA}"/>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7" name="Espace réservé du numéro de diapositive 6">
            <a:extLst>
              <a:ext uri="{FF2B5EF4-FFF2-40B4-BE49-F238E27FC236}">
                <a16:creationId xmlns:a16="http://schemas.microsoft.com/office/drawing/2014/main" id="{B3748F61-7DCD-44C1-B55E-46842A457C2B}"/>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367162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A1516-2FDA-4214-AD7B-304867BCFD6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CA"/>
              <a:t>Modifiez le style du titre</a:t>
            </a:r>
          </a:p>
        </p:txBody>
      </p:sp>
      <p:sp>
        <p:nvSpPr>
          <p:cNvPr id="3" name="Espace réservé pour une image  2">
            <a:extLst>
              <a:ext uri="{FF2B5EF4-FFF2-40B4-BE49-F238E27FC236}">
                <a16:creationId xmlns:a16="http://schemas.microsoft.com/office/drawing/2014/main" id="{C1AB3FAF-630F-42F3-ACC3-86572AF5E3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C9350950-C105-41DC-AE5B-8FD1234C5BF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Modifier les styles du texte du masque</a:t>
            </a:r>
          </a:p>
        </p:txBody>
      </p:sp>
      <p:sp>
        <p:nvSpPr>
          <p:cNvPr id="5" name="Espace réservé de la date 4">
            <a:extLst>
              <a:ext uri="{FF2B5EF4-FFF2-40B4-BE49-F238E27FC236}">
                <a16:creationId xmlns:a16="http://schemas.microsoft.com/office/drawing/2014/main" id="{CD119FC2-C928-42DD-8C06-688C404BFF27}"/>
              </a:ext>
            </a:extLst>
          </p:cNvPr>
          <p:cNvSpPr>
            <a:spLocks noGrp="1"/>
          </p:cNvSpPr>
          <p:nvPr>
            <p:ph type="dt" sz="half" idx="10"/>
          </p:nvPr>
        </p:nvSpPr>
        <p:spPr>
          <a:xfrm>
            <a:off x="838200" y="6356350"/>
            <a:ext cx="2743200" cy="365125"/>
          </a:xfrm>
          <a:prstGeom prst="rect">
            <a:avLst/>
          </a:prstGeom>
        </p:spPr>
        <p:txBody>
          <a:bodyPr/>
          <a:lstStyle/>
          <a:p>
            <a:fld id="{0F83F41A-0AC9-46AE-80E5-213A985D2FBC}" type="datetimeFigureOut">
              <a:rPr lang="fr-CA" smtClean="0"/>
              <a:t>2021-02-08</a:t>
            </a:fld>
            <a:endParaRPr lang="fr-CA"/>
          </a:p>
        </p:txBody>
      </p:sp>
      <p:sp>
        <p:nvSpPr>
          <p:cNvPr id="6" name="Espace réservé du pied de page 5">
            <a:extLst>
              <a:ext uri="{FF2B5EF4-FFF2-40B4-BE49-F238E27FC236}">
                <a16:creationId xmlns:a16="http://schemas.microsoft.com/office/drawing/2014/main" id="{8125B4E9-BA30-4571-AB97-93CF700A7E14}"/>
              </a:ext>
            </a:extLst>
          </p:cNvPr>
          <p:cNvSpPr>
            <a:spLocks noGrp="1"/>
          </p:cNvSpPr>
          <p:nvPr>
            <p:ph type="ftr" sz="quarter" idx="11"/>
          </p:nvPr>
        </p:nvSpPr>
        <p:spPr>
          <a:xfrm>
            <a:off x="4038600" y="6356350"/>
            <a:ext cx="4114800" cy="365125"/>
          </a:xfrm>
          <a:prstGeom prst="rect">
            <a:avLst/>
          </a:prstGeom>
        </p:spPr>
        <p:txBody>
          <a:bodyPr/>
          <a:lstStyle/>
          <a:p>
            <a:endParaRPr lang="fr-CA"/>
          </a:p>
        </p:txBody>
      </p:sp>
      <p:sp>
        <p:nvSpPr>
          <p:cNvPr id="7" name="Espace réservé du numéro de diapositive 6">
            <a:extLst>
              <a:ext uri="{FF2B5EF4-FFF2-40B4-BE49-F238E27FC236}">
                <a16:creationId xmlns:a16="http://schemas.microsoft.com/office/drawing/2014/main" id="{55EA017F-EFBE-433E-A23D-28DB82985BFD}"/>
              </a:ext>
            </a:extLst>
          </p:cNvPr>
          <p:cNvSpPr>
            <a:spLocks noGrp="1"/>
          </p:cNvSpPr>
          <p:nvPr>
            <p:ph type="sldNum" sz="quarter" idx="12"/>
          </p:nvPr>
        </p:nvSpPr>
        <p:spPr>
          <a:xfrm>
            <a:off x="8610600" y="6356350"/>
            <a:ext cx="2743200" cy="365125"/>
          </a:xfrm>
          <a:prstGeom prst="rect">
            <a:avLst/>
          </a:prstGeom>
        </p:spPr>
        <p:txBody>
          <a:bodyPr/>
          <a:lstStyle/>
          <a:p>
            <a:fld id="{B248EC9D-5697-4E5B-8ED7-1432B59ABEA1}" type="slidenum">
              <a:rPr lang="fr-CA" smtClean="0"/>
              <a:t>‹#›</a:t>
            </a:fld>
            <a:endParaRPr lang="fr-CA"/>
          </a:p>
        </p:txBody>
      </p:sp>
    </p:spTree>
    <p:extLst>
      <p:ext uri="{BB962C8B-B14F-4D97-AF65-F5344CB8AC3E}">
        <p14:creationId xmlns:p14="http://schemas.microsoft.com/office/powerpoint/2010/main" val="392321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445594F1-5E93-4905-A2D8-D72A3313488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February 2021</a:t>
            </a:r>
          </a:p>
        </p:txBody>
      </p:sp>
      <p:sp>
        <p:nvSpPr>
          <p:cNvPr id="11" name="Rectangle 5">
            <a:extLst>
              <a:ext uri="{FF2B5EF4-FFF2-40B4-BE49-F238E27FC236}">
                <a16:creationId xmlns:a16="http://schemas.microsoft.com/office/drawing/2014/main" id="{D31C7213-89CE-4616-8A12-66108DD67163}"/>
              </a:ext>
            </a:extLst>
          </p:cNvPr>
          <p:cNvSpPr>
            <a:spLocks noGrp="1" noChangeArrowheads="1"/>
          </p:cNvSpPr>
          <p:nvPr>
            <p:ph type="ftr" sz="quarter" idx="3"/>
          </p:nvPr>
        </p:nvSpPr>
        <p:spPr bwMode="auto">
          <a:xfrm>
            <a:off x="5486400" y="6475413"/>
            <a:ext cx="312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Frederic </a:t>
            </a:r>
            <a:r>
              <a:rPr lang="en-US" altLang="en-US" err="1"/>
              <a:t>Nabki</a:t>
            </a:r>
            <a:r>
              <a:rPr lang="en-US" altLang="en-US"/>
              <a:t>, Dominic Deslandes, SPARK Microsystems</a:t>
            </a:r>
          </a:p>
        </p:txBody>
      </p:sp>
      <p:sp>
        <p:nvSpPr>
          <p:cNvPr id="12" name="Rectangle 6">
            <a:extLst>
              <a:ext uri="{FF2B5EF4-FFF2-40B4-BE49-F238E27FC236}">
                <a16:creationId xmlns:a16="http://schemas.microsoft.com/office/drawing/2014/main" id="{4E5CCC5F-F04E-43BA-B753-5D7E53BCF4C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3" name="Rectangle 7">
            <a:extLst>
              <a:ext uri="{FF2B5EF4-FFF2-40B4-BE49-F238E27FC236}">
                <a16:creationId xmlns:a16="http://schemas.microsoft.com/office/drawing/2014/main" id="{A2402906-2825-4E4C-BC90-1EA36F88800D}"/>
              </a:ext>
            </a:extLst>
          </p:cNvPr>
          <p:cNvSpPr>
            <a:spLocks noChangeArrowheads="1"/>
          </p:cNvSpPr>
          <p:nvPr userDrawn="1"/>
        </p:nvSpPr>
        <p:spPr bwMode="auto">
          <a:xfrm>
            <a:off x="6519439"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&lt;15-21-0099-00-nuwb&gt;</a:t>
            </a:r>
          </a:p>
        </p:txBody>
      </p:sp>
      <p:sp>
        <p:nvSpPr>
          <p:cNvPr id="14" name="Line 8">
            <a:extLst>
              <a:ext uri="{FF2B5EF4-FFF2-40B4-BE49-F238E27FC236}">
                <a16:creationId xmlns:a16="http://schemas.microsoft.com/office/drawing/2014/main" id="{9AAF97FF-E349-4B21-B792-5FCFA388156B}"/>
              </a:ext>
            </a:extLst>
          </p:cNvPr>
          <p:cNvSpPr>
            <a:spLocks noChangeShapeType="1"/>
          </p:cNvSpPr>
          <p:nvPr userDrawn="1"/>
        </p:nvSpPr>
        <p:spPr bwMode="auto">
          <a:xfrm>
            <a:off x="685799" y="609600"/>
            <a:ext cx="11160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9">
            <a:extLst>
              <a:ext uri="{FF2B5EF4-FFF2-40B4-BE49-F238E27FC236}">
                <a16:creationId xmlns:a16="http://schemas.microsoft.com/office/drawing/2014/main" id="{7C4D76B7-55AD-410F-9F8A-7A571B38D192}"/>
              </a:ext>
            </a:extLst>
          </p:cNvPr>
          <p:cNvSpPr>
            <a:spLocks noChangeArrowheads="1"/>
          </p:cNvSpPr>
          <p:nvPr userDrawn="1"/>
        </p:nvSpPr>
        <p:spPr bwMode="auto">
          <a:xfrm>
            <a:off x="685800" y="6475413"/>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a:t>Submission</a:t>
            </a:r>
          </a:p>
        </p:txBody>
      </p:sp>
      <p:sp>
        <p:nvSpPr>
          <p:cNvPr id="16" name="Line 10">
            <a:extLst>
              <a:ext uri="{FF2B5EF4-FFF2-40B4-BE49-F238E27FC236}">
                <a16:creationId xmlns:a16="http://schemas.microsoft.com/office/drawing/2014/main" id="{FB2C6B2B-13F9-4F8F-BAC9-19627F9D447C}"/>
              </a:ext>
            </a:extLst>
          </p:cNvPr>
          <p:cNvSpPr>
            <a:spLocks noChangeShapeType="1"/>
          </p:cNvSpPr>
          <p:nvPr userDrawn="1"/>
        </p:nvSpPr>
        <p:spPr bwMode="auto">
          <a:xfrm>
            <a:off x="685800" y="6477000"/>
            <a:ext cx="111600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07054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01122B-83DA-4E85-9EDB-12B6D39E2D3D}"/>
              </a:ext>
            </a:extLst>
          </p:cNvPr>
          <p:cNvSpPr>
            <a:spLocks noChangeArrowheads="1"/>
          </p:cNvSpPr>
          <p:nvPr/>
        </p:nvSpPr>
        <p:spPr bwMode="auto">
          <a:xfrm>
            <a:off x="207462" y="903310"/>
            <a:ext cx="11777079" cy="5148007"/>
          </a:xfrm>
          <a:prstGeom prst="rect">
            <a:avLst/>
          </a:prstGeom>
          <a:noFill/>
          <a:ln w="12700">
            <a:noFill/>
            <a:miter lim="800000"/>
            <a:headEnd type="none" w="sm" len="sm"/>
            <a:tailEnd type="none" w="sm" len="sm"/>
          </a:ln>
          <a:effectLst/>
        </p:spPr>
        <p:txBody>
          <a:bodyPr lIns="99501" tIns="49750" rIns="99501" bIns="49750" anchor="t">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2000" b="1" u="sng" dirty="0">
                <a:solidFill>
                  <a:srgbClr val="000000"/>
                </a:solidFill>
                <a:effectLst>
                  <a:outerShdw blurRad="38100" dist="38100" dir="2700000" algn="tl">
                    <a:srgbClr val="C0C0C0"/>
                  </a:outerShdw>
                </a:effectLst>
                <a:latin typeface="Times New Roman" pitchFamily="18" charset="0"/>
                <a:ea typeface="ＭＳ Ｐゴシック" pitchFamily="-65" charset="-128"/>
              </a:rPr>
              <a:t>Project: IEEE P802.15 Working Group for Wireless Personal Area Networks (WPANs)</a:t>
            </a:r>
            <a:endParaRPr lang="en-US" sz="1700" b="1" dirty="0">
              <a:solidFill>
                <a:srgbClr val="000000"/>
              </a:solidFill>
              <a:latin typeface="Times New Roman" pitchFamily="18" charset="0"/>
              <a:ea typeface="ＭＳ Ｐゴシック" pitchFamily="-65" charset="-128"/>
            </a:endParaRPr>
          </a:p>
          <a:p>
            <a:pPr eaLnBrk="0" hangingPunct="0">
              <a:defRPr/>
            </a:pPr>
            <a:endParaRPr lang="en-US" sz="1700" dirty="0">
              <a:solidFill>
                <a:srgbClr val="000000"/>
              </a:solidFill>
              <a:latin typeface="Times New Roman" pitchFamily="18" charset="0"/>
              <a:ea typeface="ＭＳ Ｐゴシック" pitchFamily="-65" charset="-128"/>
            </a:endParaRPr>
          </a:p>
          <a:p>
            <a:pPr eaLnBrk="0" hangingPunct="0">
              <a:defRPr/>
            </a:pPr>
            <a:r>
              <a:rPr lang="en-US" sz="1700" b="1" dirty="0">
                <a:latin typeface="Times New Roman"/>
                <a:ea typeface="ＭＳ Ｐゴシック"/>
              </a:rPr>
              <a:t>Submission Title:</a:t>
            </a:r>
            <a:r>
              <a:rPr lang="en-US" sz="1700" dirty="0">
                <a:latin typeface="Times New Roman"/>
                <a:ea typeface="ＭＳ Ｐゴシック"/>
              </a:rPr>
              <a:t> </a:t>
            </a:r>
            <a:r>
              <a:rPr lang="en-IE" sz="1700" dirty="0">
                <a:latin typeface="Times New Roman"/>
                <a:ea typeface="ＭＳ Ｐゴシック"/>
              </a:rPr>
              <a:t>The 5 Criteria table and differences in technical requirements for NG UWB – </a:t>
            </a:r>
            <a:r>
              <a:rPr lang="en-IE" sz="1700" b="1" dirty="0">
                <a:latin typeface="Times New Roman"/>
                <a:ea typeface="ＭＳ Ｐゴシック"/>
              </a:rPr>
              <a:t>edits to data streaming rows</a:t>
            </a:r>
            <a:endParaRPr lang="en-US" sz="1700" b="1" dirty="0">
              <a:latin typeface="Times New Roman"/>
              <a:ea typeface="ＭＳ Ｐゴシック"/>
            </a:endParaRPr>
          </a:p>
          <a:p>
            <a:pPr eaLnBrk="0" hangingPunct="0">
              <a:defRPr/>
            </a:pPr>
            <a:r>
              <a:rPr lang="en-US" sz="1700" b="1" dirty="0">
                <a:latin typeface="Times New Roman"/>
                <a:ea typeface="ＭＳ Ｐゴシック"/>
                <a:cs typeface="Times New Roman"/>
              </a:rPr>
              <a:t>Date Submitted: </a:t>
            </a:r>
            <a:r>
              <a:rPr lang="en-US" sz="1700" dirty="0">
                <a:latin typeface="Times New Roman"/>
                <a:ea typeface="ＭＳ Ｐゴシック"/>
                <a:cs typeface="Times New Roman"/>
              </a:rPr>
              <a:t>February 8</a:t>
            </a:r>
            <a:r>
              <a:rPr lang="en-US" sz="1700" baseline="30000" dirty="0">
                <a:latin typeface="Times New Roman"/>
                <a:ea typeface="ＭＳ Ｐゴシック"/>
                <a:cs typeface="Times New Roman"/>
              </a:rPr>
              <a:t>th</a:t>
            </a:r>
            <a:r>
              <a:rPr lang="en-US" sz="1700" dirty="0">
                <a:latin typeface="Times New Roman"/>
                <a:ea typeface="ＭＳ Ｐゴシック"/>
                <a:cs typeface="Times New Roman"/>
              </a:rPr>
              <a:t> 2021</a:t>
            </a:r>
          </a:p>
          <a:p>
            <a:pPr eaLnBrk="0" hangingPunct="0">
              <a:defRPr/>
            </a:pPr>
            <a:r>
              <a:rPr lang="en-US" sz="1700" b="1" dirty="0">
                <a:latin typeface="Times New Roman"/>
                <a:ea typeface="ＭＳ Ｐゴシック"/>
                <a:cs typeface="Times New Roman"/>
              </a:rPr>
              <a:t>Source:</a:t>
            </a:r>
            <a:r>
              <a:rPr lang="en-US" sz="1700" dirty="0">
                <a:latin typeface="Times New Roman"/>
                <a:ea typeface="ＭＳ Ｐゴシック"/>
                <a:cs typeface="Times New Roman"/>
              </a:rPr>
              <a:t> Frederic </a:t>
            </a:r>
            <a:r>
              <a:rPr lang="en-US" sz="1700" noProof="1">
                <a:latin typeface="Times New Roman"/>
                <a:ea typeface="ＭＳ Ｐゴシック"/>
                <a:cs typeface="Times New Roman"/>
              </a:rPr>
              <a:t>Nabki </a:t>
            </a:r>
            <a:r>
              <a:rPr lang="en-US" sz="1700" dirty="0">
                <a:latin typeface="Times New Roman"/>
                <a:ea typeface="ＭＳ Ｐゴシック"/>
                <a:cs typeface="Times New Roman"/>
              </a:rPr>
              <a:t>(Spark Microsystems)</a:t>
            </a:r>
          </a:p>
          <a:p>
            <a:pPr eaLnBrk="0" hangingPunct="0">
              <a:defRPr/>
            </a:pPr>
            <a:r>
              <a:rPr lang="en-US" sz="1700" b="1" dirty="0">
                <a:latin typeface="Times New Roman" pitchFamily="18" charset="0"/>
                <a:ea typeface="ＭＳ Ｐゴシック" pitchFamily="-65" charset="-128"/>
              </a:rPr>
              <a:t>Address: </a:t>
            </a:r>
            <a:r>
              <a:rPr lang="en-US" sz="1700" dirty="0">
                <a:latin typeface="Times New Roman" pitchFamily="18" charset="0"/>
                <a:ea typeface="ＭＳ Ｐゴシック" pitchFamily="-65" charset="-128"/>
              </a:rPr>
              <a:t>1201 rue Barré Suite 201, Montreal QC, Canada</a:t>
            </a:r>
          </a:p>
          <a:p>
            <a:pPr eaLnBrk="0" hangingPunct="0">
              <a:defRPr/>
            </a:pPr>
            <a:r>
              <a:rPr lang="en-US" sz="1700" b="1" dirty="0">
                <a:solidFill>
                  <a:srgbClr val="000000"/>
                </a:solidFill>
                <a:latin typeface="Times New Roman"/>
                <a:ea typeface="ＭＳ Ｐゴシック"/>
                <a:cs typeface="Times New Roman"/>
              </a:rPr>
              <a:t>E-Mail: </a:t>
            </a:r>
            <a:r>
              <a:rPr lang="en-US" sz="1700" dirty="0">
                <a:solidFill>
                  <a:srgbClr val="000000"/>
                </a:solidFill>
                <a:latin typeface="Times New Roman"/>
                <a:ea typeface="ＭＳ Ｐゴシック"/>
                <a:cs typeface="Times New Roman"/>
              </a:rPr>
              <a:t>frederic.nabki@sparkmicro.ca	</a:t>
            </a:r>
          </a:p>
          <a:p>
            <a:pPr eaLnBrk="0" hangingPunct="0">
              <a:spcBef>
                <a:spcPts val="653"/>
              </a:spcBef>
              <a:spcAft>
                <a:spcPts val="653"/>
              </a:spcAft>
              <a:defRPr/>
            </a:pPr>
            <a:r>
              <a:rPr lang="en-US" sz="1700" b="1" dirty="0">
                <a:solidFill>
                  <a:srgbClr val="000000"/>
                </a:solidFill>
                <a:latin typeface="Times New Roman" pitchFamily="18" charset="0"/>
                <a:ea typeface="ＭＳ Ｐゴシック" pitchFamily="-65" charset="-128"/>
              </a:rPr>
              <a:t>Re:</a:t>
            </a:r>
            <a:r>
              <a:rPr lang="en-US" sz="1700" dirty="0">
                <a:solidFill>
                  <a:srgbClr val="000000"/>
                </a:solidFill>
                <a:latin typeface="Times New Roman" pitchFamily="18" charset="0"/>
                <a:ea typeface="ＭＳ Ｐゴシック" pitchFamily="-65" charset="-128"/>
              </a:rPr>
              <a:t> Criteria for Standards Development (CSD) and PAR for next generation UWB project]</a:t>
            </a:r>
            <a:r>
              <a:rPr lang="en-US" dirty="0">
                <a:solidFill>
                  <a:srgbClr val="000000"/>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rgbClr val="000000"/>
                </a:solidFill>
                <a:latin typeface="Times New Roman" pitchFamily="18" charset="0"/>
                <a:ea typeface="ＭＳ Ｐゴシック" pitchFamily="-65" charset="-128"/>
              </a:rPr>
              <a:t>Abstract:</a:t>
            </a:r>
            <a:r>
              <a:rPr lang="en-US" sz="1700" dirty="0">
                <a:solidFill>
                  <a:srgbClr val="000000"/>
                </a:solidFill>
                <a:latin typeface="Times New Roman" pitchFamily="18" charset="0"/>
                <a:ea typeface="ＭＳ Ｐゴシック" pitchFamily="-65" charset="-128"/>
              </a:rPr>
              <a:t>	Summary table of features and main characteristics in next generation UWB for CSD and PAR – attempt at filling in data streaming rows</a:t>
            </a:r>
          </a:p>
          <a:p>
            <a:pPr eaLnBrk="0" hangingPunct="0">
              <a:spcBef>
                <a:spcPts val="653"/>
              </a:spcBef>
              <a:spcAft>
                <a:spcPts val="653"/>
              </a:spcAft>
              <a:defRPr/>
            </a:pPr>
            <a:r>
              <a:rPr lang="en-US" sz="1700" b="1" dirty="0">
                <a:solidFill>
                  <a:srgbClr val="000000"/>
                </a:solidFill>
                <a:latin typeface="Times New Roman" pitchFamily="18" charset="0"/>
                <a:ea typeface="ＭＳ Ｐゴシック" pitchFamily="-65" charset="-128"/>
              </a:rPr>
              <a:t>Purpose:</a:t>
            </a:r>
            <a:r>
              <a:rPr lang="en-US" sz="1700" dirty="0">
                <a:solidFill>
                  <a:srgbClr val="000000"/>
                </a:solidFill>
                <a:latin typeface="Times New Roman" pitchFamily="18" charset="0"/>
                <a:ea typeface="ＭＳ Ｐゴシック" pitchFamily="-65" charset="-128"/>
              </a:rPr>
              <a:t>	Discuss low-power low latency data communications applications</a:t>
            </a:r>
          </a:p>
          <a:p>
            <a:pPr eaLnBrk="0" hangingPunct="0">
              <a:defRPr/>
            </a:pPr>
            <a:r>
              <a:rPr lang="en-US" sz="1700" b="1" dirty="0">
                <a:solidFill>
                  <a:srgbClr val="000000"/>
                </a:solidFill>
                <a:latin typeface="Times New Roman" pitchFamily="18" charset="0"/>
                <a:ea typeface="ＭＳ Ｐゴシック" pitchFamily="-65" charset="-128"/>
              </a:rPr>
              <a:t>Notice:</a:t>
            </a:r>
            <a:r>
              <a:rPr lang="en-US" sz="1700" dirty="0">
                <a:solidFill>
                  <a:srgbClr val="000000"/>
                </a:solidFill>
                <a:latin typeface="Times New Roman" pitchFamily="18" charset="0"/>
                <a:ea typeface="ＭＳ Ｐゴシック" pitchFamily="-65"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rgbClr val="000000"/>
              </a:solidFill>
              <a:latin typeface="Times New Roman" pitchFamily="18" charset="0"/>
              <a:ea typeface="ＭＳ Ｐゴシック" pitchFamily="-65" charset="-128"/>
            </a:endParaRPr>
          </a:p>
          <a:p>
            <a:pPr eaLnBrk="0" hangingPunct="0">
              <a:defRPr/>
            </a:pPr>
            <a:r>
              <a:rPr lang="en-US" sz="1700" b="1" dirty="0">
                <a:solidFill>
                  <a:srgbClr val="000000"/>
                </a:solidFill>
                <a:latin typeface="Times New Roman" pitchFamily="18" charset="0"/>
                <a:ea typeface="ＭＳ Ｐゴシック" pitchFamily="-65" charset="-128"/>
              </a:rPr>
              <a:t>Release:</a:t>
            </a:r>
            <a:r>
              <a:rPr lang="en-US" sz="1700" dirty="0">
                <a:solidFill>
                  <a:srgbClr val="000000"/>
                </a:solidFill>
                <a:latin typeface="Times New Roman" pitchFamily="18" charset="0"/>
                <a:ea typeface="ＭＳ Ｐゴシック" pitchFamily="-65" charset="-128"/>
              </a:rPr>
              <a:t>	The contributor acknowledges and accepts that this contribution becomes the property of IEEE and may be made publicly available by P802.15.	</a:t>
            </a:r>
          </a:p>
        </p:txBody>
      </p:sp>
      <p:sp>
        <p:nvSpPr>
          <p:cNvPr id="7" name="ZoneTexte 3">
            <a:extLst>
              <a:ext uri="{FF2B5EF4-FFF2-40B4-BE49-F238E27FC236}">
                <a16:creationId xmlns:a16="http://schemas.microsoft.com/office/drawing/2014/main" id="{84EC2970-8EE4-421D-892B-B2DD24649DA2}"/>
              </a:ext>
            </a:extLst>
          </p:cNvPr>
          <p:cNvSpPr txBox="1"/>
          <p:nvPr/>
        </p:nvSpPr>
        <p:spPr>
          <a:xfrm>
            <a:off x="11649826" y="6436200"/>
            <a:ext cx="568713" cy="37819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b="1"/>
              <a:t>1/3</a:t>
            </a:r>
          </a:p>
        </p:txBody>
      </p:sp>
    </p:spTree>
    <p:extLst>
      <p:ext uri="{BB962C8B-B14F-4D97-AF65-F5344CB8AC3E}">
        <p14:creationId xmlns:p14="http://schemas.microsoft.com/office/powerpoint/2010/main" val="95408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183DA6-F365-4138-BEB6-B046E731F1E9}"/>
              </a:ext>
            </a:extLst>
          </p:cNvPr>
          <p:cNvSpPr>
            <a:spLocks noGrp="1" noChangeArrowheads="1"/>
          </p:cNvSpPr>
          <p:nvPr/>
        </p:nvSpPr>
        <p:spPr>
          <a:xfrm>
            <a:off x="2577555" y="160659"/>
            <a:ext cx="9086026" cy="447767"/>
          </a:xfrm>
          <a:prstGeom prst="rect">
            <a:avLst/>
          </a:prstGeom>
        </p:spPr>
        <p:txBody>
          <a:bodyPr lIns="0" tIns="0" rIns="0" bIns="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Calibri"/>
                <a:cs typeface="Calibri"/>
              </a:rPr>
              <a:t>Five Criteria (5C) requirements, or “The 5 Critters” for UWB NG </a:t>
            </a:r>
            <a:endParaRPr lang="en-IE" sz="2000" dirty="0">
              <a:latin typeface="Calibri"/>
              <a:cs typeface="Calibri"/>
            </a:endParaRPr>
          </a:p>
        </p:txBody>
      </p:sp>
      <p:sp>
        <p:nvSpPr>
          <p:cNvPr id="5" name="Rectangle 4">
            <a:extLst>
              <a:ext uri="{FF2B5EF4-FFF2-40B4-BE49-F238E27FC236}">
                <a16:creationId xmlns:a16="http://schemas.microsoft.com/office/drawing/2014/main" id="{78805391-B4B6-4AD9-9380-0FA8349D5FF4}"/>
              </a:ext>
            </a:extLst>
          </p:cNvPr>
          <p:cNvSpPr>
            <a:spLocks noGrp="1" noChangeArrowheads="1"/>
          </p:cNvSpPr>
          <p:nvPr/>
        </p:nvSpPr>
        <p:spPr>
          <a:xfrm>
            <a:off x="718423" y="153235"/>
            <a:ext cx="5641201" cy="45720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sz="2400" b="1" dirty="0">
                <a:solidFill>
                  <a:srgbClr val="000000"/>
                </a:solidFill>
                <a:latin typeface="Calibri"/>
                <a:cs typeface="Calibri"/>
              </a:rPr>
              <a:t>Table for CSD</a:t>
            </a:r>
            <a:endParaRPr lang="en-US" sz="2400" dirty="0">
              <a:latin typeface="Calibri"/>
              <a:cs typeface="Calibri"/>
            </a:endParaRPr>
          </a:p>
        </p:txBody>
      </p:sp>
      <p:sp>
        <p:nvSpPr>
          <p:cNvPr id="15" name="ZoneTexte 3">
            <a:extLst>
              <a:ext uri="{FF2B5EF4-FFF2-40B4-BE49-F238E27FC236}">
                <a16:creationId xmlns:a16="http://schemas.microsoft.com/office/drawing/2014/main" id="{79E1AB35-347E-4ABE-A083-E8FF5D1D3C4E}"/>
              </a:ext>
            </a:extLst>
          </p:cNvPr>
          <p:cNvSpPr txBox="1"/>
          <p:nvPr/>
        </p:nvSpPr>
        <p:spPr>
          <a:xfrm>
            <a:off x="11663581" y="6512675"/>
            <a:ext cx="533272"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b="1"/>
              <a:t>2/3</a:t>
            </a:r>
          </a:p>
        </p:txBody>
      </p:sp>
      <p:graphicFrame>
        <p:nvGraphicFramePr>
          <p:cNvPr id="6" name="Tableau 10">
            <a:extLst>
              <a:ext uri="{FF2B5EF4-FFF2-40B4-BE49-F238E27FC236}">
                <a16:creationId xmlns:a16="http://schemas.microsoft.com/office/drawing/2014/main" id="{332B69F1-867C-4074-9A31-C54C01971DCB}"/>
              </a:ext>
            </a:extLst>
          </p:cNvPr>
          <p:cNvGraphicFramePr>
            <a:graphicFrameLocks noGrp="1"/>
          </p:cNvGraphicFramePr>
          <p:nvPr>
            <p:extLst>
              <p:ext uri="{D42A27DB-BD31-4B8C-83A1-F6EECF244321}">
                <p14:modId xmlns:p14="http://schemas.microsoft.com/office/powerpoint/2010/main" val="1579438304"/>
              </p:ext>
            </p:extLst>
          </p:nvPr>
        </p:nvGraphicFramePr>
        <p:xfrm>
          <a:off x="50576" y="642870"/>
          <a:ext cx="12090847" cy="5821680"/>
        </p:xfrm>
        <a:graphic>
          <a:graphicData uri="http://schemas.openxmlformats.org/drawingml/2006/table">
            <a:tbl>
              <a:tblPr firstRow="1" bandRow="1">
                <a:tableStyleId>{5940675A-B579-460E-94D1-54222C63F5DA}</a:tableStyleId>
              </a:tblPr>
              <a:tblGrid>
                <a:gridCol w="1051699">
                  <a:extLst>
                    <a:ext uri="{9D8B030D-6E8A-4147-A177-3AD203B41FA5}">
                      <a16:colId xmlns:a16="http://schemas.microsoft.com/office/drawing/2014/main" val="729905373"/>
                    </a:ext>
                  </a:extLst>
                </a:gridCol>
                <a:gridCol w="2317634">
                  <a:extLst>
                    <a:ext uri="{9D8B030D-6E8A-4147-A177-3AD203B41FA5}">
                      <a16:colId xmlns:a16="http://schemas.microsoft.com/office/drawing/2014/main" val="890641843"/>
                    </a:ext>
                  </a:extLst>
                </a:gridCol>
                <a:gridCol w="1373046">
                  <a:extLst>
                    <a:ext uri="{9D8B030D-6E8A-4147-A177-3AD203B41FA5}">
                      <a16:colId xmlns:a16="http://schemas.microsoft.com/office/drawing/2014/main" val="471965085"/>
                    </a:ext>
                  </a:extLst>
                </a:gridCol>
                <a:gridCol w="1967064">
                  <a:extLst>
                    <a:ext uri="{9D8B030D-6E8A-4147-A177-3AD203B41FA5}">
                      <a16:colId xmlns:a16="http://schemas.microsoft.com/office/drawing/2014/main" val="2187119765"/>
                    </a:ext>
                  </a:extLst>
                </a:gridCol>
                <a:gridCol w="1976804">
                  <a:extLst>
                    <a:ext uri="{9D8B030D-6E8A-4147-A177-3AD203B41FA5}">
                      <a16:colId xmlns:a16="http://schemas.microsoft.com/office/drawing/2014/main" val="1396276708"/>
                    </a:ext>
                  </a:extLst>
                </a:gridCol>
                <a:gridCol w="1674927">
                  <a:extLst>
                    <a:ext uri="{9D8B030D-6E8A-4147-A177-3AD203B41FA5}">
                      <a16:colId xmlns:a16="http://schemas.microsoft.com/office/drawing/2014/main" val="573607071"/>
                    </a:ext>
                  </a:extLst>
                </a:gridCol>
                <a:gridCol w="1729673">
                  <a:extLst>
                    <a:ext uri="{9D8B030D-6E8A-4147-A177-3AD203B41FA5}">
                      <a16:colId xmlns:a16="http://schemas.microsoft.com/office/drawing/2014/main" val="773999246"/>
                    </a:ext>
                  </a:extLst>
                </a:gridCol>
              </a:tblGrid>
              <a:tr h="394532">
                <a:tc>
                  <a:txBody>
                    <a:bodyPr/>
                    <a:lstStyle/>
                    <a:p>
                      <a:pPr fontAlgn="base"/>
                      <a:r>
                        <a:rPr lang="en-US" sz="1100" b="1" noProof="1">
                          <a:effectLst/>
                        </a:rPr>
                        <a:t>Classes of Devices​</a:t>
                      </a:r>
                    </a:p>
                  </a:txBody>
                  <a:tcPr/>
                </a:tc>
                <a:tc>
                  <a:txBody>
                    <a:bodyPr/>
                    <a:lstStyle/>
                    <a:p>
                      <a:pPr fontAlgn="base"/>
                      <a:r>
                        <a:rPr lang="en-US" sz="1100" b="1" noProof="1">
                          <a:effectLst/>
                        </a:rPr>
                        <a:t>Application / Use cases​</a:t>
                      </a:r>
                    </a:p>
                  </a:txBody>
                  <a:tcPr/>
                </a:tc>
                <a:tc>
                  <a:txBody>
                    <a:bodyPr/>
                    <a:lstStyle/>
                    <a:p>
                      <a:pPr fontAlgn="base"/>
                      <a:r>
                        <a:rPr lang="en-US" sz="1100" b="1" noProof="1">
                          <a:effectLst/>
                        </a:rPr>
                        <a:t>Broad Market Potential​</a:t>
                      </a:r>
                    </a:p>
                  </a:txBody>
                  <a:tcPr/>
                </a:tc>
                <a:tc>
                  <a:txBody>
                    <a:bodyPr/>
                    <a:lstStyle/>
                    <a:p>
                      <a:pPr fontAlgn="base"/>
                      <a:r>
                        <a:rPr lang="en-US" sz="1100" b="1" noProof="1">
                          <a:effectLst/>
                        </a:rPr>
                        <a:t>Compatibility​</a:t>
                      </a:r>
                    </a:p>
                  </a:txBody>
                  <a:tcPr/>
                </a:tc>
                <a:tc>
                  <a:txBody>
                    <a:bodyPr/>
                    <a:lstStyle/>
                    <a:p>
                      <a:pPr fontAlgn="base"/>
                      <a:r>
                        <a:rPr lang="en-US" sz="1100" b="1" noProof="1">
                          <a:effectLst/>
                        </a:rPr>
                        <a:t>Distinct Identity​</a:t>
                      </a:r>
                    </a:p>
                  </a:txBody>
                  <a:tcPr/>
                </a:tc>
                <a:tc>
                  <a:txBody>
                    <a:bodyPr/>
                    <a:lstStyle/>
                    <a:p>
                      <a:pPr fontAlgn="base"/>
                      <a:r>
                        <a:rPr lang="en-US" sz="1100" b="1" noProof="1">
                          <a:effectLst/>
                        </a:rPr>
                        <a:t>Technical feasibility​</a:t>
                      </a:r>
                    </a:p>
                  </a:txBody>
                  <a:tcPr/>
                </a:tc>
                <a:tc>
                  <a:txBody>
                    <a:bodyPr/>
                    <a:lstStyle/>
                    <a:p>
                      <a:pPr fontAlgn="base"/>
                      <a:r>
                        <a:rPr lang="en-US" sz="1100" b="1" noProof="1">
                          <a:effectLst/>
                        </a:rPr>
                        <a:t>Economic feasibility​</a:t>
                      </a:r>
                    </a:p>
                  </a:txBody>
                  <a:tcPr/>
                </a:tc>
                <a:extLst>
                  <a:ext uri="{0D108BD9-81ED-4DB2-BD59-A6C34878D82A}">
                    <a16:rowId xmlns:a16="http://schemas.microsoft.com/office/drawing/2014/main" val="1708589098"/>
                  </a:ext>
                </a:extLst>
              </a:tr>
              <a:tr h="1014511">
                <a:tc>
                  <a:txBody>
                    <a:bodyPr/>
                    <a:lstStyle/>
                    <a:p>
                      <a:pPr fontAlgn="auto"/>
                      <a:r>
                        <a:rPr lang="en-US" sz="1100" b="1" i="1" noProof="1">
                          <a:effectLst/>
                        </a:rPr>
                        <a:t>​</a:t>
                      </a:r>
                    </a:p>
                  </a:txBody>
                  <a:tcPr>
                    <a:solidFill>
                      <a:schemeClr val="bg1">
                        <a:lumMod val="85000"/>
                      </a:schemeClr>
                    </a:solidFill>
                  </a:tcPr>
                </a:tc>
                <a:tc>
                  <a:txBody>
                    <a:bodyPr/>
                    <a:lstStyle/>
                    <a:p>
                      <a:pPr fontAlgn="auto"/>
                      <a:r>
                        <a:rPr lang="en-US" sz="1100" i="1" noProof="1">
                          <a:effectLst/>
                        </a:rPr>
                        <a:t>​</a:t>
                      </a:r>
                    </a:p>
                  </a:txBody>
                  <a:tcPr>
                    <a:solidFill>
                      <a:schemeClr val="bg1">
                        <a:lumMod val="85000"/>
                      </a:schemeClr>
                    </a:solidFill>
                  </a:tcPr>
                </a:tc>
                <a:tc>
                  <a:txBody>
                    <a:bodyPr/>
                    <a:lstStyle/>
                    <a:p>
                      <a:pPr fontAlgn="base"/>
                      <a:r>
                        <a:rPr lang="en-US" sz="1100" i="1" noProof="1">
                          <a:effectLst/>
                        </a:rPr>
                        <a:t>a) Broad sets of applicability​</a:t>
                      </a:r>
                      <a:br>
                        <a:rPr lang="en-US" sz="1100" i="1" noProof="1">
                          <a:effectLst/>
                        </a:rPr>
                      </a:br>
                      <a:r>
                        <a:rPr lang="en-US" sz="1100" i="1" noProof="1">
                          <a:effectLst/>
                        </a:rPr>
                        <a:t>b) Multiple vendors and numeours users​</a:t>
                      </a:r>
                    </a:p>
                  </a:txBody>
                  <a:tcPr>
                    <a:solidFill>
                      <a:schemeClr val="bg1">
                        <a:lumMod val="85000"/>
                      </a:schemeClr>
                    </a:solidFill>
                  </a:tcPr>
                </a:tc>
                <a:tc>
                  <a:txBody>
                    <a:bodyPr/>
                    <a:lstStyle/>
                    <a:p>
                      <a:pPr fontAlgn="base"/>
                      <a:r>
                        <a:rPr lang="en-US" sz="1100" i="1" noProof="1">
                          <a:effectLst/>
                        </a:rPr>
                        <a:t>a) Will comply with 802?​</a:t>
                      </a:r>
                      <a:br>
                        <a:rPr lang="en-US" sz="1100" i="1" noProof="1">
                          <a:effectLst/>
                        </a:rPr>
                      </a:br>
                      <a:r>
                        <a:rPr lang="en-US" sz="1100" i="1" noProof="1">
                          <a:effectLst/>
                        </a:rPr>
                        <a:t>b) supply response if a) = no​</a:t>
                      </a:r>
                      <a:br>
                        <a:rPr lang="en-US" sz="1100" i="1" noProof="1">
                          <a:effectLst/>
                        </a:rPr>
                      </a:br>
                      <a:r>
                        <a:rPr lang="en-US" sz="1100" i="1" noProof="1">
                          <a:effectLst/>
                        </a:rPr>
                        <a:t>c) Compatibility with IEEE 802.15​</a:t>
                      </a:r>
                      <a:br>
                        <a:rPr lang="en-US" sz="1100" i="1" noProof="1">
                          <a:effectLst/>
                        </a:rPr>
                      </a:br>
                      <a:r>
                        <a:rPr lang="en-US" sz="1100" i="1" noProof="1">
                          <a:effectLst/>
                        </a:rPr>
                        <a:t>d) Conformance with IEEE 802.15 MAC​</a:t>
                      </a:r>
                    </a:p>
                  </a:txBody>
                  <a:tcPr>
                    <a:solidFill>
                      <a:schemeClr val="bg1">
                        <a:lumMod val="85000"/>
                      </a:schemeClr>
                    </a:solidFill>
                  </a:tcPr>
                </a:tc>
                <a:tc>
                  <a:txBody>
                    <a:bodyPr/>
                    <a:lstStyle/>
                    <a:p>
                      <a:pPr fontAlgn="base"/>
                      <a:r>
                        <a:rPr lang="en-US" sz="1100" i="1" noProof="1">
                          <a:effectLst/>
                        </a:rPr>
                        <a:t>Substantially different from other 802.15 specs/solutions​</a:t>
                      </a:r>
                    </a:p>
                  </a:txBody>
                  <a:tcPr>
                    <a:solidFill>
                      <a:schemeClr val="bg1">
                        <a:lumMod val="85000"/>
                      </a:schemeClr>
                    </a:solidFill>
                  </a:tcPr>
                </a:tc>
                <a:tc>
                  <a:txBody>
                    <a:bodyPr/>
                    <a:lstStyle/>
                    <a:p>
                      <a:pPr fontAlgn="base"/>
                      <a:r>
                        <a:rPr lang="en-US" sz="1100" i="1" noProof="1">
                          <a:effectLst/>
                        </a:rPr>
                        <a:t>a) demonstrated  feasability​</a:t>
                      </a:r>
                      <a:br>
                        <a:rPr lang="en-US" sz="1100" i="1" noProof="1">
                          <a:effectLst/>
                        </a:rPr>
                      </a:br>
                      <a:r>
                        <a:rPr lang="en-US" sz="1100" i="1" noProof="1">
                          <a:effectLst/>
                        </a:rPr>
                        <a:t>b) proven similar technology via test/mod/sim​</a:t>
                      </a:r>
                      <a:br>
                        <a:rPr lang="en-US" sz="1100" i="1" noProof="1">
                          <a:effectLst/>
                        </a:rPr>
                      </a:br>
                      <a:r>
                        <a:rPr lang="en-US" sz="1100" i="1" noProof="1">
                          <a:effectLst/>
                        </a:rPr>
                        <a:t>c) confidence in reliability​</a:t>
                      </a:r>
                    </a:p>
                  </a:txBody>
                  <a:tcPr>
                    <a:solidFill>
                      <a:schemeClr val="bg1">
                        <a:lumMod val="85000"/>
                      </a:schemeClr>
                    </a:solidFill>
                  </a:tcPr>
                </a:tc>
                <a:tc>
                  <a:txBody>
                    <a:bodyPr/>
                    <a:lstStyle/>
                    <a:p>
                      <a:pPr fontAlgn="base"/>
                      <a:r>
                        <a:rPr lang="en-US" sz="1100" i="1" noProof="1">
                          <a:effectLst/>
                        </a:rPr>
                        <a:t>a) known cost factors​</a:t>
                      </a:r>
                      <a:br>
                        <a:rPr lang="en-US" sz="1100" i="1" noProof="1">
                          <a:effectLst/>
                        </a:rPr>
                      </a:br>
                      <a:r>
                        <a:rPr lang="en-US" sz="1100" i="1" noProof="1">
                          <a:effectLst/>
                        </a:rPr>
                        <a:t>b) balanced costs​</a:t>
                      </a:r>
                      <a:br>
                        <a:rPr lang="en-US" sz="1100" i="1" noProof="1">
                          <a:effectLst/>
                        </a:rPr>
                      </a:br>
                      <a:r>
                        <a:rPr lang="en-US" sz="1100" i="1" noProof="1">
                          <a:effectLst/>
                        </a:rPr>
                        <a:t>c) installation costs​</a:t>
                      </a:r>
                      <a:br>
                        <a:rPr lang="en-US" sz="1100" i="1" noProof="1">
                          <a:effectLst/>
                        </a:rPr>
                      </a:br>
                      <a:r>
                        <a:rPr lang="en-US" sz="1100" i="1" noProof="1">
                          <a:effectLst/>
                        </a:rPr>
                        <a:t>d) operational costs​</a:t>
                      </a:r>
                    </a:p>
                  </a:txBody>
                  <a:tcPr>
                    <a:solidFill>
                      <a:schemeClr val="bg1">
                        <a:lumMod val="85000"/>
                      </a:schemeClr>
                    </a:solidFill>
                  </a:tcPr>
                </a:tc>
                <a:extLst>
                  <a:ext uri="{0D108BD9-81ED-4DB2-BD59-A6C34878D82A}">
                    <a16:rowId xmlns:a16="http://schemas.microsoft.com/office/drawing/2014/main" val="3408613469"/>
                  </a:ext>
                </a:extLst>
              </a:tr>
              <a:tr h="1479496">
                <a:tc rowSpan="3">
                  <a:txBody>
                    <a:bodyPr/>
                    <a:lstStyle/>
                    <a:p>
                      <a:pPr fontAlgn="base"/>
                      <a:r>
                        <a:rPr lang="en-US" sz="1100" b="1" noProof="1">
                          <a:effectLst/>
                        </a:rPr>
                        <a:t>Data streaming​</a:t>
                      </a:r>
                    </a:p>
                  </a:txBody>
                  <a:tcPr/>
                </a:tc>
                <a:tc>
                  <a:txBody>
                    <a:bodyPr/>
                    <a:lstStyle/>
                    <a:p>
                      <a:pPr fontAlgn="base"/>
                      <a:r>
                        <a:rPr lang="en-US" sz="1100" b="1" noProof="1">
                          <a:effectLst/>
                        </a:rPr>
                        <a:t>Audio Real time / low latency streaming</a:t>
                      </a:r>
                      <a:r>
                        <a:rPr lang="en-US" sz="1100" noProof="1">
                          <a:effectLst/>
                        </a:rPr>
                        <a:t>​</a:t>
                      </a:r>
                      <a:br>
                        <a:rPr lang="en-US" sz="1100" noProof="1">
                          <a:effectLst/>
                        </a:rPr>
                      </a:br>
                      <a:r>
                        <a:rPr lang="en-US" sz="1100" noProof="1">
                          <a:effectLst/>
                        </a:rPr>
                        <a:t>- headphones, hearables​</a:t>
                      </a:r>
                    </a:p>
                  </a:txBody>
                  <a:tcPr/>
                </a:tc>
                <a:tc>
                  <a:txBody>
                    <a:bodyPr/>
                    <a:lstStyle/>
                    <a:p>
                      <a:pPr fontAlgn="base"/>
                      <a:r>
                        <a:rPr lang="en-US" sz="1100" noProof="1">
                          <a:effectLst/>
                        </a:rPr>
                        <a:t>a) Yes, see applications ​</a:t>
                      </a:r>
                    </a:p>
                    <a:p>
                      <a:pPr fontAlgn="base"/>
                      <a:r>
                        <a:rPr lang="en-US" sz="1100" noProof="1">
                          <a:effectLst/>
                        </a:rPr>
                        <a:t>b) Yes, many players already there​ and have significant latency and audio quality limitations</a:t>
                      </a:r>
                    </a:p>
                  </a:txBody>
                  <a:tcPr/>
                </a:tc>
                <a:tc>
                  <a:txBody>
                    <a:bodyPr/>
                    <a:lstStyle/>
                    <a:p>
                      <a:pPr fontAlgn="base"/>
                      <a:r>
                        <a:rPr lang="en-US" sz="1100" noProof="1">
                          <a:effectLst/>
                        </a:rPr>
                        <a:t>TBD :​</a:t>
                      </a:r>
                    </a:p>
                    <a:p>
                      <a:pPr fontAlgn="base"/>
                      <a:r>
                        <a:rPr lang="en-US" sz="1100" noProof="1">
                          <a:effectLst/>
                        </a:rPr>
                        <a:t>MAC enhancement and PHY​</a:t>
                      </a:r>
                    </a:p>
                  </a:txBody>
                  <a:tcPr/>
                </a:tc>
                <a:tc>
                  <a:txBody>
                    <a:bodyPr/>
                    <a:lstStyle/>
                    <a:p>
                      <a:pPr fontAlgn="base"/>
                      <a:r>
                        <a:rPr lang="en-US" sz="1100" noProof="1">
                          <a:effectLst/>
                        </a:rPr>
                        <a:t>Enable very low power operation </a:t>
                      </a:r>
                      <a:r>
                        <a:rPr lang="en-US" sz="1100" b="0" i="0" u="none" strike="noStrike" noProof="1">
                          <a:effectLst/>
                          <a:latin typeface="Calibri"/>
                        </a:rPr>
                        <a:t>(e.g. sub 10 mW)</a:t>
                      </a:r>
                      <a:r>
                        <a:rPr lang="en-US" sz="1100" noProof="1">
                          <a:effectLst/>
                        </a:rPr>
                        <a:t>​, very low latency​ (e.g. 5ms), high data rate​ (e.g. 1.5 Mbps uncompressed audio payload)</a:t>
                      </a:r>
                    </a:p>
                    <a:p>
                      <a:pPr lvl="0">
                        <a:buNone/>
                      </a:pPr>
                      <a:r>
                        <a:rPr lang="en-US" sz="1100" noProof="1">
                          <a:effectLst/>
                        </a:rPr>
                        <a:t>Enable merged operation with low latency controlelrs/peripherals data streams</a:t>
                      </a:r>
                    </a:p>
                  </a:txBody>
                  <a:tcPr/>
                </a:tc>
                <a:tc>
                  <a:txBody>
                    <a:bodyPr/>
                    <a:lstStyle/>
                    <a:p>
                      <a:pPr fontAlgn="base"/>
                      <a:r>
                        <a:rPr lang="en-US" sz="1100" noProof="1">
                          <a:effectLst/>
                        </a:rPr>
                        <a:t>a) Yes​, demonstrated operation</a:t>
                      </a:r>
                      <a:br>
                        <a:rPr lang="en-US" sz="1100" noProof="1">
                          <a:effectLst/>
                        </a:rPr>
                      </a:br>
                      <a:r>
                        <a:rPr lang="en-US" sz="1100" noProof="1">
                          <a:effectLst/>
                        </a:rPr>
                        <a:t>b) TBD</a:t>
                      </a:r>
                      <a:br>
                        <a:rPr lang="en-US" sz="1100" noProof="1">
                          <a:effectLst/>
                        </a:rPr>
                      </a:br>
                      <a:r>
                        <a:rPr lang="en-US" sz="1100" noProof="1">
                          <a:effectLst/>
                        </a:rPr>
                        <a:t>c) Yes​</a:t>
                      </a:r>
                    </a:p>
                  </a:txBody>
                  <a:tcPr/>
                </a:tc>
                <a:tc>
                  <a:txBody>
                    <a:bodyPr/>
                    <a:lstStyle/>
                    <a:p>
                      <a:pPr fontAlgn="base"/>
                      <a:r>
                        <a:rPr lang="en-US" sz="1100" noProof="1">
                          <a:effectLst/>
                        </a:rPr>
                        <a:t>a) yes​, POCs validated</a:t>
                      </a:r>
                      <a:br>
                        <a:rPr lang="en-US" sz="1100" noProof="1">
                          <a:effectLst/>
                        </a:rPr>
                      </a:br>
                      <a:r>
                        <a:rPr lang="en-US" sz="1100" noProof="1">
                          <a:effectLst/>
                        </a:rPr>
                        <a:t>b) no infrastructure cost​</a:t>
                      </a:r>
                      <a:br>
                        <a:rPr lang="en-US" sz="1100" noProof="1">
                          <a:effectLst/>
                        </a:rPr>
                      </a:br>
                      <a:r>
                        <a:rPr lang="en-US" sz="1100" noProof="1">
                          <a:effectLst/>
                        </a:rPr>
                        <a:t>c) </a:t>
                      </a:r>
                      <a:r>
                        <a:rPr lang="en-US" sz="1100" b="0" i="0" u="none" strike="noStrike" noProof="1">
                          <a:effectLst/>
                          <a:latin typeface="Calibri"/>
                        </a:rPr>
                        <a:t>no sinificant installation cost </a:t>
                      </a:r>
                    </a:p>
                    <a:p>
                      <a:pPr lvl="0">
                        <a:buNone/>
                      </a:pPr>
                      <a:r>
                        <a:rPr lang="en-US" sz="1100" noProof="1">
                          <a:effectLst/>
                        </a:rPr>
                        <a:t>d) no operational cost​</a:t>
                      </a:r>
                    </a:p>
                  </a:txBody>
                  <a:tcPr/>
                </a:tc>
                <a:extLst>
                  <a:ext uri="{0D108BD9-81ED-4DB2-BD59-A6C34878D82A}">
                    <a16:rowId xmlns:a16="http://schemas.microsoft.com/office/drawing/2014/main" val="3203400396"/>
                  </a:ext>
                </a:extLst>
              </a:tr>
              <a:tr h="859517">
                <a:tc vMerge="1">
                  <a:txBody>
                    <a:bodyPr/>
                    <a:lstStyle/>
                    <a:p>
                      <a:endParaRPr lang="fr-CA"/>
                    </a:p>
                  </a:txBody>
                  <a:tcPr marL="0" marR="0" marT="0" marB="0" horzOverflow="overflow"/>
                </a:tc>
                <a:tc>
                  <a:txBody>
                    <a:bodyPr/>
                    <a:lstStyle/>
                    <a:p>
                      <a:pPr fontAlgn="base"/>
                      <a:r>
                        <a:rPr lang="en-US" sz="1100" b="1" noProof="1">
                          <a:effectLst/>
                        </a:rPr>
                        <a:t>Audio/Video real time / low latency streaming​</a:t>
                      </a:r>
                    </a:p>
                    <a:p>
                      <a:pPr fontAlgn="base"/>
                      <a:r>
                        <a:rPr lang="en-US" sz="1100" noProof="1">
                          <a:effectLst/>
                        </a:rPr>
                        <a:t>- AR with multi-channel a/v (Gaming)​</a:t>
                      </a:r>
                    </a:p>
                  </a:txBody>
                  <a:tcPr/>
                </a:tc>
                <a:tc>
                  <a:txBody>
                    <a:bodyPr/>
                    <a:lstStyle/>
                    <a:p>
                      <a:pPr fontAlgn="base"/>
                      <a:r>
                        <a:rPr lang="en-US" sz="1100" noProof="1">
                          <a:effectLst/>
                        </a:rPr>
                        <a:t>a) Yes, see applications ​</a:t>
                      </a:r>
                    </a:p>
                    <a:p>
                      <a:pPr fontAlgn="base"/>
                      <a:r>
                        <a:rPr lang="en-US" sz="1100" noProof="1">
                          <a:effectLst/>
                        </a:rPr>
                        <a:t>b) Yes, many players already there​</a:t>
                      </a:r>
                    </a:p>
                  </a:txBody>
                  <a:tcPr/>
                </a:tc>
                <a:tc>
                  <a:txBody>
                    <a:bodyPr/>
                    <a:lstStyle/>
                    <a:p>
                      <a:pPr fontAlgn="base"/>
                      <a:r>
                        <a:rPr lang="en-US" sz="1100" noProof="1">
                          <a:effectLst/>
                        </a:rPr>
                        <a:t>TBD :​</a:t>
                      </a:r>
                    </a:p>
                    <a:p>
                      <a:pPr fontAlgn="base"/>
                      <a:r>
                        <a:rPr lang="en-US" sz="1100" noProof="1">
                          <a:effectLst/>
                        </a:rPr>
                        <a:t>MAC enhancement and PHY​</a:t>
                      </a:r>
                    </a:p>
                  </a:txBody>
                  <a:tcPr/>
                </a:tc>
                <a:tc>
                  <a:txBody>
                    <a:bodyPr/>
                    <a:lstStyle/>
                    <a:p>
                      <a:pPr fontAlgn="base"/>
                      <a:r>
                        <a:rPr lang="en-US" sz="1100" noProof="1">
                          <a:effectLst/>
                        </a:rPr>
                        <a:t>Enable very low power operation​ (sub 10 mW)</a:t>
                      </a:r>
                    </a:p>
                    <a:p>
                      <a:pPr fontAlgn="base"/>
                      <a:r>
                        <a:rPr lang="en-US" sz="1100" noProof="1">
                          <a:effectLst/>
                        </a:rPr>
                        <a:t>Very low latency​</a:t>
                      </a:r>
                    </a:p>
                    <a:p>
                      <a:pPr fontAlgn="base"/>
                      <a:r>
                        <a:rPr lang="en-US" sz="1100" noProof="1">
                          <a:effectLst/>
                        </a:rPr>
                        <a:t>High data rate​</a:t>
                      </a:r>
                    </a:p>
                    <a:p>
                      <a:pPr lvl="0">
                        <a:buNone/>
                      </a:pPr>
                      <a:r>
                        <a:rPr lang="en-US" sz="1100" noProof="1">
                          <a:effectLst/>
                        </a:rPr>
                        <a:t>Sub 10us controller synch.</a:t>
                      </a:r>
                    </a:p>
                  </a:txBody>
                  <a:tcPr/>
                </a:tc>
                <a:tc>
                  <a:txBody>
                    <a:bodyPr/>
                    <a:lstStyle/>
                    <a:p>
                      <a:pPr fontAlgn="base"/>
                      <a:r>
                        <a:rPr lang="en-US" sz="1100" noProof="1">
                          <a:effectLst/>
                        </a:rPr>
                        <a:t>a) Yes​</a:t>
                      </a:r>
                      <a:br>
                        <a:rPr lang="en-US" sz="1100" noProof="1">
                          <a:effectLst/>
                        </a:rPr>
                      </a:br>
                      <a:r>
                        <a:rPr lang="en-US" sz="1100" noProof="1">
                          <a:effectLst/>
                        </a:rPr>
                        <a:t>b) TBD</a:t>
                      </a:r>
                      <a:br>
                        <a:rPr lang="en-US" sz="1100" noProof="1">
                          <a:effectLst/>
                        </a:rPr>
                      </a:br>
                      <a:r>
                        <a:rPr lang="en-US" sz="1100" noProof="1">
                          <a:effectLst/>
                        </a:rPr>
                        <a:t>c) Yes​</a:t>
                      </a:r>
                    </a:p>
                  </a:txBody>
                  <a:tcPr/>
                </a:tc>
                <a:tc>
                  <a:txBody>
                    <a:bodyPr/>
                    <a:lstStyle/>
                    <a:p>
                      <a:pPr fontAlgn="base"/>
                      <a:r>
                        <a:rPr lang="en-US" sz="1100" noProof="1">
                          <a:effectLst/>
                        </a:rPr>
                        <a:t>a) yes​</a:t>
                      </a:r>
                      <a:br>
                        <a:rPr lang="en-US" sz="1100" noProof="1">
                          <a:effectLst/>
                        </a:rPr>
                      </a:br>
                      <a:r>
                        <a:rPr lang="en-US" sz="1100" noProof="1">
                          <a:effectLst/>
                        </a:rPr>
                        <a:t>b) no infrastructure cost​</a:t>
                      </a:r>
                      <a:br>
                        <a:rPr lang="en-US" sz="1100" noProof="1">
                          <a:effectLst/>
                        </a:rPr>
                      </a:br>
                      <a:r>
                        <a:rPr lang="en-US" sz="1100" noProof="1">
                          <a:effectLst/>
                        </a:rPr>
                        <a:t>c) </a:t>
                      </a:r>
                      <a:r>
                        <a:rPr lang="en-US" sz="1100" b="0" i="0" u="none" strike="noStrike" noProof="1">
                          <a:effectLst/>
                          <a:latin typeface="Calibri"/>
                        </a:rPr>
                        <a:t> no sinificant installation cost </a:t>
                      </a:r>
                      <a:br>
                        <a:rPr lang="en-US" sz="1100" noProof="1">
                          <a:effectLst/>
                        </a:rPr>
                      </a:br>
                      <a:r>
                        <a:rPr lang="en-US" sz="1100" noProof="1">
                          <a:effectLst/>
                        </a:rPr>
                        <a:t>d) no operational cost​</a:t>
                      </a:r>
                    </a:p>
                  </a:txBody>
                  <a:tcPr/>
                </a:tc>
                <a:extLst>
                  <a:ext uri="{0D108BD9-81ED-4DB2-BD59-A6C34878D82A}">
                    <a16:rowId xmlns:a16="http://schemas.microsoft.com/office/drawing/2014/main" val="201097560"/>
                  </a:ext>
                </a:extLst>
              </a:tr>
              <a:tr h="1634490">
                <a:tc vMerge="1">
                  <a:txBody>
                    <a:bodyPr/>
                    <a:lstStyle/>
                    <a:p>
                      <a:endParaRPr lang="fr-CA"/>
                    </a:p>
                  </a:txBody>
                  <a:tcPr marL="0" marR="0" marT="0" marB="0" horzOverflow="overflow"/>
                </a:tc>
                <a:tc>
                  <a:txBody>
                    <a:bodyPr/>
                    <a:lstStyle/>
                    <a:p>
                      <a:pPr fontAlgn="base"/>
                      <a:r>
                        <a:rPr lang="en-US" sz="1100" b="1" noProof="1">
                          <a:effectLst/>
                        </a:rPr>
                        <a:t>Network of objects​ with frequent data transport </a:t>
                      </a:r>
                    </a:p>
                    <a:p>
                      <a:pPr fontAlgn="base"/>
                      <a:r>
                        <a:rPr lang="en-US" sz="1100" noProof="1">
                          <a:effectLst/>
                        </a:rPr>
                        <a:t>- Sensors networks (Medical , Transport, Agriculture...)​</a:t>
                      </a:r>
                    </a:p>
                    <a:p>
                      <a:pPr fontAlgn="base"/>
                      <a:r>
                        <a:rPr lang="en-US" sz="1100" noProof="1">
                          <a:effectLst/>
                        </a:rPr>
                        <a:t>- BAN (Medical, ER, Gaming)​</a:t>
                      </a:r>
                    </a:p>
                    <a:p>
                      <a:pPr fontAlgn="base"/>
                      <a:r>
                        <a:rPr lang="en-US" sz="1100" noProof="1">
                          <a:effectLst/>
                        </a:rPr>
                        <a:t>- PAN (Gaming, Home office)​</a:t>
                      </a:r>
                    </a:p>
                  </a:txBody>
                  <a:tcPr/>
                </a:tc>
                <a:tc>
                  <a:txBody>
                    <a:bodyPr/>
                    <a:lstStyle/>
                    <a:p>
                      <a:pPr fontAlgn="base"/>
                      <a:r>
                        <a:rPr lang="en-US" sz="1100" noProof="1">
                          <a:effectLst/>
                        </a:rPr>
                        <a:t>a) Yes, see applications ​</a:t>
                      </a:r>
                    </a:p>
                    <a:p>
                      <a:pPr fontAlgn="base"/>
                      <a:r>
                        <a:rPr lang="en-US" sz="1100" noProof="1">
                          <a:effectLst/>
                        </a:rPr>
                        <a:t>b) Yes, many players already there​</a:t>
                      </a:r>
                    </a:p>
                  </a:txBody>
                  <a:tcPr/>
                </a:tc>
                <a:tc>
                  <a:txBody>
                    <a:bodyPr/>
                    <a:lstStyle/>
                    <a:p>
                      <a:pPr fontAlgn="base"/>
                      <a:r>
                        <a:rPr lang="en-US" sz="1100" noProof="1">
                          <a:effectLst/>
                        </a:rPr>
                        <a:t>TBD :​</a:t>
                      </a:r>
                    </a:p>
                    <a:p>
                      <a:pPr fontAlgn="base"/>
                      <a:r>
                        <a:rPr lang="en-US" sz="1100" noProof="1">
                          <a:effectLst/>
                        </a:rPr>
                        <a:t>MAC enhancement and PHY​</a:t>
                      </a:r>
                    </a:p>
                  </a:txBody>
                  <a:tcPr/>
                </a:tc>
                <a:tc>
                  <a:txBody>
                    <a:bodyPr/>
                    <a:lstStyle/>
                    <a:p>
                      <a:pPr fontAlgn="base"/>
                      <a:r>
                        <a:rPr lang="en-US" sz="1100" noProof="1">
                          <a:effectLst/>
                        </a:rPr>
                        <a:t>Enable very low power operation while streaming telemetry or control data at high polling rates​ (e.g. microwatt-scale system power consumption with </a:t>
                      </a:r>
                      <a:r>
                        <a:rPr lang="en-US" sz="1100" b="0" i="0" u="none" strike="noStrike" noProof="1">
                          <a:effectLst/>
                          <a:latin typeface="Calibri"/>
                        </a:rPr>
                        <a:t> sub second of second scale intervals)</a:t>
                      </a:r>
                      <a:endParaRPr lang="en-US" sz="1100" noProof="1">
                        <a:effectLst/>
                      </a:endParaRPr>
                    </a:p>
                    <a:p>
                      <a:pPr fontAlgn="base"/>
                      <a:r>
                        <a:rPr lang="en-US" sz="1100" noProof="1">
                          <a:effectLst/>
                        </a:rPr>
                        <a:t>Very low latency​ when required</a:t>
                      </a:r>
                    </a:p>
                    <a:p>
                      <a:pPr fontAlgn="base"/>
                      <a:r>
                        <a:rPr lang="en-US" sz="1100" noProof="1">
                          <a:effectLst/>
                        </a:rPr>
                        <a:t>High data rate​ when required</a:t>
                      </a:r>
                    </a:p>
                  </a:txBody>
                  <a:tcPr/>
                </a:tc>
                <a:tc>
                  <a:txBody>
                    <a:bodyPr/>
                    <a:lstStyle/>
                    <a:p>
                      <a:pPr fontAlgn="base"/>
                      <a:r>
                        <a:rPr lang="en-US" sz="1100" noProof="1">
                          <a:effectLst/>
                        </a:rPr>
                        <a:t>a) Yes​</a:t>
                      </a:r>
                      <a:br>
                        <a:rPr lang="en-US" sz="1100" noProof="1">
                          <a:effectLst/>
                        </a:rPr>
                      </a:br>
                      <a:r>
                        <a:rPr lang="en-US" sz="1100" noProof="1">
                          <a:effectLst/>
                        </a:rPr>
                        <a:t>b) TBD​</a:t>
                      </a:r>
                      <a:br>
                        <a:rPr lang="en-US" sz="1100" noProof="1">
                          <a:effectLst/>
                        </a:rPr>
                      </a:br>
                      <a:r>
                        <a:rPr lang="en-US" sz="1100" noProof="1">
                          <a:effectLst/>
                        </a:rPr>
                        <a:t>c) Yes​</a:t>
                      </a:r>
                    </a:p>
                  </a:txBody>
                  <a:tcPr/>
                </a:tc>
                <a:tc>
                  <a:txBody>
                    <a:bodyPr/>
                    <a:lstStyle/>
                    <a:p>
                      <a:pPr fontAlgn="base"/>
                      <a:r>
                        <a:rPr lang="en-US" sz="1100" noProof="1">
                          <a:effectLst/>
                        </a:rPr>
                        <a:t>a) yes​</a:t>
                      </a:r>
                      <a:br>
                        <a:rPr lang="en-US" sz="1100" noProof="1">
                          <a:effectLst/>
                        </a:rPr>
                      </a:br>
                      <a:r>
                        <a:rPr lang="en-US" sz="1100" noProof="1">
                          <a:effectLst/>
                        </a:rPr>
                        <a:t>b) no infrastructure cost​</a:t>
                      </a:r>
                      <a:br>
                        <a:rPr lang="en-US" sz="1100" noProof="1">
                          <a:effectLst/>
                        </a:rPr>
                      </a:br>
                      <a:r>
                        <a:rPr lang="en-US" sz="1100" noProof="1">
                          <a:effectLst/>
                        </a:rPr>
                        <a:t>c) </a:t>
                      </a:r>
                      <a:r>
                        <a:rPr lang="en-US" sz="1100" b="0" i="0" u="none" strike="noStrike" noProof="1">
                          <a:effectLst/>
                          <a:latin typeface="Calibri"/>
                        </a:rPr>
                        <a:t> no sinificant installation cost </a:t>
                      </a:r>
                      <a:br>
                        <a:rPr lang="en-US" sz="1100" noProof="1">
                          <a:effectLst/>
                        </a:rPr>
                      </a:br>
                      <a:r>
                        <a:rPr lang="en-US" sz="1100" noProof="1">
                          <a:effectLst/>
                        </a:rPr>
                        <a:t>d) no operational cost​</a:t>
                      </a:r>
                    </a:p>
                  </a:txBody>
                  <a:tcPr/>
                </a:tc>
                <a:extLst>
                  <a:ext uri="{0D108BD9-81ED-4DB2-BD59-A6C34878D82A}">
                    <a16:rowId xmlns:a16="http://schemas.microsoft.com/office/drawing/2014/main" val="3955272933"/>
                  </a:ext>
                </a:extLst>
              </a:tr>
            </a:tbl>
          </a:graphicData>
        </a:graphic>
      </p:graphicFrame>
    </p:spTree>
    <p:extLst>
      <p:ext uri="{BB962C8B-B14F-4D97-AF65-F5344CB8AC3E}">
        <p14:creationId xmlns:p14="http://schemas.microsoft.com/office/powerpoint/2010/main" val="3216920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3">
            <a:extLst>
              <a:ext uri="{FF2B5EF4-FFF2-40B4-BE49-F238E27FC236}">
                <a16:creationId xmlns:a16="http://schemas.microsoft.com/office/drawing/2014/main" id="{0271AFE2-921B-4544-B2A8-AB71276B887F}"/>
              </a:ext>
            </a:extLst>
          </p:cNvPr>
          <p:cNvSpPr txBox="1"/>
          <p:nvPr/>
        </p:nvSpPr>
        <p:spPr>
          <a:xfrm>
            <a:off x="11658687" y="6445060"/>
            <a:ext cx="559853" cy="37819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b="1"/>
              <a:t>3/3</a:t>
            </a:r>
          </a:p>
        </p:txBody>
      </p:sp>
      <p:graphicFrame>
        <p:nvGraphicFramePr>
          <p:cNvPr id="8" name="Tableau 7">
            <a:extLst>
              <a:ext uri="{FF2B5EF4-FFF2-40B4-BE49-F238E27FC236}">
                <a16:creationId xmlns:a16="http://schemas.microsoft.com/office/drawing/2014/main" id="{DE76A970-98A2-4B4D-B118-7D4378D831BC}"/>
              </a:ext>
            </a:extLst>
          </p:cNvPr>
          <p:cNvGraphicFramePr>
            <a:graphicFrameLocks noGrp="1"/>
          </p:cNvGraphicFramePr>
          <p:nvPr>
            <p:extLst>
              <p:ext uri="{D42A27DB-BD31-4B8C-83A1-F6EECF244321}">
                <p14:modId xmlns:p14="http://schemas.microsoft.com/office/powerpoint/2010/main" val="1622511856"/>
              </p:ext>
            </p:extLst>
          </p:nvPr>
        </p:nvGraphicFramePr>
        <p:xfrm>
          <a:off x="733571" y="1043185"/>
          <a:ext cx="10792883" cy="5202444"/>
        </p:xfrm>
        <a:graphic>
          <a:graphicData uri="http://schemas.openxmlformats.org/drawingml/2006/table">
            <a:tbl>
              <a:tblPr firstRow="1" bandRow="1">
                <a:tableStyleId>{5940675A-B579-460E-94D1-54222C63F5DA}</a:tableStyleId>
              </a:tblPr>
              <a:tblGrid>
                <a:gridCol w="956930">
                  <a:extLst>
                    <a:ext uri="{9D8B030D-6E8A-4147-A177-3AD203B41FA5}">
                      <a16:colId xmlns:a16="http://schemas.microsoft.com/office/drawing/2014/main" val="3051859927"/>
                    </a:ext>
                  </a:extLst>
                </a:gridCol>
                <a:gridCol w="2487705">
                  <a:extLst>
                    <a:ext uri="{9D8B030D-6E8A-4147-A177-3AD203B41FA5}">
                      <a16:colId xmlns:a16="http://schemas.microsoft.com/office/drawing/2014/main" val="3194898545"/>
                    </a:ext>
                  </a:extLst>
                </a:gridCol>
                <a:gridCol w="2080480">
                  <a:extLst>
                    <a:ext uri="{9D8B030D-6E8A-4147-A177-3AD203B41FA5}">
                      <a16:colId xmlns:a16="http://schemas.microsoft.com/office/drawing/2014/main" val="399378194"/>
                    </a:ext>
                  </a:extLst>
                </a:gridCol>
                <a:gridCol w="1694497">
                  <a:extLst>
                    <a:ext uri="{9D8B030D-6E8A-4147-A177-3AD203B41FA5}">
                      <a16:colId xmlns:a16="http://schemas.microsoft.com/office/drawing/2014/main" val="49983455"/>
                    </a:ext>
                  </a:extLst>
                </a:gridCol>
                <a:gridCol w="1774455">
                  <a:extLst>
                    <a:ext uri="{9D8B030D-6E8A-4147-A177-3AD203B41FA5}">
                      <a16:colId xmlns:a16="http://schemas.microsoft.com/office/drawing/2014/main" val="2635605276"/>
                    </a:ext>
                  </a:extLst>
                </a:gridCol>
                <a:gridCol w="1798816">
                  <a:extLst>
                    <a:ext uri="{9D8B030D-6E8A-4147-A177-3AD203B41FA5}">
                      <a16:colId xmlns:a16="http://schemas.microsoft.com/office/drawing/2014/main" val="3256581847"/>
                    </a:ext>
                  </a:extLst>
                </a:gridCol>
              </a:tblGrid>
              <a:tr h="580738">
                <a:tc>
                  <a:txBody>
                    <a:bodyPr/>
                    <a:lstStyle/>
                    <a:p>
                      <a:pPr fontAlgn="base"/>
                      <a:r>
                        <a:rPr lang="en-US" sz="1000" b="1">
                          <a:effectLst/>
                        </a:rPr>
                        <a:t>Classes of Devices​</a:t>
                      </a:r>
                    </a:p>
                  </a:txBody>
                  <a:tcPr/>
                </a:tc>
                <a:tc>
                  <a:txBody>
                    <a:bodyPr/>
                    <a:lstStyle/>
                    <a:p>
                      <a:pPr fontAlgn="base"/>
                      <a:r>
                        <a:rPr lang="en-US" sz="1000" b="1">
                          <a:effectLst/>
                        </a:rPr>
                        <a:t>Application / Use cases​</a:t>
                      </a:r>
                    </a:p>
                  </a:txBody>
                  <a:tcPr/>
                </a:tc>
                <a:tc>
                  <a:txBody>
                    <a:bodyPr/>
                    <a:lstStyle/>
                    <a:p>
                      <a:pPr fontAlgn="base"/>
                      <a:r>
                        <a:rPr lang="en-US" sz="1000" b="1">
                          <a:effectLst/>
                        </a:rPr>
                        <a:t>Link budget​</a:t>
                      </a:r>
                    </a:p>
                  </a:txBody>
                  <a:tcPr/>
                </a:tc>
                <a:tc>
                  <a:txBody>
                    <a:bodyPr/>
                    <a:lstStyle/>
                    <a:p>
                      <a:pPr fontAlgn="base"/>
                      <a:r>
                        <a:rPr lang="en-US" sz="1000" b="1">
                          <a:effectLst/>
                        </a:rPr>
                        <a:t>Payloads​</a:t>
                      </a:r>
                    </a:p>
                  </a:txBody>
                  <a:tcPr/>
                </a:tc>
                <a:tc>
                  <a:txBody>
                    <a:bodyPr/>
                    <a:lstStyle/>
                    <a:p>
                      <a:pPr fontAlgn="base"/>
                      <a:r>
                        <a:rPr lang="en-US" sz="1000" b="1">
                          <a:effectLst/>
                        </a:rPr>
                        <a:t>Current cons.  (in active state)​</a:t>
                      </a:r>
                    </a:p>
                  </a:txBody>
                  <a:tcPr/>
                </a:tc>
                <a:tc>
                  <a:txBody>
                    <a:bodyPr/>
                    <a:lstStyle/>
                    <a:p>
                      <a:pPr fontAlgn="base"/>
                      <a:r>
                        <a:rPr lang="en-US" sz="1000" b="1">
                          <a:effectLst/>
                        </a:rPr>
                        <a:t>Market acceptance criteria​</a:t>
                      </a:r>
                    </a:p>
                  </a:txBody>
                  <a:tcPr/>
                </a:tc>
                <a:extLst>
                  <a:ext uri="{0D108BD9-81ED-4DB2-BD59-A6C34878D82A}">
                    <a16:rowId xmlns:a16="http://schemas.microsoft.com/office/drawing/2014/main" val="3148019355"/>
                  </a:ext>
                </a:extLst>
              </a:tr>
              <a:tr h="919502">
                <a:tc>
                  <a:txBody>
                    <a:bodyPr/>
                    <a:lstStyle/>
                    <a:p>
                      <a:pPr fontAlgn="auto"/>
                      <a:r>
                        <a:rPr lang="en-US" sz="900" b="1">
                          <a:effectLst/>
                        </a:rPr>
                        <a:t>​</a:t>
                      </a:r>
                      <a:br>
                        <a:rPr lang="en-US" sz="900" b="1">
                          <a:effectLst/>
                        </a:rPr>
                      </a:br>
                      <a:r>
                        <a:rPr lang="en-US" sz="900" b="1">
                          <a:effectLst/>
                        </a:rPr>
                        <a:t>​</a:t>
                      </a:r>
                      <a:br>
                        <a:rPr lang="en-US" sz="900" b="1">
                          <a:effectLst/>
                        </a:rPr>
                      </a:br>
                      <a:r>
                        <a:rPr lang="en-US" sz="900" b="1">
                          <a:effectLst/>
                        </a:rPr>
                        <a:t>​</a:t>
                      </a:r>
                      <a:br>
                        <a:rPr lang="en-US" sz="900" b="1">
                          <a:effectLst/>
                        </a:rPr>
                      </a:br>
                      <a:r>
                        <a:rPr lang="en-US" sz="900" b="1">
                          <a:effectLst/>
                        </a:rPr>
                        <a:t>​</a:t>
                      </a:r>
                    </a:p>
                  </a:txBody>
                  <a:tcPr>
                    <a:solidFill>
                      <a:schemeClr val="bg1">
                        <a:lumMod val="85000"/>
                      </a:schemeClr>
                    </a:solidFill>
                  </a:tcPr>
                </a:tc>
                <a:tc>
                  <a:txBody>
                    <a:bodyPr/>
                    <a:lstStyle/>
                    <a:p>
                      <a:pPr fontAlgn="auto"/>
                      <a:r>
                        <a:rPr lang="en-US" sz="900">
                          <a:effectLst/>
                        </a:rPr>
                        <a:t>​</a:t>
                      </a:r>
                    </a:p>
                  </a:txBody>
                  <a:tcPr>
                    <a:solidFill>
                      <a:schemeClr val="bg1">
                        <a:lumMod val="85000"/>
                      </a:schemeClr>
                    </a:solidFill>
                  </a:tcPr>
                </a:tc>
                <a:tc>
                  <a:txBody>
                    <a:bodyPr/>
                    <a:lstStyle/>
                    <a:p>
                      <a:pPr fontAlgn="base"/>
                      <a:r>
                        <a:rPr lang="en-US" sz="900">
                          <a:effectLst/>
                        </a:rPr>
                        <a:t>classification (assumptions: 0dBi antenna):​</a:t>
                      </a:r>
                      <a:br>
                        <a:rPr lang="en-US" sz="900">
                          <a:effectLst/>
                        </a:rPr>
                      </a:br>
                      <a:r>
                        <a:rPr lang="en-US" sz="900">
                          <a:effectLst/>
                        </a:rPr>
                        <a:t>- very high (PL &gt; 90 dB, d &gt; 100m)​</a:t>
                      </a:r>
                      <a:br>
                        <a:rPr lang="en-US" sz="900">
                          <a:effectLst/>
                        </a:rPr>
                      </a:br>
                      <a:r>
                        <a:rPr lang="en-US" sz="900">
                          <a:effectLst/>
                        </a:rPr>
                        <a:t>- moderate (PL≈ 80 dB, d ≈ 30 m)​</a:t>
                      </a:r>
                      <a:br>
                        <a:rPr lang="en-US" sz="900">
                          <a:effectLst/>
                        </a:rPr>
                      </a:br>
                      <a:r>
                        <a:rPr lang="en-US" sz="900">
                          <a:effectLst/>
                        </a:rPr>
                        <a:t>- proximity (PL≈ 60 dB, d ≈ 3m)​</a:t>
                      </a:r>
                    </a:p>
                  </a:txBody>
                  <a:tcPr>
                    <a:solidFill>
                      <a:schemeClr val="bg1">
                        <a:lumMod val="85000"/>
                      </a:schemeClr>
                    </a:solidFill>
                  </a:tcPr>
                </a:tc>
                <a:tc>
                  <a:txBody>
                    <a:bodyPr/>
                    <a:lstStyle/>
                    <a:p>
                      <a:pPr fontAlgn="base"/>
                      <a:r>
                        <a:rPr lang="en-US" sz="900">
                          <a:effectLst/>
                        </a:rPr>
                        <a:t>classification:​</a:t>
                      </a:r>
                      <a:br>
                        <a:rPr lang="en-US" sz="900">
                          <a:effectLst/>
                        </a:rPr>
                      </a:br>
                      <a:r>
                        <a:rPr lang="en-US" sz="900">
                          <a:effectLst/>
                        </a:rPr>
                        <a:t>- short payload, small duty cycles​</a:t>
                      </a:r>
                      <a:br>
                        <a:rPr lang="en-US" sz="900">
                          <a:effectLst/>
                        </a:rPr>
                      </a:br>
                      <a:r>
                        <a:rPr lang="en-US" sz="900">
                          <a:effectLst/>
                        </a:rPr>
                        <a:t>- continuous payload, larger duty cycle​</a:t>
                      </a:r>
                    </a:p>
                  </a:txBody>
                  <a:tcPr>
                    <a:solidFill>
                      <a:schemeClr val="bg1">
                        <a:lumMod val="85000"/>
                      </a:schemeClr>
                    </a:solidFill>
                  </a:tcPr>
                </a:tc>
                <a:tc>
                  <a:txBody>
                    <a:bodyPr/>
                    <a:lstStyle/>
                    <a:p>
                      <a:pPr fontAlgn="base"/>
                      <a:r>
                        <a:rPr lang="en-US" sz="900">
                          <a:effectLst/>
                        </a:rPr>
                        <a:t>classifications:​</a:t>
                      </a:r>
                      <a:br>
                        <a:rPr lang="en-US" sz="900">
                          <a:effectLst/>
                        </a:rPr>
                      </a:br>
                      <a:r>
                        <a:rPr lang="en-US" sz="900">
                          <a:effectLst/>
                        </a:rPr>
                        <a:t>- very low to low (up to 10 mA)​</a:t>
                      </a:r>
                      <a:br>
                        <a:rPr lang="en-US" sz="900">
                          <a:effectLst/>
                        </a:rPr>
                      </a:br>
                      <a:r>
                        <a:rPr lang="en-US" sz="900">
                          <a:effectLst/>
                        </a:rPr>
                        <a:t>- moderate to high (100mA+)​</a:t>
                      </a:r>
                    </a:p>
                  </a:txBody>
                  <a:tcPr>
                    <a:solidFill>
                      <a:schemeClr val="bg1">
                        <a:lumMod val="85000"/>
                      </a:schemeClr>
                    </a:solidFill>
                  </a:tcPr>
                </a:tc>
                <a:tc>
                  <a:txBody>
                    <a:bodyPr/>
                    <a:lstStyle/>
                    <a:p>
                      <a:pPr fontAlgn="base"/>
                      <a:r>
                        <a:rPr lang="en-US" sz="900">
                          <a:effectLst/>
                        </a:rPr>
                        <a:t>key words:​</a:t>
                      </a:r>
                      <a:br>
                        <a:rPr lang="en-US" sz="900">
                          <a:effectLst/>
                        </a:rPr>
                      </a:br>
                      <a:r>
                        <a:rPr lang="en-US" sz="900">
                          <a:effectLst/>
                        </a:rPr>
                        <a:t>cost, reliability (QoS), integrity, security​</a:t>
                      </a:r>
                    </a:p>
                  </a:txBody>
                  <a:tcPr>
                    <a:solidFill>
                      <a:schemeClr val="bg1">
                        <a:lumMod val="85000"/>
                      </a:schemeClr>
                    </a:solidFill>
                  </a:tcPr>
                </a:tc>
                <a:extLst>
                  <a:ext uri="{0D108BD9-81ED-4DB2-BD59-A6C34878D82A}">
                    <a16:rowId xmlns:a16="http://schemas.microsoft.com/office/drawing/2014/main" val="661175522"/>
                  </a:ext>
                </a:extLst>
              </a:tr>
              <a:tr h="1234068">
                <a:tc rowSpan="3">
                  <a:txBody>
                    <a:bodyPr/>
                    <a:lstStyle/>
                    <a:p>
                      <a:pPr fontAlgn="base"/>
                      <a:r>
                        <a:rPr lang="en-US" sz="1000" b="1">
                          <a:effectLst/>
                        </a:rPr>
                        <a:t>Data streaming​</a:t>
                      </a:r>
                      <a:br>
                        <a:rPr lang="en-US" sz="1000" b="1">
                          <a:effectLst/>
                        </a:rPr>
                      </a:br>
                      <a:r>
                        <a:rPr lang="en-US" sz="1000" b="1">
                          <a:effectLst/>
                        </a:rPr>
                        <a:t>​</a:t>
                      </a:r>
                    </a:p>
                  </a:txBody>
                  <a:tcPr/>
                </a:tc>
                <a:tc>
                  <a:txBody>
                    <a:bodyPr/>
                    <a:lstStyle/>
                    <a:p>
                      <a:pPr fontAlgn="base"/>
                      <a:r>
                        <a:rPr lang="en-US" sz="1000" b="1" dirty="0">
                          <a:effectLst/>
                        </a:rPr>
                        <a:t>Audio Real time / low latency streaming​</a:t>
                      </a:r>
                      <a:br>
                        <a:rPr lang="en-US" sz="1000" dirty="0">
                          <a:effectLst/>
                        </a:rPr>
                      </a:br>
                      <a:r>
                        <a:rPr lang="en-US" sz="1000" dirty="0">
                          <a:effectLst/>
                        </a:rPr>
                        <a:t>- headphones, hearables​</a:t>
                      </a:r>
                    </a:p>
                  </a:txBody>
                  <a:tcPr/>
                </a:tc>
                <a:tc>
                  <a:txBody>
                    <a:bodyPr/>
                    <a:lstStyle/>
                    <a:p>
                      <a:pPr fontAlgn="base"/>
                      <a:r>
                        <a:rPr lang="en-US" sz="1000">
                          <a:effectLst/>
                        </a:rPr>
                        <a:t>Proximity to moderate​</a:t>
                      </a:r>
                    </a:p>
                  </a:txBody>
                  <a:tcPr/>
                </a:tc>
                <a:tc>
                  <a:txBody>
                    <a:bodyPr/>
                    <a:lstStyle/>
                    <a:p>
                      <a:pPr fontAlgn="base"/>
                      <a:r>
                        <a:rPr lang="en-US" sz="1000">
                          <a:effectLst/>
                        </a:rPr>
                        <a:t>continuous payload, ​</a:t>
                      </a:r>
                      <a:br>
                        <a:rPr lang="en-US" sz="1000">
                          <a:effectLst/>
                        </a:rPr>
                      </a:br>
                      <a:r>
                        <a:rPr lang="en-US" sz="1000">
                          <a:effectLst/>
                        </a:rPr>
                        <a:t>moderate duty cycles (e.g. 2-10 Mbps payload at low latency) ​ with spectrum sensing mitigation</a:t>
                      </a:r>
                    </a:p>
                  </a:txBody>
                  <a:tcPr/>
                </a:tc>
                <a:tc>
                  <a:txBody>
                    <a:bodyPr/>
                    <a:lstStyle/>
                    <a:p>
                      <a:pPr fontAlgn="base"/>
                      <a:r>
                        <a:rPr lang="en-US" sz="1000">
                          <a:effectLst/>
                        </a:rPr>
                        <a:t>very low to low​</a:t>
                      </a:r>
                      <a:br>
                        <a:rPr lang="en-US" sz="1000">
                          <a:effectLst/>
                        </a:rPr>
                      </a:br>
                      <a:r>
                        <a:rPr lang="en-US" sz="1000">
                          <a:effectLst/>
                        </a:rPr>
                        <a:t>(headphone, in-ear devices, ...)​</a:t>
                      </a:r>
                    </a:p>
                  </a:txBody>
                  <a:tcPr/>
                </a:tc>
                <a:tc>
                  <a:txBody>
                    <a:bodyPr/>
                    <a:lstStyle/>
                    <a:p>
                      <a:pPr fontAlgn="base"/>
                      <a:r>
                        <a:rPr lang="en-US" sz="1000">
                          <a:effectLst/>
                        </a:rPr>
                        <a:t>Cost, reliability​</a:t>
                      </a:r>
                      <a:br>
                        <a:rPr lang="en-US" sz="1000">
                          <a:effectLst/>
                        </a:rPr>
                      </a:br>
                      <a:r>
                        <a:rPr lang="en-US" sz="1000">
                          <a:effectLst/>
                        </a:rPr>
                        <a:t>[consumer]​</a:t>
                      </a:r>
                      <a:br>
                        <a:rPr lang="en-US" sz="1000">
                          <a:effectLst/>
                        </a:rPr>
                      </a:br>
                      <a:r>
                        <a:rPr lang="en-US" sz="1000">
                          <a:effectLst/>
                        </a:rPr>
                        <a:t>​</a:t>
                      </a:r>
                    </a:p>
                  </a:txBody>
                  <a:tcPr/>
                </a:tc>
                <a:extLst>
                  <a:ext uri="{0D108BD9-81ED-4DB2-BD59-A6C34878D82A}">
                    <a16:rowId xmlns:a16="http://schemas.microsoft.com/office/drawing/2014/main" val="2534385983"/>
                  </a:ext>
                </a:extLst>
              </a:tr>
              <a:tr h="1234068">
                <a:tc vMerge="1">
                  <a:txBody>
                    <a:bodyPr/>
                    <a:lstStyle/>
                    <a:p>
                      <a:endParaRPr lang="fr-CA"/>
                    </a:p>
                  </a:txBody>
                  <a:tcPr marL="0" marR="0" marT="0" marB="0" horzOverflow="overflow"/>
                </a:tc>
                <a:tc>
                  <a:txBody>
                    <a:bodyPr/>
                    <a:lstStyle/>
                    <a:p>
                      <a:pPr fontAlgn="base"/>
                      <a:r>
                        <a:rPr lang="en-US" sz="1000" b="1">
                          <a:effectLst/>
                        </a:rPr>
                        <a:t>Audio/Video real time / low latency streaming​</a:t>
                      </a:r>
                    </a:p>
                    <a:p>
                      <a:pPr fontAlgn="base"/>
                      <a:r>
                        <a:rPr lang="en-US" sz="1000">
                          <a:effectLst/>
                        </a:rPr>
                        <a:t>- AR with multi-channel a/v (Gaming)​</a:t>
                      </a:r>
                    </a:p>
                  </a:txBody>
                  <a:tcPr/>
                </a:tc>
                <a:tc>
                  <a:txBody>
                    <a:bodyPr/>
                    <a:lstStyle/>
                    <a:p>
                      <a:pPr fontAlgn="base"/>
                      <a:r>
                        <a:rPr lang="en-US" sz="1000">
                          <a:effectLst/>
                        </a:rPr>
                        <a:t>Proximity to moderate​</a:t>
                      </a:r>
                    </a:p>
                  </a:txBody>
                  <a:tcPr/>
                </a:tc>
                <a:tc>
                  <a:txBody>
                    <a:bodyPr/>
                    <a:lstStyle/>
                    <a:p>
                      <a:pPr fontAlgn="base"/>
                      <a:r>
                        <a:rPr lang="en-US" sz="1000">
                          <a:effectLst/>
                        </a:rPr>
                        <a:t>continuous payload, ​</a:t>
                      </a:r>
                      <a:br>
                        <a:rPr lang="en-US" sz="1000">
                          <a:effectLst/>
                        </a:rPr>
                      </a:br>
                      <a:r>
                        <a:rPr lang="en-US" sz="1000">
                          <a:effectLst/>
                        </a:rPr>
                        <a:t>moderate duty cycles ​(e.g. 2-10 Mbps payload at low latency)  with spectrum sensing mitigation</a:t>
                      </a:r>
                    </a:p>
                  </a:txBody>
                  <a:tcPr/>
                </a:tc>
                <a:tc>
                  <a:txBody>
                    <a:bodyPr/>
                    <a:lstStyle/>
                    <a:p>
                      <a:pPr fontAlgn="base"/>
                      <a:r>
                        <a:rPr lang="en-US" sz="1000">
                          <a:effectLst/>
                        </a:rPr>
                        <a:t>very low to low​</a:t>
                      </a:r>
                      <a:br>
                        <a:rPr lang="en-US" sz="1000">
                          <a:effectLst/>
                        </a:rPr>
                      </a:br>
                      <a:r>
                        <a:rPr lang="en-US" sz="1000">
                          <a:effectLst/>
                        </a:rPr>
                        <a:t>(AR glasses, controllers...)​</a:t>
                      </a:r>
                    </a:p>
                  </a:txBody>
                  <a:tcPr/>
                </a:tc>
                <a:tc>
                  <a:txBody>
                    <a:bodyPr/>
                    <a:lstStyle/>
                    <a:p>
                      <a:pPr fontAlgn="base"/>
                      <a:r>
                        <a:rPr lang="en-US" sz="1000">
                          <a:effectLst/>
                        </a:rPr>
                        <a:t>Cost, reliability​</a:t>
                      </a:r>
                      <a:br>
                        <a:rPr lang="en-US" sz="1000">
                          <a:effectLst/>
                        </a:rPr>
                      </a:br>
                      <a:r>
                        <a:rPr lang="en-US" sz="1000">
                          <a:effectLst/>
                        </a:rPr>
                        <a:t>[consumer]​</a:t>
                      </a:r>
                    </a:p>
                  </a:txBody>
                  <a:tcPr/>
                </a:tc>
                <a:extLst>
                  <a:ext uri="{0D108BD9-81ED-4DB2-BD59-A6C34878D82A}">
                    <a16:rowId xmlns:a16="http://schemas.microsoft.com/office/drawing/2014/main" val="2306689345"/>
                  </a:ext>
                </a:extLst>
              </a:tr>
              <a:tr h="1234068">
                <a:tc vMerge="1">
                  <a:txBody>
                    <a:bodyPr/>
                    <a:lstStyle/>
                    <a:p>
                      <a:endParaRPr lang="fr-CA"/>
                    </a:p>
                  </a:txBody>
                  <a:tcPr marL="0" marR="0" marT="0" marB="0" horzOverflow="overflow"/>
                </a:tc>
                <a:tc>
                  <a:txBody>
                    <a:bodyPr/>
                    <a:lstStyle/>
                    <a:p>
                      <a:pPr fontAlgn="base"/>
                      <a:r>
                        <a:rPr lang="en-US" sz="1000" b="1">
                          <a:effectLst/>
                        </a:rPr>
                        <a:t>Network of objects​</a:t>
                      </a:r>
                    </a:p>
                    <a:p>
                      <a:pPr fontAlgn="base"/>
                      <a:r>
                        <a:rPr lang="en-US" sz="1000">
                          <a:effectLst/>
                        </a:rPr>
                        <a:t>- Sensors network ( Medical , Transport, Agriculture...)​</a:t>
                      </a:r>
                    </a:p>
                    <a:p>
                      <a:pPr fontAlgn="base"/>
                      <a:r>
                        <a:rPr lang="en-US" sz="1000">
                          <a:effectLst/>
                        </a:rPr>
                        <a:t>- BAN (Medical, ER, Gaming)​</a:t>
                      </a:r>
                    </a:p>
                    <a:p>
                      <a:pPr fontAlgn="base"/>
                      <a:r>
                        <a:rPr lang="en-US" sz="1000">
                          <a:effectLst/>
                        </a:rPr>
                        <a:t>- PAN (Gaming, Home office)​</a:t>
                      </a:r>
                    </a:p>
                  </a:txBody>
                  <a:tcPr/>
                </a:tc>
                <a:tc>
                  <a:txBody>
                    <a:bodyPr/>
                    <a:lstStyle/>
                    <a:p>
                      <a:pPr fontAlgn="base"/>
                      <a:r>
                        <a:rPr lang="en-US" sz="1000">
                          <a:effectLst/>
                        </a:rPr>
                        <a:t>Proximity to moderate​</a:t>
                      </a:r>
                    </a:p>
                  </a:txBody>
                  <a:tcPr/>
                </a:tc>
                <a:tc>
                  <a:txBody>
                    <a:bodyPr/>
                    <a:lstStyle/>
                    <a:p>
                      <a:pPr fontAlgn="base"/>
                      <a:r>
                        <a:rPr lang="en-US" sz="1000">
                          <a:effectLst/>
                        </a:rPr>
                        <a:t>Short payload​s</a:t>
                      </a:r>
                    </a:p>
                    <a:p>
                      <a:pPr fontAlgn="base"/>
                      <a:r>
                        <a:rPr lang="en-US" sz="1000">
                          <a:effectLst/>
                        </a:rPr>
                        <a:t>Low duty cycles​</a:t>
                      </a:r>
                    </a:p>
                  </a:txBody>
                  <a:tcPr/>
                </a:tc>
                <a:tc>
                  <a:txBody>
                    <a:bodyPr/>
                    <a:lstStyle/>
                    <a:p>
                      <a:pPr fontAlgn="base"/>
                      <a:r>
                        <a:rPr lang="en-US" sz="1000">
                          <a:effectLst/>
                        </a:rPr>
                        <a:t>very low to low​</a:t>
                      </a:r>
                      <a:br>
                        <a:rPr lang="en-US" sz="1000">
                          <a:effectLst/>
                        </a:rPr>
                      </a:br>
                      <a:r>
                        <a:rPr lang="en-US" sz="1000">
                          <a:effectLst/>
                        </a:rPr>
                        <a:t>(remote sensors)​</a:t>
                      </a:r>
                    </a:p>
                  </a:txBody>
                  <a:tcPr/>
                </a:tc>
                <a:tc>
                  <a:txBody>
                    <a:bodyPr/>
                    <a:lstStyle/>
                    <a:p>
                      <a:pPr fontAlgn="base"/>
                      <a:r>
                        <a:rPr lang="en-US" sz="1000" dirty="0">
                          <a:effectLst/>
                        </a:rPr>
                        <a:t>Cost, reliability, security (industrial, consumer, medical]​</a:t>
                      </a:r>
                    </a:p>
                  </a:txBody>
                  <a:tcPr/>
                </a:tc>
                <a:extLst>
                  <a:ext uri="{0D108BD9-81ED-4DB2-BD59-A6C34878D82A}">
                    <a16:rowId xmlns:a16="http://schemas.microsoft.com/office/drawing/2014/main" val="4291232063"/>
                  </a:ext>
                </a:extLst>
              </a:tr>
            </a:tbl>
          </a:graphicData>
        </a:graphic>
      </p:graphicFrame>
      <p:sp>
        <p:nvSpPr>
          <p:cNvPr id="11" name="Rectangle 10">
            <a:extLst>
              <a:ext uri="{FF2B5EF4-FFF2-40B4-BE49-F238E27FC236}">
                <a16:creationId xmlns:a16="http://schemas.microsoft.com/office/drawing/2014/main" id="{1978EBE3-2064-4A2A-B447-0A76E3D79394}"/>
              </a:ext>
            </a:extLst>
          </p:cNvPr>
          <p:cNvSpPr>
            <a:spLocks noGrp="1" noChangeArrowheads="1"/>
          </p:cNvSpPr>
          <p:nvPr/>
        </p:nvSpPr>
        <p:spPr>
          <a:xfrm>
            <a:off x="711267" y="595418"/>
            <a:ext cx="9086026" cy="447767"/>
          </a:xfrm>
          <a:prstGeom prst="rect">
            <a:avLst/>
          </a:prstGeom>
        </p:spPr>
        <p:txBody>
          <a:bodyPr lIns="0" tIns="0" rIns="0" bIns="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Calibri"/>
                <a:cs typeface="Calibri"/>
              </a:rPr>
              <a:t>Differences in technical requirements and constraints</a:t>
            </a:r>
            <a:endParaRPr lang="en-US" sz="2000" dirty="0">
              <a:latin typeface="Calibri"/>
              <a:ea typeface="+mn-lt"/>
              <a:cs typeface="Calibri"/>
            </a:endParaRPr>
          </a:p>
        </p:txBody>
      </p:sp>
      <p:sp>
        <p:nvSpPr>
          <p:cNvPr id="13" name="Rectangle 12">
            <a:extLst>
              <a:ext uri="{FF2B5EF4-FFF2-40B4-BE49-F238E27FC236}">
                <a16:creationId xmlns:a16="http://schemas.microsoft.com/office/drawing/2014/main" id="{BEC10DE7-85BE-478B-B676-4E1C4FEDB8C3}"/>
              </a:ext>
            </a:extLst>
          </p:cNvPr>
          <p:cNvSpPr>
            <a:spLocks noGrp="1" noChangeArrowheads="1"/>
          </p:cNvSpPr>
          <p:nvPr/>
        </p:nvSpPr>
        <p:spPr>
          <a:xfrm>
            <a:off x="742872" y="234099"/>
            <a:ext cx="5641201" cy="45720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sz="2400" b="1" dirty="0">
                <a:solidFill>
                  <a:srgbClr val="000000"/>
                </a:solidFill>
                <a:latin typeface="Calibri"/>
                <a:ea typeface="+mj-lt"/>
                <a:cs typeface="Calibri"/>
              </a:rPr>
              <a:t>Main Features and characteristics</a:t>
            </a:r>
            <a:endParaRPr lang="en-IE" sz="2400" b="1" dirty="0">
              <a:latin typeface="Calibri"/>
              <a:ea typeface="+mj-lt"/>
              <a:cs typeface="Calibri"/>
            </a:endParaRPr>
          </a:p>
        </p:txBody>
      </p:sp>
    </p:spTree>
    <p:extLst>
      <p:ext uri="{BB962C8B-B14F-4D97-AF65-F5344CB8AC3E}">
        <p14:creationId xmlns:p14="http://schemas.microsoft.com/office/powerpoint/2010/main" val="3238479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BFE9F130B0FC409E0D23E303A5C239" ma:contentTypeVersion="2" ma:contentTypeDescription="Create a new document." ma:contentTypeScope="" ma:versionID="83409f6a11e73276241d7984b02ea8c7">
  <xsd:schema xmlns:xsd="http://www.w3.org/2001/XMLSchema" xmlns:xs="http://www.w3.org/2001/XMLSchema" xmlns:p="http://schemas.microsoft.com/office/2006/metadata/properties" xmlns:ns2="9ba6f63e-eb7d-4743-ac05-02247c78c716" targetNamespace="http://schemas.microsoft.com/office/2006/metadata/properties" ma:root="true" ma:fieldsID="e2bf512bfeed4d068f8e3a3c6f4cc1c6" ns2:_="">
    <xsd:import namespace="9ba6f63e-eb7d-4743-ac05-02247c78c71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6f63e-eb7d-4743-ac05-02247c78c7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588638-F6A3-4933-998C-A20F98DCBAD6}">
  <ds:schemaRefs>
    <ds:schemaRef ds:uri="http://schemas.microsoft.com/sharepoint/v3/contenttype/forms"/>
  </ds:schemaRefs>
</ds:datastoreItem>
</file>

<file path=customXml/itemProps2.xml><?xml version="1.0" encoding="utf-8"?>
<ds:datastoreItem xmlns:ds="http://schemas.openxmlformats.org/officeDocument/2006/customXml" ds:itemID="{36F3A01F-84D9-4DE7-890F-08192FA9BD31}">
  <ds:schemaRefs>
    <ds:schemaRef ds:uri="9ba6f63e-eb7d-4743-ac05-02247c78c71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14C866D-4245-422A-927B-9099495418FD}">
  <ds:schemaRefs>
    <ds:schemaRef ds:uri="http://schemas.microsoft.com/office/infopath/2007/PartnerControl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9ba6f63e-eb7d-4743-ac05-02247c78c716"/>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1156</Words>
  <Application>Microsoft Office PowerPoint</Application>
  <PresentationFormat>Widescreen</PresentationFormat>
  <Paragraphs>103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Thème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fnabki</dc:creator>
  <cp:lastModifiedBy>Frederic Nabki</cp:lastModifiedBy>
  <cp:revision>1</cp:revision>
  <dcterms:created xsi:type="dcterms:W3CDTF">2021-02-04T22:24:09Z</dcterms:created>
  <dcterms:modified xsi:type="dcterms:W3CDTF">2021-02-09T01:37:21Z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0x010100FBBFE9F130B0FC409E0D23E303A5C239</vt:lpwstr>
  </property>
</Properties>
</file>