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8"/>
  </p:notesMasterIdLst>
  <p:handoutMasterIdLst>
    <p:handoutMasterId r:id="rId9"/>
  </p:handoutMasterIdLst>
  <p:sldIdLst>
    <p:sldId id="287" r:id="rId4"/>
    <p:sldId id="370" r:id="rId5"/>
    <p:sldId id="371" r:id="rId6"/>
    <p:sldId id="372" r:id="rId7"/>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70"/>
            <p14:sldId id="371"/>
            <p14:sldId id="37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15" autoAdjust="0"/>
    <p:restoredTop sz="96215" autoAdjust="0"/>
  </p:normalViewPr>
  <p:slideViewPr>
    <p:cSldViewPr>
      <p:cViewPr varScale="1">
        <p:scale>
          <a:sx n="155" d="100"/>
          <a:sy n="155" d="100"/>
        </p:scale>
        <p:origin x="156" y="420"/>
      </p:cViewPr>
      <p:guideLst>
        <p:guide orient="horz" pos="2160"/>
        <p:guide pos="2880"/>
        <p:guide orient="horz" pos="2161"/>
        <p:guide pos="384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2928" y="6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dirty="0"/>
          </a:p>
        </p:txBody>
      </p:sp>
    </p:spTree>
    <p:extLst>
      <p:ext uri="{BB962C8B-B14F-4D97-AF65-F5344CB8AC3E}">
        <p14:creationId xmlns:p14="http://schemas.microsoft.com/office/powerpoint/2010/main" val="1152773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3</a:t>
            </a:fld>
            <a:endParaRPr lang="en-US" dirty="0"/>
          </a:p>
        </p:txBody>
      </p:sp>
    </p:spTree>
    <p:extLst>
      <p:ext uri="{BB962C8B-B14F-4D97-AF65-F5344CB8AC3E}">
        <p14:creationId xmlns:p14="http://schemas.microsoft.com/office/powerpoint/2010/main" val="611896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&lt;15-21-0089-00-nuwb&gt;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February </a:t>
            </a:r>
            <a:r>
              <a:rPr lang="en-US" sz="1500" baseline="0" dirty="0"/>
              <a:t>2021</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err="1"/>
              <a:t>Danev</a:t>
            </a:r>
            <a:r>
              <a:rPr lang="en-US" dirty="0"/>
              <a:t>, Barras (3db-Access)</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package" Target="../embeddings/Microsoft_Excel_Worksheet.xlsx"/><Relationship Id="rId1" Type="http://schemas.openxmlformats.org/officeDocument/2006/relationships/slideLayout" Target="../slideLayouts/slideLayout2.xml"/><Relationship Id="rId4" Type="http://schemas.openxmlformats.org/officeDocument/2006/relationships/hyperlink" Target="https://www.ieee802.org/3/B400G/public/21_0114/healey_b400g_01_210114.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5" y="838397"/>
            <a:ext cx="11784066" cy="487106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IE" sz="1700" dirty="0">
                <a:solidFill>
                  <a:srgbClr val="FF0000"/>
                </a:solidFill>
                <a:latin typeface="Times New Roman" pitchFamily="18" charset="0"/>
                <a:ea typeface="ＭＳ Ｐゴシック" pitchFamily="-65" charset="-128"/>
                <a:cs typeface="+mn-cs"/>
              </a:rPr>
              <a:t>The 5 Criteria table and differences in technical requirements for NG UWB - draft for discussions</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en-US" sz="1700" dirty="0">
                <a:solidFill>
                  <a:srgbClr val="FF0000"/>
                </a:solidFill>
                <a:latin typeface="Times New Roman" pitchFamily="18" charset="0"/>
                <a:ea typeface="ＭＳ Ｐゴシック" pitchFamily="-65" charset="-128"/>
                <a:cs typeface="+mn-cs"/>
              </a:rPr>
              <a:t>2nd Feb 2021</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Boris </a:t>
            </a:r>
            <a:r>
              <a:rPr lang="en-US" sz="1700" dirty="0" err="1">
                <a:solidFill>
                  <a:srgbClr val="FF0000"/>
                </a:solidFill>
                <a:latin typeface="Times New Roman" pitchFamily="18" charset="0"/>
                <a:ea typeface="ＭＳ Ｐゴシック" pitchFamily="-65" charset="-128"/>
                <a:cs typeface="+mn-cs"/>
              </a:rPr>
              <a:t>Danev</a:t>
            </a:r>
            <a:r>
              <a:rPr lang="en-US" sz="1700" dirty="0">
                <a:solidFill>
                  <a:srgbClr val="FF0000"/>
                </a:solidFill>
                <a:latin typeface="Times New Roman" pitchFamily="18" charset="0"/>
                <a:ea typeface="ＭＳ Ｐゴシック" pitchFamily="-65" charset="-128"/>
                <a:cs typeface="+mn-cs"/>
              </a:rPr>
              <a:t>, David Barras</a:t>
            </a:r>
            <a:r>
              <a:rPr lang="en-US" sz="1700" dirty="0">
                <a:solidFill>
                  <a:schemeClr val="tx2"/>
                </a:solidFill>
                <a:latin typeface="Times New Roman" pitchFamily="18" charset="0"/>
                <a:ea typeface="ＭＳ Ｐゴシック" pitchFamily="-65" charset="-128"/>
                <a:cs typeface="+mn-cs"/>
              </a:rPr>
              <a:t>] Company [</a:t>
            </a:r>
            <a:r>
              <a:rPr lang="en-US" sz="1700" dirty="0">
                <a:solidFill>
                  <a:srgbClr val="FF0000"/>
                </a:solidFill>
                <a:latin typeface="Times New Roman" pitchFamily="18" charset="0"/>
                <a:ea typeface="ＭＳ Ｐゴシック" pitchFamily="-65" charset="-128"/>
                <a:cs typeface="+mn-cs"/>
              </a:rPr>
              <a:t>3db Access</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a:solidFill>
                  <a:srgbClr val="FF0000"/>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err="1">
                <a:solidFill>
                  <a:srgbClr val="FF0000"/>
                </a:solidFill>
                <a:latin typeface="Times New Roman" pitchFamily="18" charset="0"/>
                <a:ea typeface="ＭＳ Ｐゴシック" pitchFamily="-65" charset="-128"/>
                <a:cs typeface="+mn-cs"/>
              </a:rPr>
              <a:t>boris.danev</a:t>
            </a:r>
            <a:r>
              <a:rPr lang="en-US" sz="1700" dirty="0">
                <a:solidFill>
                  <a:srgbClr val="FF0000"/>
                </a:solidFill>
                <a:latin typeface="Times New Roman" pitchFamily="18" charset="0"/>
                <a:ea typeface="ＭＳ Ｐゴシック" pitchFamily="-65" charset="-128"/>
                <a:cs typeface="+mn-cs"/>
              </a:rPr>
              <a:t>(at)3db-aceess.com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[Criteria for Standards Development (CSD) and PAR for next generation UWB project]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[Summary table of features and main characteristics in next generation UWB for CSD and PAR – Draft to fill-in]</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IE" sz="3500" b="1" dirty="0">
                <a:solidFill>
                  <a:srgbClr val="000000"/>
                </a:solidFill>
              </a:rPr>
              <a:t>Table for CSD</a:t>
            </a:r>
            <a:endParaRPr lang="en-US" sz="3500" dirty="0">
              <a:latin typeface="Arial" charset="0"/>
            </a:endParaRPr>
          </a:p>
        </p:txBody>
      </p:sp>
      <p:sp>
        <p:nvSpPr>
          <p:cNvPr id="10243" name="Rectangle 1027"/>
          <p:cNvSpPr>
            <a:spLocks noGrp="1" noChangeArrowheads="1"/>
          </p:cNvSpPr>
          <p:nvPr>
            <p:ph type="body" idx="1"/>
          </p:nvPr>
        </p:nvSpPr>
        <p:spPr>
          <a:xfrm>
            <a:off x="507935" y="1372395"/>
            <a:ext cx="11073671" cy="457306"/>
          </a:xfrm>
        </p:spPr>
        <p:txBody>
          <a:bodyPr/>
          <a:lstStyle/>
          <a:p>
            <a:r>
              <a:rPr lang="en-US" sz="2400" dirty="0">
                <a:latin typeface="Arial" charset="0"/>
              </a:rPr>
              <a:t>Five Criteria (5C) requirements, or “The 5 Critters” for UWB NG </a:t>
            </a:r>
            <a:endParaRPr lang="en-IE" sz="2400" dirty="0">
              <a:latin typeface="Arial" charset="0"/>
            </a:endParaRPr>
          </a:p>
        </p:txBody>
      </p:sp>
      <p:graphicFrame>
        <p:nvGraphicFramePr>
          <p:cNvPr id="3" name="Table 2">
            <a:extLst>
              <a:ext uri="{FF2B5EF4-FFF2-40B4-BE49-F238E27FC236}">
                <a16:creationId xmlns:a16="http://schemas.microsoft.com/office/drawing/2014/main" id="{ED519BBD-457E-4757-A005-3F98B5399E32}"/>
              </a:ext>
            </a:extLst>
          </p:cNvPr>
          <p:cNvGraphicFramePr>
            <a:graphicFrameLocks noGrp="1"/>
          </p:cNvGraphicFramePr>
          <p:nvPr/>
        </p:nvGraphicFramePr>
        <p:xfrm>
          <a:off x="914401" y="2050418"/>
          <a:ext cx="10361611" cy="3977952"/>
        </p:xfrm>
        <a:graphic>
          <a:graphicData uri="http://schemas.openxmlformats.org/drawingml/2006/table">
            <a:tbl>
              <a:tblPr/>
              <a:tblGrid>
                <a:gridCol w="873529">
                  <a:extLst>
                    <a:ext uri="{9D8B030D-6E8A-4147-A177-3AD203B41FA5}">
                      <a16:colId xmlns:a16="http://schemas.microsoft.com/office/drawing/2014/main" val="2537490166"/>
                    </a:ext>
                  </a:extLst>
                </a:gridCol>
                <a:gridCol w="1581347">
                  <a:extLst>
                    <a:ext uri="{9D8B030D-6E8A-4147-A177-3AD203B41FA5}">
                      <a16:colId xmlns:a16="http://schemas.microsoft.com/office/drawing/2014/main" val="2999762031"/>
                    </a:ext>
                  </a:extLst>
                </a:gridCol>
                <a:gridCol w="1581347">
                  <a:extLst>
                    <a:ext uri="{9D8B030D-6E8A-4147-A177-3AD203B41FA5}">
                      <a16:colId xmlns:a16="http://schemas.microsoft.com/office/drawing/2014/main" val="4283238695"/>
                    </a:ext>
                  </a:extLst>
                </a:gridCol>
                <a:gridCol w="1581347">
                  <a:extLst>
                    <a:ext uri="{9D8B030D-6E8A-4147-A177-3AD203B41FA5}">
                      <a16:colId xmlns:a16="http://schemas.microsoft.com/office/drawing/2014/main" val="2282538008"/>
                    </a:ext>
                  </a:extLst>
                </a:gridCol>
                <a:gridCol w="1581347">
                  <a:extLst>
                    <a:ext uri="{9D8B030D-6E8A-4147-A177-3AD203B41FA5}">
                      <a16:colId xmlns:a16="http://schemas.microsoft.com/office/drawing/2014/main" val="434565343"/>
                    </a:ext>
                  </a:extLst>
                </a:gridCol>
                <a:gridCol w="1581347">
                  <a:extLst>
                    <a:ext uri="{9D8B030D-6E8A-4147-A177-3AD203B41FA5}">
                      <a16:colId xmlns:a16="http://schemas.microsoft.com/office/drawing/2014/main" val="3624263174"/>
                    </a:ext>
                  </a:extLst>
                </a:gridCol>
                <a:gridCol w="1581347">
                  <a:extLst>
                    <a:ext uri="{9D8B030D-6E8A-4147-A177-3AD203B41FA5}">
                      <a16:colId xmlns:a16="http://schemas.microsoft.com/office/drawing/2014/main" val="2540573246"/>
                    </a:ext>
                  </a:extLst>
                </a:gridCol>
              </a:tblGrid>
              <a:tr h="142070">
                <a:tc>
                  <a:txBody>
                    <a:bodyPr/>
                    <a:lstStyle/>
                    <a:p>
                      <a:pPr algn="l" fontAlgn="t"/>
                      <a:r>
                        <a:rPr lang="en-US" sz="800" b="1" i="0" u="none" strike="noStrike">
                          <a:solidFill>
                            <a:srgbClr val="000000"/>
                          </a:solidFill>
                          <a:effectLst/>
                          <a:latin typeface="Calibri" panose="020F0502020204030204" pitchFamily="34" charset="0"/>
                        </a:rPr>
                        <a:t>Classes of Devices</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t"/>
                      <a:r>
                        <a:rPr lang="en-US" sz="800" b="1" i="0" u="none" strike="noStrike">
                          <a:solidFill>
                            <a:srgbClr val="000000"/>
                          </a:solidFill>
                          <a:effectLst/>
                          <a:latin typeface="Calibri" panose="020F0502020204030204" pitchFamily="34" charset="0"/>
                        </a:rPr>
                        <a:t>Application / Use cases</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t"/>
                      <a:r>
                        <a:rPr lang="en-US" sz="800" b="1" i="0" u="none" strike="noStrike">
                          <a:solidFill>
                            <a:srgbClr val="000000"/>
                          </a:solidFill>
                          <a:effectLst/>
                          <a:latin typeface="Calibri" panose="020F0502020204030204" pitchFamily="34" charset="0"/>
                        </a:rPr>
                        <a:t>Broad Market Potential</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t"/>
                      <a:r>
                        <a:rPr lang="en-US" sz="800" b="1" i="0" u="none" strike="noStrike">
                          <a:solidFill>
                            <a:srgbClr val="000000"/>
                          </a:solidFill>
                          <a:effectLst/>
                          <a:latin typeface="Calibri" panose="020F0502020204030204" pitchFamily="34" charset="0"/>
                        </a:rPr>
                        <a:t>Compatibility</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t"/>
                      <a:r>
                        <a:rPr lang="en-US" sz="800" b="1" i="0" u="none" strike="noStrike">
                          <a:solidFill>
                            <a:srgbClr val="000000"/>
                          </a:solidFill>
                          <a:effectLst/>
                          <a:latin typeface="Calibri" panose="020F0502020204030204" pitchFamily="34" charset="0"/>
                        </a:rPr>
                        <a:t>Distinct Identity</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t"/>
                      <a:r>
                        <a:rPr lang="en-US" sz="800" b="1" i="0" u="none" strike="noStrike">
                          <a:solidFill>
                            <a:srgbClr val="000000"/>
                          </a:solidFill>
                          <a:effectLst/>
                          <a:latin typeface="Calibri" panose="020F0502020204030204" pitchFamily="34" charset="0"/>
                        </a:rPr>
                        <a:t>Technical feasibility</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t"/>
                      <a:r>
                        <a:rPr lang="en-US" sz="800" b="1" i="0" u="none" strike="noStrike">
                          <a:solidFill>
                            <a:srgbClr val="000000"/>
                          </a:solidFill>
                          <a:effectLst/>
                          <a:latin typeface="Calibri" panose="020F0502020204030204" pitchFamily="34" charset="0"/>
                        </a:rPr>
                        <a:t>Economic feasibility</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611445350"/>
                  </a:ext>
                </a:extLst>
              </a:tr>
              <a:tr h="426209">
                <a:tc>
                  <a:txBody>
                    <a:bodyPr/>
                    <a:lstStyle/>
                    <a:p>
                      <a:pPr algn="l" fontAlgn="t"/>
                      <a:r>
                        <a:rPr lang="en-CH" sz="600" b="1" i="1" u="none" strike="noStrike">
                          <a:solidFill>
                            <a:srgbClr val="000000"/>
                          </a:solidFill>
                          <a:effectLst/>
                          <a:latin typeface="Calibri" panose="020F0502020204030204" pitchFamily="34" charset="0"/>
                        </a:rPr>
                        <a:t> </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t"/>
                      <a:r>
                        <a:rPr lang="en-CH" sz="600" b="1" i="1" u="none" strike="noStrike">
                          <a:solidFill>
                            <a:srgbClr val="000000"/>
                          </a:solidFill>
                          <a:effectLst/>
                          <a:latin typeface="Calibri" panose="020F0502020204030204" pitchFamily="34" charset="0"/>
                        </a:rPr>
                        <a:t> </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t"/>
                      <a:r>
                        <a:rPr lang="en-US" sz="600" b="0" i="1" u="none" strike="noStrike">
                          <a:solidFill>
                            <a:srgbClr val="000000"/>
                          </a:solidFill>
                          <a:effectLst/>
                          <a:latin typeface="Calibri" panose="020F0502020204030204" pitchFamily="34" charset="0"/>
                        </a:rPr>
                        <a:t>a) Broad sets of applicability</a:t>
                      </a:r>
                      <a:br>
                        <a:rPr lang="en-US" sz="600" b="0" i="1" u="none" strike="noStrike">
                          <a:solidFill>
                            <a:srgbClr val="000000"/>
                          </a:solidFill>
                          <a:effectLst/>
                          <a:latin typeface="Calibri" panose="020F0502020204030204" pitchFamily="34" charset="0"/>
                        </a:rPr>
                      </a:br>
                      <a:r>
                        <a:rPr lang="en-US" sz="600" b="0" i="1" u="none" strike="noStrike">
                          <a:solidFill>
                            <a:srgbClr val="000000"/>
                          </a:solidFill>
                          <a:effectLst/>
                          <a:latin typeface="Calibri" panose="020F0502020204030204" pitchFamily="34" charset="0"/>
                        </a:rPr>
                        <a:t>b) Multiple vendors and numeours users</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t"/>
                      <a:r>
                        <a:rPr lang="en-US" sz="600" b="0" i="1" u="none" strike="noStrike">
                          <a:solidFill>
                            <a:srgbClr val="000000"/>
                          </a:solidFill>
                          <a:effectLst/>
                          <a:latin typeface="Calibri" panose="020F0502020204030204" pitchFamily="34" charset="0"/>
                        </a:rPr>
                        <a:t>a) Will comply with 802?</a:t>
                      </a:r>
                      <a:br>
                        <a:rPr lang="en-US" sz="600" b="0" i="1" u="none" strike="noStrike">
                          <a:solidFill>
                            <a:srgbClr val="000000"/>
                          </a:solidFill>
                          <a:effectLst/>
                          <a:latin typeface="Calibri" panose="020F0502020204030204" pitchFamily="34" charset="0"/>
                        </a:rPr>
                      </a:br>
                      <a:r>
                        <a:rPr lang="en-US" sz="600" b="0" i="1" u="none" strike="noStrike">
                          <a:solidFill>
                            <a:srgbClr val="000000"/>
                          </a:solidFill>
                          <a:effectLst/>
                          <a:latin typeface="Calibri" panose="020F0502020204030204" pitchFamily="34" charset="0"/>
                        </a:rPr>
                        <a:t>b) supply response if a) = no</a:t>
                      </a:r>
                      <a:br>
                        <a:rPr lang="en-US" sz="600" b="0" i="1" u="none" strike="noStrike">
                          <a:solidFill>
                            <a:srgbClr val="000000"/>
                          </a:solidFill>
                          <a:effectLst/>
                          <a:latin typeface="Calibri" panose="020F0502020204030204" pitchFamily="34" charset="0"/>
                        </a:rPr>
                      </a:br>
                      <a:r>
                        <a:rPr lang="en-US" sz="600" b="0" i="1" u="none" strike="noStrike">
                          <a:solidFill>
                            <a:srgbClr val="000000"/>
                          </a:solidFill>
                          <a:effectLst/>
                          <a:latin typeface="Calibri" panose="020F0502020204030204" pitchFamily="34" charset="0"/>
                        </a:rPr>
                        <a:t>c) Compatibility with IEEE 802.15</a:t>
                      </a:r>
                      <a:br>
                        <a:rPr lang="en-US" sz="600" b="0" i="1" u="none" strike="noStrike">
                          <a:solidFill>
                            <a:srgbClr val="000000"/>
                          </a:solidFill>
                          <a:effectLst/>
                          <a:latin typeface="Calibri" panose="020F0502020204030204" pitchFamily="34" charset="0"/>
                        </a:rPr>
                      </a:br>
                      <a:r>
                        <a:rPr lang="en-US" sz="600" b="0" i="1" u="none" strike="noStrike">
                          <a:solidFill>
                            <a:srgbClr val="000000"/>
                          </a:solidFill>
                          <a:effectLst/>
                          <a:latin typeface="Calibri" panose="020F0502020204030204" pitchFamily="34" charset="0"/>
                        </a:rPr>
                        <a:t>d) Conformance with IEEE 802.15 MAC</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t"/>
                      <a:r>
                        <a:rPr lang="en-US" sz="600" b="0" i="1" u="none" strike="noStrike">
                          <a:solidFill>
                            <a:srgbClr val="000000"/>
                          </a:solidFill>
                          <a:effectLst/>
                          <a:latin typeface="Calibri" panose="020F0502020204030204" pitchFamily="34" charset="0"/>
                        </a:rPr>
                        <a:t>Substantially different from other 802.15 specs/solutions</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t"/>
                      <a:r>
                        <a:rPr lang="en-US" sz="600" b="0" i="1" u="none" strike="noStrike">
                          <a:solidFill>
                            <a:srgbClr val="000000"/>
                          </a:solidFill>
                          <a:effectLst/>
                          <a:latin typeface="Calibri" panose="020F0502020204030204" pitchFamily="34" charset="0"/>
                        </a:rPr>
                        <a:t>a) demonstrated  feasability</a:t>
                      </a:r>
                      <a:br>
                        <a:rPr lang="en-US" sz="600" b="0" i="1" u="none" strike="noStrike">
                          <a:solidFill>
                            <a:srgbClr val="000000"/>
                          </a:solidFill>
                          <a:effectLst/>
                          <a:latin typeface="Calibri" panose="020F0502020204030204" pitchFamily="34" charset="0"/>
                        </a:rPr>
                      </a:br>
                      <a:r>
                        <a:rPr lang="en-US" sz="600" b="0" i="1" u="none" strike="noStrike">
                          <a:solidFill>
                            <a:srgbClr val="000000"/>
                          </a:solidFill>
                          <a:effectLst/>
                          <a:latin typeface="Calibri" panose="020F0502020204030204" pitchFamily="34" charset="0"/>
                        </a:rPr>
                        <a:t>b) proven similar technology via test/mod/sim</a:t>
                      </a:r>
                      <a:br>
                        <a:rPr lang="en-US" sz="600" b="0" i="1" u="none" strike="noStrike">
                          <a:solidFill>
                            <a:srgbClr val="000000"/>
                          </a:solidFill>
                          <a:effectLst/>
                          <a:latin typeface="Calibri" panose="020F0502020204030204" pitchFamily="34" charset="0"/>
                        </a:rPr>
                      </a:br>
                      <a:r>
                        <a:rPr lang="en-US" sz="600" b="0" i="1" u="none" strike="noStrike">
                          <a:solidFill>
                            <a:srgbClr val="000000"/>
                          </a:solidFill>
                          <a:effectLst/>
                          <a:latin typeface="Calibri" panose="020F0502020204030204" pitchFamily="34" charset="0"/>
                        </a:rPr>
                        <a:t>c) confidence in reliability</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t"/>
                      <a:r>
                        <a:rPr lang="en-US" sz="600" b="0" i="1" u="none" strike="noStrike">
                          <a:solidFill>
                            <a:srgbClr val="000000"/>
                          </a:solidFill>
                          <a:effectLst/>
                          <a:latin typeface="Calibri" panose="020F0502020204030204" pitchFamily="34" charset="0"/>
                        </a:rPr>
                        <a:t>a) known cost factors</a:t>
                      </a:r>
                      <a:br>
                        <a:rPr lang="en-US" sz="600" b="0" i="1" u="none" strike="noStrike">
                          <a:solidFill>
                            <a:srgbClr val="000000"/>
                          </a:solidFill>
                          <a:effectLst/>
                          <a:latin typeface="Calibri" panose="020F0502020204030204" pitchFamily="34" charset="0"/>
                        </a:rPr>
                      </a:br>
                      <a:r>
                        <a:rPr lang="en-US" sz="600" b="0" i="1" u="none" strike="noStrike">
                          <a:solidFill>
                            <a:srgbClr val="000000"/>
                          </a:solidFill>
                          <a:effectLst/>
                          <a:latin typeface="Calibri" panose="020F0502020204030204" pitchFamily="34" charset="0"/>
                        </a:rPr>
                        <a:t>b) balanced costs</a:t>
                      </a:r>
                      <a:br>
                        <a:rPr lang="en-US" sz="600" b="0" i="1" u="none" strike="noStrike">
                          <a:solidFill>
                            <a:srgbClr val="000000"/>
                          </a:solidFill>
                          <a:effectLst/>
                          <a:latin typeface="Calibri" panose="020F0502020204030204" pitchFamily="34" charset="0"/>
                        </a:rPr>
                      </a:br>
                      <a:r>
                        <a:rPr lang="en-US" sz="600" b="0" i="1" u="none" strike="noStrike">
                          <a:solidFill>
                            <a:srgbClr val="000000"/>
                          </a:solidFill>
                          <a:effectLst/>
                          <a:latin typeface="Calibri" panose="020F0502020204030204" pitchFamily="34" charset="0"/>
                        </a:rPr>
                        <a:t>c) installation costs</a:t>
                      </a:r>
                      <a:br>
                        <a:rPr lang="en-US" sz="600" b="0" i="1" u="none" strike="noStrike">
                          <a:solidFill>
                            <a:srgbClr val="000000"/>
                          </a:solidFill>
                          <a:effectLst/>
                          <a:latin typeface="Calibri" panose="020F0502020204030204" pitchFamily="34" charset="0"/>
                        </a:rPr>
                      </a:br>
                      <a:r>
                        <a:rPr lang="en-US" sz="600" b="0" i="1" u="none" strike="noStrike">
                          <a:solidFill>
                            <a:srgbClr val="000000"/>
                          </a:solidFill>
                          <a:effectLst/>
                          <a:latin typeface="Calibri" panose="020F0502020204030204" pitchFamily="34" charset="0"/>
                        </a:rPr>
                        <a:t>d) operational costs</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187917"/>
                  </a:ext>
                </a:extLst>
              </a:tr>
              <a:tr h="852418">
                <a:tc>
                  <a:txBody>
                    <a:bodyPr/>
                    <a:lstStyle/>
                    <a:p>
                      <a:pPr algn="l" fontAlgn="t"/>
                      <a:r>
                        <a:rPr lang="en-US" sz="800" b="1" i="0" u="none" strike="noStrike">
                          <a:solidFill>
                            <a:srgbClr val="000000"/>
                          </a:solidFill>
                          <a:effectLst/>
                          <a:latin typeface="Calibri" panose="020F0502020204030204" pitchFamily="34" charset="0"/>
                        </a:rPr>
                        <a:t>Ranging </a:t>
                      </a:r>
                      <a:br>
                        <a:rPr lang="en-US" sz="800" b="1" i="0" u="none" strike="noStrike">
                          <a:solidFill>
                            <a:srgbClr val="000000"/>
                          </a:solidFill>
                          <a:effectLst/>
                          <a:latin typeface="Calibri" panose="020F0502020204030204" pitchFamily="34" charset="0"/>
                        </a:rPr>
                      </a:br>
                      <a:r>
                        <a:rPr lang="en-US" sz="800" b="1" i="0" u="none" strike="noStrike">
                          <a:solidFill>
                            <a:srgbClr val="000000"/>
                          </a:solidFill>
                          <a:effectLst/>
                          <a:latin typeface="Calibri" panose="020F0502020204030204" pitchFamily="34" charset="0"/>
                        </a:rPr>
                        <a:t>(no infrastructure)</a:t>
                      </a:r>
                      <a:br>
                        <a:rPr lang="en-US" sz="800" b="1" i="0" u="none" strike="noStrike">
                          <a:solidFill>
                            <a:srgbClr val="000000"/>
                          </a:solidFill>
                          <a:effectLst/>
                          <a:latin typeface="Calibri" panose="020F0502020204030204" pitchFamily="34" charset="0"/>
                        </a:rPr>
                      </a:br>
                      <a:br>
                        <a:rPr lang="en-US" sz="800" b="1" i="0" u="none" strike="noStrike">
                          <a:solidFill>
                            <a:srgbClr val="000000"/>
                          </a:solidFill>
                          <a:effectLst/>
                          <a:latin typeface="Calibri" panose="020F0502020204030204" pitchFamily="34" charset="0"/>
                        </a:rPr>
                      </a:br>
                      <a:br>
                        <a:rPr lang="en-US" sz="800" b="1" i="0" u="none" strike="noStrike">
                          <a:solidFill>
                            <a:srgbClr val="000000"/>
                          </a:solidFill>
                          <a:effectLst/>
                          <a:latin typeface="Calibri" panose="020F0502020204030204" pitchFamily="34" charset="0"/>
                        </a:rPr>
                      </a:br>
                      <a:endParaRPr lang="en-US" sz="800" b="1" i="0" u="none" strike="noStrike">
                        <a:solidFill>
                          <a:srgbClr val="000000"/>
                        </a:solidFill>
                        <a:effectLst/>
                        <a:latin typeface="Calibri" panose="020F0502020204030204" pitchFamily="34" charset="0"/>
                      </a:endParaRP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1" i="0" u="none" strike="noStrike">
                          <a:solidFill>
                            <a:srgbClr val="000000"/>
                          </a:solidFill>
                          <a:effectLst/>
                          <a:latin typeface="Calibri" panose="020F0502020204030204" pitchFamily="34" charset="0"/>
                        </a:rPr>
                        <a:t>Device-to-Device Distance</a:t>
                      </a:r>
                      <a:br>
                        <a:rPr lang="en-US" sz="800" b="1" i="0" u="none" strike="noStrike">
                          <a:solidFill>
                            <a:srgbClr val="000000"/>
                          </a:solidFill>
                          <a:effectLst/>
                          <a:latin typeface="Calibri" panose="020F0502020204030204" pitchFamily="34" charset="0"/>
                        </a:rPr>
                      </a:br>
                      <a:r>
                        <a:rPr lang="en-US" sz="800" b="1" i="0" u="none" strike="noStrike">
                          <a:solidFill>
                            <a:srgbClr val="000000"/>
                          </a:solidFill>
                          <a:effectLst/>
                          <a:latin typeface="Calibri" panose="020F0502020204030204" pitchFamily="34" charset="0"/>
                        </a:rPr>
                        <a:t>&amp; Angle of Arrival</a:t>
                      </a:r>
                      <a:br>
                        <a:rPr lang="en-US" sz="800" b="1"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 access</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 payment (mobile &amp; transp.)</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 contact tracing</a:t>
                      </a:r>
                      <a:endParaRPr lang="en-US" sz="800" b="1" i="0" u="none" strike="noStrike">
                        <a:solidFill>
                          <a:srgbClr val="000000"/>
                        </a:solidFill>
                        <a:effectLst/>
                        <a:latin typeface="Calibri" panose="020F0502020204030204" pitchFamily="34" charset="0"/>
                      </a:endParaRP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t"/>
                      <a:r>
                        <a:rPr lang="en-US" sz="800" b="0" i="0" u="none" strike="noStrike">
                          <a:solidFill>
                            <a:srgbClr val="000000"/>
                          </a:solidFill>
                          <a:effectLst/>
                          <a:latin typeface="Calibri" panose="020F0502020204030204" pitchFamily="34" charset="0"/>
                        </a:rPr>
                        <a:t>a) Yes, see applications</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b) Yes, many players already there</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Calibri" panose="020F0502020204030204" pitchFamily="34" charset="0"/>
                        </a:rPr>
                        <a:t>802.15 WPAN</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Calibri" panose="020F0502020204030204" pitchFamily="34" charset="0"/>
                        </a:rPr>
                        <a:t>reduce complexity</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enable lower power operation</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enhanced ranging resol. &amp; accuracy</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low-power discovery</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enhance coex. w/ narrow band</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Calibri" panose="020F0502020204030204" pitchFamily="34" charset="0"/>
                        </a:rPr>
                        <a:t>a) Yes</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b) Yes via 4z</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c) Yes via 4z</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Calibri" panose="020F0502020204030204" pitchFamily="34" charset="0"/>
                        </a:rPr>
                        <a:t>a) yes, products on the market</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b) no infrastructure cost</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c) little installation costs</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d) no operation costs</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2687792"/>
                  </a:ext>
                </a:extLst>
              </a:tr>
              <a:tr h="852418">
                <a:tc>
                  <a:txBody>
                    <a:bodyPr/>
                    <a:lstStyle/>
                    <a:p>
                      <a:pPr algn="l" fontAlgn="t"/>
                      <a:r>
                        <a:rPr lang="en-US" sz="800" b="1" i="0" u="none" strike="noStrike">
                          <a:solidFill>
                            <a:srgbClr val="000000"/>
                          </a:solidFill>
                          <a:effectLst/>
                          <a:latin typeface="Calibri" panose="020F0502020204030204" pitchFamily="34" charset="0"/>
                        </a:rPr>
                        <a:t>Localization </a:t>
                      </a:r>
                      <a:br>
                        <a:rPr lang="en-US" sz="800" b="1" i="0" u="none" strike="noStrike">
                          <a:solidFill>
                            <a:srgbClr val="000000"/>
                          </a:solidFill>
                          <a:effectLst/>
                          <a:latin typeface="Calibri" panose="020F0502020204030204" pitchFamily="34" charset="0"/>
                        </a:rPr>
                      </a:br>
                      <a:r>
                        <a:rPr lang="en-US" sz="800" b="1" i="0" u="none" strike="noStrike">
                          <a:solidFill>
                            <a:srgbClr val="000000"/>
                          </a:solidFill>
                          <a:effectLst/>
                          <a:latin typeface="Calibri" panose="020F0502020204030204" pitchFamily="34" charset="0"/>
                        </a:rPr>
                        <a:t>(infrastructure)</a:t>
                      </a:r>
                      <a:br>
                        <a:rPr lang="en-US" sz="800" b="1" i="0" u="none" strike="noStrike">
                          <a:solidFill>
                            <a:srgbClr val="000000"/>
                          </a:solidFill>
                          <a:effectLst/>
                          <a:latin typeface="Calibri" panose="020F0502020204030204" pitchFamily="34" charset="0"/>
                        </a:rPr>
                      </a:br>
                      <a:br>
                        <a:rPr lang="en-US" sz="800" b="1" i="0" u="none" strike="noStrike">
                          <a:solidFill>
                            <a:srgbClr val="000000"/>
                          </a:solidFill>
                          <a:effectLst/>
                          <a:latin typeface="Calibri" panose="020F0502020204030204" pitchFamily="34" charset="0"/>
                        </a:rPr>
                      </a:br>
                      <a:br>
                        <a:rPr lang="en-US" sz="800" b="1" i="0" u="none" strike="noStrike">
                          <a:solidFill>
                            <a:srgbClr val="000000"/>
                          </a:solidFill>
                          <a:effectLst/>
                          <a:latin typeface="Calibri" panose="020F0502020204030204" pitchFamily="34" charset="0"/>
                        </a:rPr>
                      </a:br>
                      <a:endParaRPr lang="en-US" sz="800" b="1" i="0" u="none" strike="noStrike">
                        <a:solidFill>
                          <a:srgbClr val="000000"/>
                        </a:solidFill>
                        <a:effectLst/>
                        <a:latin typeface="Calibri" panose="020F0502020204030204" pitchFamily="34" charset="0"/>
                      </a:endParaRP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1" i="0" u="none" strike="noStrike">
                          <a:solidFill>
                            <a:srgbClr val="000000"/>
                          </a:solidFill>
                          <a:effectLst/>
                          <a:latin typeface="Calibri" panose="020F0502020204030204" pitchFamily="34" charset="0"/>
                        </a:rPr>
                        <a:t>RTLS </a:t>
                      </a:r>
                      <a:br>
                        <a:rPr lang="en-US" sz="800" b="1"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 asset tracking</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 robotic, drone, UAV</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 trains</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 shopping analytics</a:t>
                      </a:r>
                      <a:endParaRPr lang="en-US" sz="800" b="1" i="0" u="none" strike="noStrike">
                        <a:solidFill>
                          <a:srgbClr val="000000"/>
                        </a:solidFill>
                        <a:effectLst/>
                        <a:latin typeface="Calibri" panose="020F0502020204030204" pitchFamily="34" charset="0"/>
                      </a:endParaRP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l" fontAlgn="t"/>
                      <a:r>
                        <a:rPr lang="en-US" sz="800" b="0" i="0" u="none" strike="noStrike">
                          <a:solidFill>
                            <a:srgbClr val="000000"/>
                          </a:solidFill>
                          <a:effectLst/>
                          <a:latin typeface="Calibri" panose="020F0502020204030204" pitchFamily="34" charset="0"/>
                        </a:rPr>
                        <a:t>a) Yes, see applications</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b) Yes, many players already there</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Calibri" panose="020F0502020204030204" pitchFamily="34" charset="0"/>
                        </a:rPr>
                        <a:t>802.15 WPAN</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Calibri" panose="020F0502020204030204" pitchFamily="34" charset="0"/>
                        </a:rPr>
                        <a:t>reduce complexity</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enable lower power operation</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enhanced ranging resol. &amp; accuracy</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low-power discovery</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enhance coex. w/ narrow band</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Calibri" panose="020F0502020204030204" pitchFamily="34" charset="0"/>
                        </a:rPr>
                        <a:t>a) Yes</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b) Yes via 4z</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c) Yes via 4z</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Calibri" panose="020F0502020204030204" pitchFamily="34" charset="0"/>
                        </a:rPr>
                        <a:t>a) yes, products on the market</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b) known infrastructure costs</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c) known installation costs</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d) no operational costs</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7892062"/>
                  </a:ext>
                </a:extLst>
              </a:tr>
              <a:tr h="568279">
                <a:tc>
                  <a:txBody>
                    <a:bodyPr/>
                    <a:lstStyle/>
                    <a:p>
                      <a:pPr algn="l" fontAlgn="t"/>
                      <a:r>
                        <a:rPr lang="en-US" sz="800" b="1" i="0" u="none" strike="noStrike">
                          <a:solidFill>
                            <a:srgbClr val="000000"/>
                          </a:solidFill>
                          <a:effectLst/>
                          <a:latin typeface="Calibri" panose="020F0502020204030204" pitchFamily="34" charset="0"/>
                        </a:rPr>
                        <a:t>Sensing</a:t>
                      </a:r>
                      <a:br>
                        <a:rPr lang="en-US" sz="800" b="1" i="0" u="none" strike="noStrike">
                          <a:solidFill>
                            <a:srgbClr val="000000"/>
                          </a:solidFill>
                          <a:effectLst/>
                          <a:latin typeface="Calibri" panose="020F0502020204030204" pitchFamily="34" charset="0"/>
                        </a:rPr>
                      </a:br>
                      <a:br>
                        <a:rPr lang="en-US" sz="800" b="1" i="0" u="none" strike="noStrike">
                          <a:solidFill>
                            <a:srgbClr val="000000"/>
                          </a:solidFill>
                          <a:effectLst/>
                          <a:latin typeface="Calibri" panose="020F0502020204030204" pitchFamily="34" charset="0"/>
                        </a:rPr>
                      </a:br>
                      <a:br>
                        <a:rPr lang="en-US" sz="800" b="1" i="0" u="none" strike="noStrike">
                          <a:solidFill>
                            <a:srgbClr val="000000"/>
                          </a:solidFill>
                          <a:effectLst/>
                          <a:latin typeface="Calibri" panose="020F0502020204030204" pitchFamily="34" charset="0"/>
                        </a:rPr>
                      </a:br>
                      <a:endParaRPr lang="en-US" sz="800" b="1" i="0" u="none" strike="noStrike">
                        <a:solidFill>
                          <a:srgbClr val="000000"/>
                        </a:solidFill>
                        <a:effectLst/>
                        <a:latin typeface="Calibri" panose="020F0502020204030204" pitchFamily="34" charset="0"/>
                      </a:endParaRP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1" i="0" u="none" strike="noStrike">
                          <a:solidFill>
                            <a:srgbClr val="000000"/>
                          </a:solidFill>
                          <a:effectLst/>
                          <a:latin typeface="Calibri" panose="020F0502020204030204" pitchFamily="34" charset="0"/>
                        </a:rPr>
                        <a:t>Sensing</a:t>
                      </a:r>
                      <a:br>
                        <a:rPr lang="en-US" sz="800" b="1"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 mono- or bi-static radars</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 presence/obstacle detection</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 gesture/context detection</a:t>
                      </a:r>
                      <a:endParaRPr lang="en-US" sz="800" b="1" i="0" u="none" strike="noStrike">
                        <a:solidFill>
                          <a:srgbClr val="000000"/>
                        </a:solidFill>
                        <a:effectLst/>
                        <a:latin typeface="Calibri" panose="020F0502020204030204" pitchFamily="34" charset="0"/>
                      </a:endParaRP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en-US" sz="800" b="0" i="0" u="none" strike="noStrike">
                          <a:solidFill>
                            <a:srgbClr val="000000"/>
                          </a:solidFill>
                          <a:effectLst/>
                          <a:latin typeface="Calibri" panose="020F0502020204030204" pitchFamily="34" charset="0"/>
                        </a:rPr>
                        <a:t>a) Yes</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b) Novelda, ... ?</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Calibri" panose="020F0502020204030204" pitchFamily="34" charset="0"/>
                        </a:rPr>
                        <a:t>Need of interoperability?</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CH" sz="800" b="0" i="0" u="none" strike="noStrike">
                          <a:solidFill>
                            <a:srgbClr val="000000"/>
                          </a:solidFill>
                          <a:effectLst/>
                          <a:latin typeface="Calibri" panose="020F0502020204030204" pitchFamily="34" charset="0"/>
                        </a:rPr>
                        <a:t>?</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Calibri" panose="020F0502020204030204" pitchFamily="34" charset="0"/>
                        </a:rPr>
                        <a:t>a) Yes, on wider BW ?</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b) ?</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c) ?</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Calibri" panose="020F0502020204030204" pitchFamily="34" charset="0"/>
                        </a:rPr>
                        <a:t>a) ?</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b) ?</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c) ?</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d) ?</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7585360"/>
                  </a:ext>
                </a:extLst>
              </a:tr>
              <a:tr h="568279">
                <a:tc rowSpan="2">
                  <a:txBody>
                    <a:bodyPr/>
                    <a:lstStyle/>
                    <a:p>
                      <a:pPr algn="l" fontAlgn="t"/>
                      <a:r>
                        <a:rPr lang="en-US" sz="800" b="1" i="0" u="none" strike="noStrike">
                          <a:solidFill>
                            <a:srgbClr val="000000"/>
                          </a:solidFill>
                          <a:effectLst/>
                          <a:latin typeface="Calibri" panose="020F0502020204030204" pitchFamily="34" charset="0"/>
                        </a:rPr>
                        <a:t>Data streaming</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1" i="0" u="none" strike="noStrike">
                          <a:solidFill>
                            <a:srgbClr val="000000"/>
                          </a:solidFill>
                          <a:effectLst/>
                          <a:latin typeface="Calibri" panose="020F0502020204030204" pitchFamily="34" charset="0"/>
                        </a:rPr>
                        <a:t>Real time streaming</a:t>
                      </a:r>
                      <a:br>
                        <a:rPr lang="en-US" sz="800" b="1"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 audio (headphones)</a:t>
                      </a:r>
                      <a:endParaRPr lang="en-US" sz="800" b="1" i="0" u="none" strike="noStrike">
                        <a:solidFill>
                          <a:srgbClr val="000000"/>
                        </a:solidFill>
                        <a:effectLst/>
                        <a:latin typeface="Calibri" panose="020F0502020204030204" pitchFamily="34" charset="0"/>
                      </a:endParaRP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t"/>
                      <a:r>
                        <a:rPr lang="en-US" sz="800" b="0" i="0" u="none" strike="noStrike">
                          <a:solidFill>
                            <a:srgbClr val="000000"/>
                          </a:solidFill>
                          <a:effectLst/>
                          <a:latin typeface="Calibri" panose="020F0502020204030204" pitchFamily="34" charset="0"/>
                        </a:rPr>
                        <a:t>a) ?</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b) ?</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Calibri" panose="020F0502020204030204" pitchFamily="34" charset="0"/>
                        </a:rPr>
                        <a:t>a) ?</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b) ?</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c) ?</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d) ?</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CH" sz="800" b="0" i="0" u="none" strike="noStrike">
                          <a:solidFill>
                            <a:srgbClr val="000000"/>
                          </a:solidFill>
                          <a:effectLst/>
                          <a:latin typeface="Calibri" panose="020F0502020204030204" pitchFamily="34" charset="0"/>
                        </a:rPr>
                        <a:t>?</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Calibri" panose="020F0502020204030204" pitchFamily="34" charset="0"/>
                        </a:rPr>
                        <a:t>a) ?</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b) ?</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c) ?</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Calibri" panose="020F0502020204030204" pitchFamily="34" charset="0"/>
                        </a:rPr>
                        <a:t>a) ?</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b) ?</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c) ?</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d) ?</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6397206"/>
                  </a:ext>
                </a:extLst>
              </a:tr>
              <a:tr h="568279">
                <a:tc vMerge="1">
                  <a:txBody>
                    <a:bodyPr/>
                    <a:lstStyle/>
                    <a:p>
                      <a:endParaRPr lang="en-CH"/>
                    </a:p>
                  </a:txBody>
                  <a:tcPr/>
                </a:tc>
                <a:tc>
                  <a:txBody>
                    <a:bodyPr/>
                    <a:lstStyle/>
                    <a:p>
                      <a:pPr algn="l" fontAlgn="t"/>
                      <a:r>
                        <a:rPr lang="en-US" sz="800" b="0" i="0" u="none" strike="noStrike">
                          <a:solidFill>
                            <a:srgbClr val="000000"/>
                          </a:solidFill>
                          <a:effectLst/>
                          <a:latin typeface="Calibri" panose="020F0502020204030204" pitchFamily="34" charset="0"/>
                        </a:rPr>
                        <a:t>- AR with multi-channel a/v</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t"/>
                      <a:r>
                        <a:rPr lang="en-US" sz="800" b="0" i="0" u="none" strike="noStrike">
                          <a:solidFill>
                            <a:srgbClr val="000000"/>
                          </a:solidFill>
                          <a:effectLst/>
                          <a:latin typeface="Calibri" panose="020F0502020204030204" pitchFamily="34" charset="0"/>
                        </a:rPr>
                        <a:t>a) ?</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b) ?</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Calibri" panose="020F0502020204030204" pitchFamily="34" charset="0"/>
                        </a:rPr>
                        <a:t>a) ?</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b) ?</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c) ?</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d) ?</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CH" sz="800" b="0" i="0" u="none" strike="noStrike">
                          <a:solidFill>
                            <a:srgbClr val="000000"/>
                          </a:solidFill>
                          <a:effectLst/>
                          <a:latin typeface="Calibri" panose="020F0502020204030204" pitchFamily="34" charset="0"/>
                        </a:rPr>
                        <a:t>?</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Calibri" panose="020F0502020204030204" pitchFamily="34" charset="0"/>
                        </a:rPr>
                        <a:t>a) ?</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b) ?</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c) ?</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dirty="0">
                          <a:solidFill>
                            <a:srgbClr val="000000"/>
                          </a:solidFill>
                          <a:effectLst/>
                          <a:latin typeface="Calibri" panose="020F0502020204030204" pitchFamily="34" charset="0"/>
                        </a:rPr>
                        <a:t>a) ?</a:t>
                      </a:r>
                      <a:br>
                        <a:rPr lang="en-US" sz="800" b="0" i="0" u="none" strike="noStrike" dirty="0">
                          <a:solidFill>
                            <a:srgbClr val="000000"/>
                          </a:solidFill>
                          <a:effectLst/>
                          <a:latin typeface="Calibri" panose="020F0502020204030204" pitchFamily="34" charset="0"/>
                        </a:rPr>
                      </a:br>
                      <a:r>
                        <a:rPr lang="en-US" sz="800" b="0" i="0" u="none" strike="noStrike" dirty="0">
                          <a:solidFill>
                            <a:srgbClr val="000000"/>
                          </a:solidFill>
                          <a:effectLst/>
                          <a:latin typeface="Calibri" panose="020F0502020204030204" pitchFamily="34" charset="0"/>
                        </a:rPr>
                        <a:t>b) ?</a:t>
                      </a:r>
                      <a:br>
                        <a:rPr lang="en-US" sz="800" b="0" i="0" u="none" strike="noStrike" dirty="0">
                          <a:solidFill>
                            <a:srgbClr val="000000"/>
                          </a:solidFill>
                          <a:effectLst/>
                          <a:latin typeface="Calibri" panose="020F0502020204030204" pitchFamily="34" charset="0"/>
                        </a:rPr>
                      </a:br>
                      <a:r>
                        <a:rPr lang="en-US" sz="800" b="0" i="0" u="none" strike="noStrike" dirty="0">
                          <a:solidFill>
                            <a:srgbClr val="000000"/>
                          </a:solidFill>
                          <a:effectLst/>
                          <a:latin typeface="Calibri" panose="020F0502020204030204" pitchFamily="34" charset="0"/>
                        </a:rPr>
                        <a:t>c) ?</a:t>
                      </a:r>
                      <a:br>
                        <a:rPr lang="en-US" sz="800" b="0" i="0" u="none" strike="noStrike" dirty="0">
                          <a:solidFill>
                            <a:srgbClr val="000000"/>
                          </a:solidFill>
                          <a:effectLst/>
                          <a:latin typeface="Calibri" panose="020F0502020204030204" pitchFamily="34" charset="0"/>
                        </a:rPr>
                      </a:br>
                      <a:r>
                        <a:rPr lang="en-US" sz="800" b="0" i="0" u="none" strike="noStrike" dirty="0">
                          <a:solidFill>
                            <a:srgbClr val="000000"/>
                          </a:solidFill>
                          <a:effectLst/>
                          <a:latin typeface="Calibri" panose="020F0502020204030204" pitchFamily="34" charset="0"/>
                        </a:rPr>
                        <a:t>d) ?</a:t>
                      </a:r>
                    </a:p>
                  </a:txBody>
                  <a:tcPr marL="7103" marR="7103" marT="7103"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268797"/>
                  </a:ext>
                </a:extLst>
              </a:tr>
            </a:tbl>
          </a:graphicData>
        </a:graphic>
      </p:graphicFrame>
    </p:spTree>
    <p:extLst>
      <p:ext uri="{BB962C8B-B14F-4D97-AF65-F5344CB8AC3E}">
        <p14:creationId xmlns:p14="http://schemas.microsoft.com/office/powerpoint/2010/main" val="969140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IE" sz="3500" b="1" dirty="0">
                <a:solidFill>
                  <a:srgbClr val="000000"/>
                </a:solidFill>
                <a:latin typeface="Arial" charset="0"/>
              </a:rPr>
              <a:t>Main Features and characteristics</a:t>
            </a:r>
            <a:endParaRPr lang="en-US" sz="3500" dirty="0">
              <a:latin typeface="Arial" charset="0"/>
            </a:endParaRPr>
          </a:p>
        </p:txBody>
      </p:sp>
      <p:sp>
        <p:nvSpPr>
          <p:cNvPr id="10243" name="Rectangle 1027"/>
          <p:cNvSpPr>
            <a:spLocks noGrp="1" noChangeArrowheads="1"/>
          </p:cNvSpPr>
          <p:nvPr>
            <p:ph type="body" idx="1"/>
          </p:nvPr>
        </p:nvSpPr>
        <p:spPr>
          <a:xfrm>
            <a:off x="507935" y="1372395"/>
            <a:ext cx="11073671" cy="457306"/>
          </a:xfrm>
        </p:spPr>
        <p:txBody>
          <a:bodyPr/>
          <a:lstStyle/>
          <a:p>
            <a:r>
              <a:rPr lang="en-US" sz="2400" dirty="0">
                <a:latin typeface="Arial" charset="0"/>
              </a:rPr>
              <a:t>Differences in technical requirements and constraints</a:t>
            </a:r>
            <a:endParaRPr lang="en-IE" sz="2400" dirty="0">
              <a:latin typeface="Arial" charset="0"/>
            </a:endParaRPr>
          </a:p>
        </p:txBody>
      </p:sp>
      <p:graphicFrame>
        <p:nvGraphicFramePr>
          <p:cNvPr id="3" name="Table 2">
            <a:extLst>
              <a:ext uri="{FF2B5EF4-FFF2-40B4-BE49-F238E27FC236}">
                <a16:creationId xmlns:a16="http://schemas.microsoft.com/office/drawing/2014/main" id="{CFE2DCEE-D606-43BE-AEA2-AB9D1EFB2A4E}"/>
              </a:ext>
            </a:extLst>
          </p:cNvPr>
          <p:cNvGraphicFramePr>
            <a:graphicFrameLocks noGrp="1"/>
          </p:cNvGraphicFramePr>
          <p:nvPr/>
        </p:nvGraphicFramePr>
        <p:xfrm>
          <a:off x="1552477" y="1981200"/>
          <a:ext cx="9085458" cy="4116387"/>
        </p:xfrm>
        <a:graphic>
          <a:graphicData uri="http://schemas.openxmlformats.org/drawingml/2006/table">
            <a:tbl>
              <a:tblPr/>
              <a:tblGrid>
                <a:gridCol w="1514243">
                  <a:extLst>
                    <a:ext uri="{9D8B030D-6E8A-4147-A177-3AD203B41FA5}">
                      <a16:colId xmlns:a16="http://schemas.microsoft.com/office/drawing/2014/main" val="2172656809"/>
                    </a:ext>
                  </a:extLst>
                </a:gridCol>
                <a:gridCol w="1514243">
                  <a:extLst>
                    <a:ext uri="{9D8B030D-6E8A-4147-A177-3AD203B41FA5}">
                      <a16:colId xmlns:a16="http://schemas.microsoft.com/office/drawing/2014/main" val="3755924159"/>
                    </a:ext>
                  </a:extLst>
                </a:gridCol>
                <a:gridCol w="1514243">
                  <a:extLst>
                    <a:ext uri="{9D8B030D-6E8A-4147-A177-3AD203B41FA5}">
                      <a16:colId xmlns:a16="http://schemas.microsoft.com/office/drawing/2014/main" val="2211205061"/>
                    </a:ext>
                  </a:extLst>
                </a:gridCol>
                <a:gridCol w="1514243">
                  <a:extLst>
                    <a:ext uri="{9D8B030D-6E8A-4147-A177-3AD203B41FA5}">
                      <a16:colId xmlns:a16="http://schemas.microsoft.com/office/drawing/2014/main" val="3473942525"/>
                    </a:ext>
                  </a:extLst>
                </a:gridCol>
                <a:gridCol w="1514243">
                  <a:extLst>
                    <a:ext uri="{9D8B030D-6E8A-4147-A177-3AD203B41FA5}">
                      <a16:colId xmlns:a16="http://schemas.microsoft.com/office/drawing/2014/main" val="3414366237"/>
                    </a:ext>
                  </a:extLst>
                </a:gridCol>
                <a:gridCol w="1514243">
                  <a:extLst>
                    <a:ext uri="{9D8B030D-6E8A-4147-A177-3AD203B41FA5}">
                      <a16:colId xmlns:a16="http://schemas.microsoft.com/office/drawing/2014/main" val="3039145888"/>
                    </a:ext>
                  </a:extLst>
                </a:gridCol>
              </a:tblGrid>
              <a:tr h="147014">
                <a:tc>
                  <a:txBody>
                    <a:bodyPr/>
                    <a:lstStyle/>
                    <a:p>
                      <a:pPr algn="l" fontAlgn="t"/>
                      <a:r>
                        <a:rPr lang="en-US" sz="800" b="1" i="0" u="none" strike="noStrike">
                          <a:solidFill>
                            <a:srgbClr val="000000"/>
                          </a:solidFill>
                          <a:effectLst/>
                          <a:latin typeface="Calibri" panose="020F0502020204030204" pitchFamily="34" charset="0"/>
                        </a:rPr>
                        <a:t>Classes of Devices</a:t>
                      </a: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t"/>
                      <a:r>
                        <a:rPr lang="en-US" sz="800" b="1" i="0" u="none" strike="noStrike">
                          <a:solidFill>
                            <a:srgbClr val="000000"/>
                          </a:solidFill>
                          <a:effectLst/>
                          <a:latin typeface="Calibri" panose="020F0502020204030204" pitchFamily="34" charset="0"/>
                        </a:rPr>
                        <a:t>Application / Use cases</a:t>
                      </a: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t"/>
                      <a:r>
                        <a:rPr lang="en-US" sz="800" b="1" i="0" u="none" strike="noStrike">
                          <a:solidFill>
                            <a:srgbClr val="000000"/>
                          </a:solidFill>
                          <a:effectLst/>
                          <a:latin typeface="Calibri" panose="020F0502020204030204" pitchFamily="34" charset="0"/>
                        </a:rPr>
                        <a:t>Link budget</a:t>
                      </a: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t"/>
                      <a:r>
                        <a:rPr lang="en-US" sz="800" b="1" i="0" u="none" strike="noStrike">
                          <a:solidFill>
                            <a:srgbClr val="000000"/>
                          </a:solidFill>
                          <a:effectLst/>
                          <a:latin typeface="Calibri" panose="020F0502020204030204" pitchFamily="34" charset="0"/>
                        </a:rPr>
                        <a:t>Payloads</a:t>
                      </a: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t"/>
                      <a:r>
                        <a:rPr lang="en-US" sz="800" b="1" i="0" u="none" strike="noStrike">
                          <a:solidFill>
                            <a:srgbClr val="000000"/>
                          </a:solidFill>
                          <a:effectLst/>
                          <a:latin typeface="Calibri" panose="020F0502020204030204" pitchFamily="34" charset="0"/>
                        </a:rPr>
                        <a:t>Current cons.  (in active state)</a:t>
                      </a: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t"/>
                      <a:r>
                        <a:rPr lang="en-US" sz="800" b="1" i="0" u="none" strike="noStrike">
                          <a:solidFill>
                            <a:srgbClr val="000000"/>
                          </a:solidFill>
                          <a:effectLst/>
                          <a:latin typeface="Calibri" panose="020F0502020204030204" pitchFamily="34" charset="0"/>
                        </a:rPr>
                        <a:t>Market acceptance criteria</a:t>
                      </a: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525825130"/>
                  </a:ext>
                </a:extLst>
              </a:tr>
              <a:tr h="441042">
                <a:tc>
                  <a:txBody>
                    <a:bodyPr/>
                    <a:lstStyle/>
                    <a:p>
                      <a:pPr algn="l" fontAlgn="t"/>
                      <a:br>
                        <a:rPr lang="en-CH" sz="600" b="1" i="1" u="none" strike="noStrike">
                          <a:solidFill>
                            <a:srgbClr val="000000"/>
                          </a:solidFill>
                          <a:effectLst/>
                          <a:latin typeface="Calibri" panose="020F0502020204030204" pitchFamily="34" charset="0"/>
                        </a:rPr>
                      </a:br>
                      <a:br>
                        <a:rPr lang="en-CH" sz="600" b="1" i="1" u="none" strike="noStrike">
                          <a:solidFill>
                            <a:srgbClr val="000000"/>
                          </a:solidFill>
                          <a:effectLst/>
                          <a:latin typeface="Calibri" panose="020F0502020204030204" pitchFamily="34" charset="0"/>
                        </a:rPr>
                      </a:br>
                      <a:br>
                        <a:rPr lang="en-CH" sz="600" b="1" i="1" u="none" strike="noStrike">
                          <a:solidFill>
                            <a:srgbClr val="000000"/>
                          </a:solidFill>
                          <a:effectLst/>
                          <a:latin typeface="Calibri" panose="020F0502020204030204" pitchFamily="34" charset="0"/>
                        </a:rPr>
                      </a:br>
                      <a:endParaRPr lang="en-CH" sz="600" b="1" i="1" u="none" strike="noStrike">
                        <a:solidFill>
                          <a:srgbClr val="000000"/>
                        </a:solidFill>
                        <a:effectLst/>
                        <a:latin typeface="Calibri" panose="020F0502020204030204" pitchFamily="34" charset="0"/>
                      </a:endParaRP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t"/>
                      <a:r>
                        <a:rPr lang="en-CH" sz="600" b="1" i="1" u="none" strike="noStrike">
                          <a:solidFill>
                            <a:srgbClr val="000000"/>
                          </a:solidFill>
                          <a:effectLst/>
                          <a:latin typeface="Calibri" panose="020F0502020204030204" pitchFamily="34" charset="0"/>
                        </a:rPr>
                        <a:t> </a:t>
                      </a: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t"/>
                      <a:r>
                        <a:rPr lang="en-US" sz="600" b="0" i="1" u="none" strike="noStrike">
                          <a:solidFill>
                            <a:srgbClr val="000000"/>
                          </a:solidFill>
                          <a:effectLst/>
                          <a:latin typeface="Calibri" panose="020F0502020204030204" pitchFamily="34" charset="0"/>
                        </a:rPr>
                        <a:t>classification (assumptions: 0dBi antenna):</a:t>
                      </a:r>
                      <a:br>
                        <a:rPr lang="en-US" sz="600" b="0" i="1" u="none" strike="noStrike">
                          <a:solidFill>
                            <a:srgbClr val="000000"/>
                          </a:solidFill>
                          <a:effectLst/>
                          <a:latin typeface="Calibri" panose="020F0502020204030204" pitchFamily="34" charset="0"/>
                        </a:rPr>
                      </a:br>
                      <a:r>
                        <a:rPr lang="en-US" sz="600" b="0" i="1" u="none" strike="noStrike">
                          <a:solidFill>
                            <a:srgbClr val="000000"/>
                          </a:solidFill>
                          <a:effectLst/>
                          <a:latin typeface="Calibri" panose="020F0502020204030204" pitchFamily="34" charset="0"/>
                        </a:rPr>
                        <a:t>- very high (PL &gt; 90 dB, d &gt; 100m)</a:t>
                      </a:r>
                      <a:br>
                        <a:rPr lang="en-US" sz="600" b="0" i="1" u="none" strike="noStrike">
                          <a:solidFill>
                            <a:srgbClr val="000000"/>
                          </a:solidFill>
                          <a:effectLst/>
                          <a:latin typeface="Calibri" panose="020F0502020204030204" pitchFamily="34" charset="0"/>
                        </a:rPr>
                      </a:br>
                      <a:r>
                        <a:rPr lang="en-US" sz="600" b="0" i="1" u="none" strike="noStrike">
                          <a:solidFill>
                            <a:srgbClr val="000000"/>
                          </a:solidFill>
                          <a:effectLst/>
                          <a:latin typeface="Calibri" panose="020F0502020204030204" pitchFamily="34" charset="0"/>
                        </a:rPr>
                        <a:t>- moderate (PL</a:t>
                      </a:r>
                      <a:r>
                        <a:rPr lang="en-US" sz="600" b="0" i="0" u="none" strike="noStrike">
                          <a:solidFill>
                            <a:srgbClr val="000000"/>
                          </a:solidFill>
                          <a:effectLst/>
                          <a:latin typeface="Calibri" panose="020F0502020204030204" pitchFamily="34" charset="0"/>
                        </a:rPr>
                        <a:t>≈ </a:t>
                      </a:r>
                      <a:r>
                        <a:rPr lang="en-US" sz="600" b="0" i="1" u="none" strike="noStrike">
                          <a:solidFill>
                            <a:srgbClr val="000000"/>
                          </a:solidFill>
                          <a:effectLst/>
                          <a:latin typeface="Calibri" panose="020F0502020204030204" pitchFamily="34" charset="0"/>
                        </a:rPr>
                        <a:t>80 dB, d </a:t>
                      </a:r>
                      <a:r>
                        <a:rPr lang="en-US" sz="600" b="0" i="0" u="none" strike="noStrike">
                          <a:solidFill>
                            <a:srgbClr val="000000"/>
                          </a:solidFill>
                          <a:effectLst/>
                          <a:latin typeface="Calibri" panose="020F0502020204030204" pitchFamily="34" charset="0"/>
                        </a:rPr>
                        <a:t>≈ 30 m)</a:t>
                      </a:r>
                      <a:br>
                        <a:rPr lang="en-US" sz="600" b="0" i="1" u="none" strike="noStrike">
                          <a:solidFill>
                            <a:srgbClr val="000000"/>
                          </a:solidFill>
                          <a:effectLst/>
                          <a:latin typeface="Calibri" panose="020F0502020204030204" pitchFamily="34" charset="0"/>
                        </a:rPr>
                      </a:br>
                      <a:r>
                        <a:rPr lang="en-US" sz="600" b="0" i="1" u="none" strike="noStrike">
                          <a:solidFill>
                            <a:srgbClr val="000000"/>
                          </a:solidFill>
                          <a:effectLst/>
                          <a:latin typeface="Calibri" panose="020F0502020204030204" pitchFamily="34" charset="0"/>
                        </a:rPr>
                        <a:t>- proximity (PL≈ 60 dB, d ≈ 3m)</a:t>
                      </a: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t"/>
                      <a:r>
                        <a:rPr lang="en-US" sz="600" b="0" i="1" u="none" strike="noStrike">
                          <a:solidFill>
                            <a:srgbClr val="000000"/>
                          </a:solidFill>
                          <a:effectLst/>
                          <a:latin typeface="Calibri" panose="020F0502020204030204" pitchFamily="34" charset="0"/>
                        </a:rPr>
                        <a:t>classification:</a:t>
                      </a:r>
                      <a:br>
                        <a:rPr lang="en-US" sz="600" b="0" i="1" u="none" strike="noStrike">
                          <a:solidFill>
                            <a:srgbClr val="000000"/>
                          </a:solidFill>
                          <a:effectLst/>
                          <a:latin typeface="Calibri" panose="020F0502020204030204" pitchFamily="34" charset="0"/>
                        </a:rPr>
                      </a:br>
                      <a:r>
                        <a:rPr lang="en-US" sz="600" b="0" i="1" u="none" strike="noStrike">
                          <a:solidFill>
                            <a:srgbClr val="000000"/>
                          </a:solidFill>
                          <a:effectLst/>
                          <a:latin typeface="Calibri" panose="020F0502020204030204" pitchFamily="34" charset="0"/>
                        </a:rPr>
                        <a:t>- short payload, small duty cycles</a:t>
                      </a:r>
                      <a:br>
                        <a:rPr lang="en-US" sz="600" b="0" i="1" u="none" strike="noStrike">
                          <a:solidFill>
                            <a:srgbClr val="000000"/>
                          </a:solidFill>
                          <a:effectLst/>
                          <a:latin typeface="Calibri" panose="020F0502020204030204" pitchFamily="34" charset="0"/>
                        </a:rPr>
                      </a:br>
                      <a:r>
                        <a:rPr lang="en-US" sz="600" b="0" i="1" u="none" strike="noStrike">
                          <a:solidFill>
                            <a:srgbClr val="000000"/>
                          </a:solidFill>
                          <a:effectLst/>
                          <a:latin typeface="Calibri" panose="020F0502020204030204" pitchFamily="34" charset="0"/>
                        </a:rPr>
                        <a:t>- continous payload, larger duty cycle</a:t>
                      </a: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t"/>
                      <a:r>
                        <a:rPr lang="en-US" sz="600" b="0" i="1" u="none" strike="noStrike">
                          <a:solidFill>
                            <a:srgbClr val="000000"/>
                          </a:solidFill>
                          <a:effectLst/>
                          <a:latin typeface="Calibri" panose="020F0502020204030204" pitchFamily="34" charset="0"/>
                        </a:rPr>
                        <a:t>classifications:</a:t>
                      </a:r>
                      <a:br>
                        <a:rPr lang="en-US" sz="600" b="0" i="1" u="none" strike="noStrike">
                          <a:solidFill>
                            <a:srgbClr val="000000"/>
                          </a:solidFill>
                          <a:effectLst/>
                          <a:latin typeface="Calibri" panose="020F0502020204030204" pitchFamily="34" charset="0"/>
                        </a:rPr>
                      </a:br>
                      <a:r>
                        <a:rPr lang="en-US" sz="600" b="0" i="1" u="none" strike="noStrike">
                          <a:solidFill>
                            <a:srgbClr val="000000"/>
                          </a:solidFill>
                          <a:effectLst/>
                          <a:latin typeface="Calibri" panose="020F0502020204030204" pitchFamily="34" charset="0"/>
                        </a:rPr>
                        <a:t>- very low to low (up to 10 mA)</a:t>
                      </a:r>
                      <a:br>
                        <a:rPr lang="en-US" sz="600" b="0" i="1" u="none" strike="noStrike">
                          <a:solidFill>
                            <a:srgbClr val="000000"/>
                          </a:solidFill>
                          <a:effectLst/>
                          <a:latin typeface="Calibri" panose="020F0502020204030204" pitchFamily="34" charset="0"/>
                        </a:rPr>
                      </a:br>
                      <a:r>
                        <a:rPr lang="en-US" sz="600" b="0" i="1" u="none" strike="noStrike">
                          <a:solidFill>
                            <a:srgbClr val="000000"/>
                          </a:solidFill>
                          <a:effectLst/>
                          <a:latin typeface="Calibri" panose="020F0502020204030204" pitchFamily="34" charset="0"/>
                        </a:rPr>
                        <a:t>- moderate to high (100mA+)</a:t>
                      </a: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t"/>
                      <a:r>
                        <a:rPr lang="en-US" sz="600" b="0" i="1" u="none" strike="noStrike">
                          <a:solidFill>
                            <a:srgbClr val="000000"/>
                          </a:solidFill>
                          <a:effectLst/>
                          <a:latin typeface="Calibri" panose="020F0502020204030204" pitchFamily="34" charset="0"/>
                        </a:rPr>
                        <a:t>key words:</a:t>
                      </a:r>
                      <a:br>
                        <a:rPr lang="en-US" sz="600" b="0" i="1" u="none" strike="noStrike">
                          <a:solidFill>
                            <a:srgbClr val="000000"/>
                          </a:solidFill>
                          <a:effectLst/>
                          <a:latin typeface="Calibri" panose="020F0502020204030204" pitchFamily="34" charset="0"/>
                        </a:rPr>
                      </a:br>
                      <a:r>
                        <a:rPr lang="en-US" sz="600" b="0" i="1" u="none" strike="noStrike">
                          <a:solidFill>
                            <a:srgbClr val="000000"/>
                          </a:solidFill>
                          <a:effectLst/>
                          <a:latin typeface="Calibri" panose="020F0502020204030204" pitchFamily="34" charset="0"/>
                        </a:rPr>
                        <a:t>cost, reliability (QoS), integrity, security</a:t>
                      </a: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4963018"/>
                  </a:ext>
                </a:extLst>
              </a:tr>
              <a:tr h="882083">
                <a:tc>
                  <a:txBody>
                    <a:bodyPr/>
                    <a:lstStyle/>
                    <a:p>
                      <a:pPr algn="l" fontAlgn="t"/>
                      <a:r>
                        <a:rPr lang="en-US" sz="800" b="1" i="0" u="none" strike="noStrike">
                          <a:solidFill>
                            <a:srgbClr val="000000"/>
                          </a:solidFill>
                          <a:effectLst/>
                          <a:latin typeface="Calibri" panose="020F0502020204030204" pitchFamily="34" charset="0"/>
                        </a:rPr>
                        <a:t>Ranging </a:t>
                      </a:r>
                      <a:br>
                        <a:rPr lang="en-US" sz="800" b="1" i="0" u="none" strike="noStrike">
                          <a:solidFill>
                            <a:srgbClr val="000000"/>
                          </a:solidFill>
                          <a:effectLst/>
                          <a:latin typeface="Calibri" panose="020F0502020204030204" pitchFamily="34" charset="0"/>
                        </a:rPr>
                      </a:br>
                      <a:r>
                        <a:rPr lang="en-US" sz="800" b="1" i="0" u="none" strike="noStrike">
                          <a:solidFill>
                            <a:srgbClr val="000000"/>
                          </a:solidFill>
                          <a:effectLst/>
                          <a:latin typeface="Calibri" panose="020F0502020204030204" pitchFamily="34" charset="0"/>
                        </a:rPr>
                        <a:t>(no infrastructure)</a:t>
                      </a:r>
                      <a:br>
                        <a:rPr lang="en-US" sz="800" b="1" i="0" u="none" strike="noStrike">
                          <a:solidFill>
                            <a:srgbClr val="000000"/>
                          </a:solidFill>
                          <a:effectLst/>
                          <a:latin typeface="Calibri" panose="020F0502020204030204" pitchFamily="34" charset="0"/>
                        </a:rPr>
                      </a:br>
                      <a:br>
                        <a:rPr lang="en-US" sz="800" b="1" i="0" u="none" strike="noStrike">
                          <a:solidFill>
                            <a:srgbClr val="000000"/>
                          </a:solidFill>
                          <a:effectLst/>
                          <a:latin typeface="Calibri" panose="020F0502020204030204" pitchFamily="34" charset="0"/>
                        </a:rPr>
                      </a:br>
                      <a:br>
                        <a:rPr lang="en-US" sz="800" b="1" i="0" u="none" strike="noStrike">
                          <a:solidFill>
                            <a:srgbClr val="000000"/>
                          </a:solidFill>
                          <a:effectLst/>
                          <a:latin typeface="Calibri" panose="020F0502020204030204" pitchFamily="34" charset="0"/>
                        </a:rPr>
                      </a:br>
                      <a:br>
                        <a:rPr lang="en-US" sz="800" b="1" i="0" u="none" strike="noStrike">
                          <a:solidFill>
                            <a:srgbClr val="000000"/>
                          </a:solidFill>
                          <a:effectLst/>
                          <a:latin typeface="Calibri" panose="020F0502020204030204" pitchFamily="34" charset="0"/>
                        </a:rPr>
                      </a:br>
                      <a:endParaRPr lang="en-US" sz="800" b="1" i="0" u="none" strike="noStrike">
                        <a:solidFill>
                          <a:srgbClr val="000000"/>
                        </a:solidFill>
                        <a:effectLst/>
                        <a:latin typeface="Calibri" panose="020F0502020204030204" pitchFamily="34" charset="0"/>
                      </a:endParaRP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1" i="0" u="none" strike="noStrike">
                          <a:solidFill>
                            <a:srgbClr val="000000"/>
                          </a:solidFill>
                          <a:effectLst/>
                          <a:latin typeface="Calibri" panose="020F0502020204030204" pitchFamily="34" charset="0"/>
                        </a:rPr>
                        <a:t>Device-to-Device Distance</a:t>
                      </a:r>
                      <a:br>
                        <a:rPr lang="en-US" sz="800" b="1" i="0" u="none" strike="noStrike">
                          <a:solidFill>
                            <a:srgbClr val="000000"/>
                          </a:solidFill>
                          <a:effectLst/>
                          <a:latin typeface="Calibri" panose="020F0502020204030204" pitchFamily="34" charset="0"/>
                        </a:rPr>
                      </a:br>
                      <a:r>
                        <a:rPr lang="en-US" sz="800" b="1" i="0" u="none" strike="noStrike">
                          <a:solidFill>
                            <a:srgbClr val="000000"/>
                          </a:solidFill>
                          <a:effectLst/>
                          <a:latin typeface="Calibri" panose="020F0502020204030204" pitchFamily="34" charset="0"/>
                        </a:rPr>
                        <a:t>&amp; Angle of Arrival</a:t>
                      </a:r>
                      <a:br>
                        <a:rPr lang="en-US" sz="800" b="1"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 access</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 paymanent (mobile &amp; transp.)</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 contact tracing</a:t>
                      </a:r>
                      <a:endParaRPr lang="en-US" sz="800" b="1" i="0" u="none" strike="noStrike">
                        <a:solidFill>
                          <a:srgbClr val="000000"/>
                        </a:solidFill>
                        <a:effectLst/>
                        <a:latin typeface="Calibri" panose="020F0502020204030204" pitchFamily="34" charset="0"/>
                      </a:endParaRP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t"/>
                      <a:r>
                        <a:rPr lang="en-US" sz="800" b="0" i="0" u="none" strike="noStrike">
                          <a:solidFill>
                            <a:srgbClr val="000000"/>
                          </a:solidFill>
                          <a:effectLst/>
                          <a:latin typeface="Calibri" panose="020F0502020204030204" pitchFamily="34" charset="0"/>
                        </a:rPr>
                        <a:t>very high</a:t>
                      </a: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Calibri" panose="020F0502020204030204" pitchFamily="34" charset="0"/>
                        </a:rPr>
                        <a:t>short payload,</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small duty cycles</a:t>
                      </a: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Calibri" panose="020F0502020204030204" pitchFamily="34" charset="0"/>
                        </a:rPr>
                        <a:t>very low to low</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(smartwatches, bracelet, fob,…)</a:t>
                      </a: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Calibri" panose="020F0502020204030204" pitchFamily="34" charset="0"/>
                        </a:rPr>
                        <a:t>costs, costs, costs…</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precision (cm)</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Integrity (security)</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[mostly consumer]</a:t>
                      </a: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9634479"/>
                  </a:ext>
                </a:extLst>
              </a:tr>
              <a:tr h="882083">
                <a:tc>
                  <a:txBody>
                    <a:bodyPr/>
                    <a:lstStyle/>
                    <a:p>
                      <a:pPr algn="l" fontAlgn="t"/>
                      <a:r>
                        <a:rPr lang="en-US" sz="800" b="1" i="0" u="none" strike="noStrike">
                          <a:solidFill>
                            <a:srgbClr val="000000"/>
                          </a:solidFill>
                          <a:effectLst/>
                          <a:latin typeface="Calibri" panose="020F0502020204030204" pitchFamily="34" charset="0"/>
                        </a:rPr>
                        <a:t>Localization </a:t>
                      </a:r>
                      <a:br>
                        <a:rPr lang="en-US" sz="800" b="1" i="0" u="none" strike="noStrike">
                          <a:solidFill>
                            <a:srgbClr val="000000"/>
                          </a:solidFill>
                          <a:effectLst/>
                          <a:latin typeface="Calibri" panose="020F0502020204030204" pitchFamily="34" charset="0"/>
                        </a:rPr>
                      </a:br>
                      <a:r>
                        <a:rPr lang="en-US" sz="800" b="1" i="0" u="none" strike="noStrike">
                          <a:solidFill>
                            <a:srgbClr val="000000"/>
                          </a:solidFill>
                          <a:effectLst/>
                          <a:latin typeface="Calibri" panose="020F0502020204030204" pitchFamily="34" charset="0"/>
                        </a:rPr>
                        <a:t>(infrastructure)</a:t>
                      </a:r>
                      <a:br>
                        <a:rPr lang="en-US" sz="800" b="1" i="0" u="none" strike="noStrike">
                          <a:solidFill>
                            <a:srgbClr val="000000"/>
                          </a:solidFill>
                          <a:effectLst/>
                          <a:latin typeface="Calibri" panose="020F0502020204030204" pitchFamily="34" charset="0"/>
                        </a:rPr>
                      </a:br>
                      <a:br>
                        <a:rPr lang="en-US" sz="800" b="1" i="0" u="none" strike="noStrike">
                          <a:solidFill>
                            <a:srgbClr val="000000"/>
                          </a:solidFill>
                          <a:effectLst/>
                          <a:latin typeface="Calibri" panose="020F0502020204030204" pitchFamily="34" charset="0"/>
                        </a:rPr>
                      </a:br>
                      <a:br>
                        <a:rPr lang="en-US" sz="800" b="1" i="0" u="none" strike="noStrike">
                          <a:solidFill>
                            <a:srgbClr val="000000"/>
                          </a:solidFill>
                          <a:effectLst/>
                          <a:latin typeface="Calibri" panose="020F0502020204030204" pitchFamily="34" charset="0"/>
                        </a:rPr>
                      </a:br>
                      <a:br>
                        <a:rPr lang="en-US" sz="800" b="1" i="0" u="none" strike="noStrike">
                          <a:solidFill>
                            <a:srgbClr val="000000"/>
                          </a:solidFill>
                          <a:effectLst/>
                          <a:latin typeface="Calibri" panose="020F0502020204030204" pitchFamily="34" charset="0"/>
                        </a:rPr>
                      </a:br>
                      <a:endParaRPr lang="en-US" sz="800" b="1" i="0" u="none" strike="noStrike">
                        <a:solidFill>
                          <a:srgbClr val="000000"/>
                        </a:solidFill>
                        <a:effectLst/>
                        <a:latin typeface="Calibri" panose="020F0502020204030204" pitchFamily="34" charset="0"/>
                      </a:endParaRP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1" i="0" u="none" strike="noStrike">
                          <a:solidFill>
                            <a:srgbClr val="000000"/>
                          </a:solidFill>
                          <a:effectLst/>
                          <a:latin typeface="Calibri" panose="020F0502020204030204" pitchFamily="34" charset="0"/>
                        </a:rPr>
                        <a:t>RTLS </a:t>
                      </a:r>
                      <a:br>
                        <a:rPr lang="en-US" sz="800" b="1"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 asset tracking</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 robotic, drone, UAV</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 trains</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 shopping analytics</a:t>
                      </a:r>
                      <a:endParaRPr lang="en-US" sz="800" b="1" i="0" u="none" strike="noStrike">
                        <a:solidFill>
                          <a:srgbClr val="000000"/>
                        </a:solidFill>
                        <a:effectLst/>
                        <a:latin typeface="Calibri" panose="020F0502020204030204" pitchFamily="34" charset="0"/>
                      </a:endParaRP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l" fontAlgn="t"/>
                      <a:r>
                        <a:rPr lang="en-US" sz="800" b="0" i="0" u="none" strike="noStrike">
                          <a:solidFill>
                            <a:srgbClr val="000000"/>
                          </a:solidFill>
                          <a:effectLst/>
                          <a:latin typeface="Calibri" panose="020F0502020204030204" pitchFamily="34" charset="0"/>
                        </a:rPr>
                        <a:t>very high</a:t>
                      </a: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Calibri" panose="020F0502020204030204" pitchFamily="34" charset="0"/>
                        </a:rPr>
                        <a:t>short payload, </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small duty cycles</a:t>
                      </a: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Calibri" panose="020F0502020204030204" pitchFamily="34" charset="0"/>
                        </a:rPr>
                        <a:t>very low to low</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(tags,…)</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moderate to high </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(anchors/infrastructure)</a:t>
                      </a: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Calibri" panose="020F0502020204030204" pitchFamily="34" charset="0"/>
                        </a:rPr>
                        <a:t>scalability</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reliability</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precision (cm)</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[mostly industrial]</a:t>
                      </a: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6152742"/>
                  </a:ext>
                </a:extLst>
              </a:tr>
              <a:tr h="588055">
                <a:tc>
                  <a:txBody>
                    <a:bodyPr/>
                    <a:lstStyle/>
                    <a:p>
                      <a:pPr algn="l" fontAlgn="t"/>
                      <a:r>
                        <a:rPr lang="en-US" sz="800" b="1" i="0" u="none" strike="noStrike">
                          <a:solidFill>
                            <a:srgbClr val="000000"/>
                          </a:solidFill>
                          <a:effectLst/>
                          <a:latin typeface="Calibri" panose="020F0502020204030204" pitchFamily="34" charset="0"/>
                        </a:rPr>
                        <a:t>Sensing</a:t>
                      </a:r>
                      <a:br>
                        <a:rPr lang="en-US" sz="800" b="1" i="0" u="none" strike="noStrike">
                          <a:solidFill>
                            <a:srgbClr val="000000"/>
                          </a:solidFill>
                          <a:effectLst/>
                          <a:latin typeface="Calibri" panose="020F0502020204030204" pitchFamily="34" charset="0"/>
                        </a:rPr>
                      </a:br>
                      <a:br>
                        <a:rPr lang="en-US" sz="800" b="1" i="0" u="none" strike="noStrike">
                          <a:solidFill>
                            <a:srgbClr val="000000"/>
                          </a:solidFill>
                          <a:effectLst/>
                          <a:latin typeface="Calibri" panose="020F0502020204030204" pitchFamily="34" charset="0"/>
                        </a:rPr>
                      </a:br>
                      <a:br>
                        <a:rPr lang="en-US" sz="800" b="1" i="0" u="none" strike="noStrike">
                          <a:solidFill>
                            <a:srgbClr val="000000"/>
                          </a:solidFill>
                          <a:effectLst/>
                          <a:latin typeface="Calibri" panose="020F0502020204030204" pitchFamily="34" charset="0"/>
                        </a:rPr>
                      </a:br>
                      <a:endParaRPr lang="en-US" sz="800" b="1" i="0" u="none" strike="noStrike">
                        <a:solidFill>
                          <a:srgbClr val="000000"/>
                        </a:solidFill>
                        <a:effectLst/>
                        <a:latin typeface="Calibri" panose="020F0502020204030204" pitchFamily="34" charset="0"/>
                      </a:endParaRP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1" i="0" u="none" strike="noStrike">
                          <a:solidFill>
                            <a:srgbClr val="000000"/>
                          </a:solidFill>
                          <a:effectLst/>
                          <a:latin typeface="Calibri" panose="020F0502020204030204" pitchFamily="34" charset="0"/>
                        </a:rPr>
                        <a:t>Sensing</a:t>
                      </a:r>
                      <a:br>
                        <a:rPr lang="en-US" sz="800" b="1"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 mono- or bi-static radars</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 presence/obstacle detection</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 gesture/context detection</a:t>
                      </a:r>
                      <a:endParaRPr lang="en-US" sz="800" b="1" i="0" u="none" strike="noStrike">
                        <a:solidFill>
                          <a:srgbClr val="000000"/>
                        </a:solidFill>
                        <a:effectLst/>
                        <a:latin typeface="Calibri" panose="020F0502020204030204" pitchFamily="34" charset="0"/>
                      </a:endParaRP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t"/>
                      <a:r>
                        <a:rPr lang="en-US" sz="800" b="0" i="0" u="none" strike="noStrike">
                          <a:solidFill>
                            <a:srgbClr val="000000"/>
                          </a:solidFill>
                          <a:effectLst/>
                          <a:latin typeface="Calibri" panose="020F0502020204030204" pitchFamily="34" charset="0"/>
                        </a:rPr>
                        <a:t>proximity</a:t>
                      </a: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Calibri" panose="020F0502020204030204" pitchFamily="34" charset="0"/>
                        </a:rPr>
                        <a:t>no payload, </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small duty cycles ?</a:t>
                      </a: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CH" sz="800" b="0" i="0" u="none" strike="noStrike">
                          <a:solidFill>
                            <a:srgbClr val="000000"/>
                          </a:solidFill>
                          <a:effectLst/>
                          <a:latin typeface="Calibri" panose="020F0502020204030204" pitchFamily="34" charset="0"/>
                        </a:rPr>
                        <a:t>?</a:t>
                      </a: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Calibri" panose="020F0502020204030204" pitchFamily="34" charset="0"/>
                        </a:rPr>
                        <a:t>costs</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precision (mm, larger BW)</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reliability (safety app. ?)</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[consumer &amp; industrial]</a:t>
                      </a: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2246696"/>
                  </a:ext>
                </a:extLst>
              </a:tr>
              <a:tr h="588055">
                <a:tc rowSpan="2">
                  <a:txBody>
                    <a:bodyPr/>
                    <a:lstStyle/>
                    <a:p>
                      <a:pPr algn="l" fontAlgn="t"/>
                      <a:r>
                        <a:rPr lang="en-US" sz="800" b="1" i="0" u="none" strike="noStrike">
                          <a:solidFill>
                            <a:srgbClr val="000000"/>
                          </a:solidFill>
                          <a:effectLst/>
                          <a:latin typeface="Calibri" panose="020F0502020204030204" pitchFamily="34" charset="0"/>
                        </a:rPr>
                        <a:t>Data streaming</a:t>
                      </a:r>
                      <a:br>
                        <a:rPr lang="en-US" sz="800" b="1" i="0" u="none" strike="noStrike">
                          <a:solidFill>
                            <a:srgbClr val="000000"/>
                          </a:solidFill>
                          <a:effectLst/>
                          <a:latin typeface="Calibri" panose="020F0502020204030204" pitchFamily="34" charset="0"/>
                        </a:rPr>
                      </a:br>
                      <a:endParaRPr lang="en-US" sz="800" b="1" i="0" u="none" strike="noStrike">
                        <a:solidFill>
                          <a:srgbClr val="000000"/>
                        </a:solidFill>
                        <a:effectLst/>
                        <a:latin typeface="Calibri" panose="020F0502020204030204" pitchFamily="34" charset="0"/>
                      </a:endParaRP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1" i="0" u="none" strike="noStrike">
                          <a:solidFill>
                            <a:srgbClr val="000000"/>
                          </a:solidFill>
                          <a:effectLst/>
                          <a:latin typeface="Calibri" panose="020F0502020204030204" pitchFamily="34" charset="0"/>
                        </a:rPr>
                        <a:t>Real time streaming</a:t>
                      </a:r>
                      <a:br>
                        <a:rPr lang="en-US" sz="800" b="1"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 audio (headphones)</a:t>
                      </a:r>
                      <a:br>
                        <a:rPr lang="en-US" sz="800" b="1" i="0" u="none" strike="noStrike">
                          <a:solidFill>
                            <a:srgbClr val="000000"/>
                          </a:solidFill>
                          <a:effectLst/>
                          <a:latin typeface="Calibri" panose="020F0502020204030204" pitchFamily="34" charset="0"/>
                        </a:rPr>
                      </a:br>
                      <a:br>
                        <a:rPr lang="en-US" sz="800" b="1" i="0" u="none" strike="noStrike">
                          <a:solidFill>
                            <a:srgbClr val="000000"/>
                          </a:solidFill>
                          <a:effectLst/>
                          <a:latin typeface="Calibri" panose="020F0502020204030204" pitchFamily="34" charset="0"/>
                        </a:rPr>
                      </a:br>
                      <a:endParaRPr lang="en-US" sz="800" b="1" i="0" u="none" strike="noStrike">
                        <a:solidFill>
                          <a:srgbClr val="000000"/>
                        </a:solidFill>
                        <a:effectLst/>
                        <a:latin typeface="Calibri" panose="020F0502020204030204" pitchFamily="34" charset="0"/>
                      </a:endParaRP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t"/>
                      <a:r>
                        <a:rPr lang="en-US" sz="800" b="0" i="0" u="none" strike="noStrike">
                          <a:solidFill>
                            <a:srgbClr val="000000"/>
                          </a:solidFill>
                          <a:effectLst/>
                          <a:latin typeface="Calibri" panose="020F0502020204030204" pitchFamily="34" charset="0"/>
                        </a:rPr>
                        <a:t>moderate</a:t>
                      </a: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Calibri" panose="020F0502020204030204" pitchFamily="34" charset="0"/>
                        </a:rPr>
                        <a:t>continuous payload, </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larger duty cycles</a:t>
                      </a: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Calibri" panose="020F0502020204030204" pitchFamily="34" charset="0"/>
                        </a:rPr>
                        <a:t>very low to low</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(headphone, in-ear devices, ...)</a:t>
                      </a: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Calibri" panose="020F0502020204030204" pitchFamily="34" charset="0"/>
                        </a:rPr>
                        <a:t>?</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[consumer]</a:t>
                      </a:r>
                      <a:br>
                        <a:rPr lang="en-US" sz="800" b="0" i="0" u="none" strike="noStrike">
                          <a:solidFill>
                            <a:srgbClr val="000000"/>
                          </a:solidFill>
                          <a:effectLst/>
                          <a:latin typeface="Calibri" panose="020F0502020204030204" pitchFamily="34" charset="0"/>
                        </a:rPr>
                      </a:br>
                      <a:endParaRPr lang="en-US" sz="800" b="0" i="0" u="none" strike="noStrike">
                        <a:solidFill>
                          <a:srgbClr val="000000"/>
                        </a:solidFill>
                        <a:effectLst/>
                        <a:latin typeface="Calibri" panose="020F0502020204030204" pitchFamily="34" charset="0"/>
                      </a:endParaRP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3051431"/>
                  </a:ext>
                </a:extLst>
              </a:tr>
              <a:tr h="588055">
                <a:tc vMerge="1">
                  <a:txBody>
                    <a:bodyPr/>
                    <a:lstStyle/>
                    <a:p>
                      <a:endParaRPr lang="en-CH"/>
                    </a:p>
                  </a:txBody>
                  <a:tcPr/>
                </a:tc>
                <a:tc>
                  <a:txBody>
                    <a:bodyPr/>
                    <a:lstStyle/>
                    <a:p>
                      <a:pPr algn="l" fontAlgn="t"/>
                      <a:r>
                        <a:rPr lang="en-US" sz="800" b="0" i="0" u="none" strike="noStrike">
                          <a:solidFill>
                            <a:srgbClr val="000000"/>
                          </a:solidFill>
                          <a:effectLst/>
                          <a:latin typeface="Calibri" panose="020F0502020204030204" pitchFamily="34" charset="0"/>
                        </a:rPr>
                        <a:t>- AR with multi-channel a/v</a:t>
                      </a:r>
                      <a:br>
                        <a:rPr lang="en-US" sz="800" b="0" i="0" u="none" strike="noStrike">
                          <a:solidFill>
                            <a:srgbClr val="000000"/>
                          </a:solidFill>
                          <a:effectLst/>
                          <a:latin typeface="Calibri" panose="020F0502020204030204" pitchFamily="34" charset="0"/>
                        </a:rPr>
                      </a:br>
                      <a:br>
                        <a:rPr lang="en-US" sz="800" b="0" i="0" u="none" strike="noStrike">
                          <a:solidFill>
                            <a:srgbClr val="000000"/>
                          </a:solidFill>
                          <a:effectLst/>
                          <a:latin typeface="Calibri" panose="020F0502020204030204" pitchFamily="34" charset="0"/>
                        </a:rPr>
                      </a:br>
                      <a:br>
                        <a:rPr lang="en-US" sz="800" b="0" i="0" u="none" strike="noStrike">
                          <a:solidFill>
                            <a:srgbClr val="000000"/>
                          </a:solidFill>
                          <a:effectLst/>
                          <a:latin typeface="Calibri" panose="020F0502020204030204" pitchFamily="34" charset="0"/>
                        </a:rPr>
                      </a:br>
                      <a:endParaRPr lang="en-US" sz="800" b="0" i="0" u="none" strike="noStrike">
                        <a:solidFill>
                          <a:srgbClr val="000000"/>
                        </a:solidFill>
                        <a:effectLst/>
                        <a:latin typeface="Calibri" panose="020F0502020204030204" pitchFamily="34" charset="0"/>
                      </a:endParaRP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t"/>
                      <a:r>
                        <a:rPr lang="en-US" sz="800" b="0" i="0" u="none" strike="noStrike">
                          <a:solidFill>
                            <a:srgbClr val="000000"/>
                          </a:solidFill>
                          <a:effectLst/>
                          <a:latin typeface="Calibri" panose="020F0502020204030204" pitchFamily="34" charset="0"/>
                        </a:rPr>
                        <a:t>proximity ?</a:t>
                      </a: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Calibri" panose="020F0502020204030204" pitchFamily="34" charset="0"/>
                        </a:rPr>
                        <a:t>continuous payload, </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larger duty cycles</a:t>
                      </a: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a:solidFill>
                            <a:srgbClr val="000000"/>
                          </a:solidFill>
                          <a:effectLst/>
                          <a:latin typeface="Calibri" panose="020F0502020204030204" pitchFamily="34" charset="0"/>
                        </a:rPr>
                        <a:t>moderate to high </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(AR glasses, ...)</a:t>
                      </a:r>
                      <a:br>
                        <a:rPr lang="en-US" sz="800" b="0" i="0" u="none" strike="noStrike">
                          <a:solidFill>
                            <a:srgbClr val="000000"/>
                          </a:solidFill>
                          <a:effectLst/>
                          <a:latin typeface="Calibri" panose="020F0502020204030204" pitchFamily="34" charset="0"/>
                        </a:rPr>
                      </a:br>
                      <a:r>
                        <a:rPr lang="en-US" sz="800" b="0" i="0" u="none" strike="noStrike">
                          <a:solidFill>
                            <a:srgbClr val="000000"/>
                          </a:solidFill>
                          <a:effectLst/>
                          <a:latin typeface="Calibri" panose="020F0502020204030204" pitchFamily="34" charset="0"/>
                        </a:rPr>
                        <a:t>?</a:t>
                      </a: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800" b="0" i="0" u="none" strike="noStrike" dirty="0">
                          <a:solidFill>
                            <a:srgbClr val="000000"/>
                          </a:solidFill>
                          <a:effectLst/>
                          <a:latin typeface="Calibri" panose="020F0502020204030204" pitchFamily="34" charset="0"/>
                        </a:rPr>
                        <a:t>?</a:t>
                      </a:r>
                      <a:br>
                        <a:rPr lang="en-US" sz="800" b="0" i="0" u="none" strike="noStrike" dirty="0">
                          <a:solidFill>
                            <a:srgbClr val="000000"/>
                          </a:solidFill>
                          <a:effectLst/>
                          <a:latin typeface="Calibri" panose="020F0502020204030204" pitchFamily="34" charset="0"/>
                        </a:rPr>
                      </a:br>
                      <a:r>
                        <a:rPr lang="en-US" sz="800" b="0" i="0" u="none" strike="noStrike" dirty="0">
                          <a:solidFill>
                            <a:srgbClr val="000000"/>
                          </a:solidFill>
                          <a:effectLst/>
                          <a:latin typeface="Calibri" panose="020F0502020204030204" pitchFamily="34" charset="0"/>
                        </a:rPr>
                        <a:t>[consumer]</a:t>
                      </a:r>
                      <a:br>
                        <a:rPr lang="en-US" sz="800" b="0" i="0" u="none" strike="noStrike" dirty="0">
                          <a:solidFill>
                            <a:srgbClr val="000000"/>
                          </a:solidFill>
                          <a:effectLst/>
                          <a:latin typeface="Calibri" panose="020F0502020204030204" pitchFamily="34" charset="0"/>
                        </a:rPr>
                      </a:br>
                      <a:endParaRPr lang="en-US" sz="800" b="0" i="0" u="none" strike="noStrike" dirty="0">
                        <a:solidFill>
                          <a:srgbClr val="000000"/>
                        </a:solidFill>
                        <a:effectLst/>
                        <a:latin typeface="Calibri" panose="020F0502020204030204" pitchFamily="34" charset="0"/>
                      </a:endParaRPr>
                    </a:p>
                  </a:txBody>
                  <a:tcPr marL="7351" marR="7351" marT="73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9106519"/>
                  </a:ext>
                </a:extLst>
              </a:tr>
            </a:tbl>
          </a:graphicData>
        </a:graphic>
      </p:graphicFrame>
    </p:spTree>
    <p:extLst>
      <p:ext uri="{BB962C8B-B14F-4D97-AF65-F5344CB8AC3E}">
        <p14:creationId xmlns:p14="http://schemas.microsoft.com/office/powerpoint/2010/main" val="2783820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B94346B2-7BB9-42B8-8AFC-3D60A35FB1FA}"/>
              </a:ext>
            </a:extLst>
          </p:cNvPr>
          <p:cNvGraphicFramePr>
            <a:graphicFrameLocks noChangeAspect="1"/>
          </p:cNvGraphicFramePr>
          <p:nvPr>
            <p:extLst>
              <p:ext uri="{D42A27DB-BD31-4B8C-83A1-F6EECF244321}">
                <p14:modId xmlns:p14="http://schemas.microsoft.com/office/powerpoint/2010/main" val="77718987"/>
              </p:ext>
            </p:extLst>
          </p:nvPr>
        </p:nvGraphicFramePr>
        <p:xfrm>
          <a:off x="685006" y="1600994"/>
          <a:ext cx="914400" cy="771525"/>
        </p:xfrm>
        <a:graphic>
          <a:graphicData uri="http://schemas.openxmlformats.org/presentationml/2006/ole">
            <mc:AlternateContent xmlns:mc="http://schemas.openxmlformats.org/markup-compatibility/2006">
              <mc:Choice xmlns:v="urn:schemas-microsoft-com:vml" Requires="v">
                <p:oleObj name="Worksheet" showAsIcon="1" r:id="rId2" imgW="914400" imgH="771480" progId="Excel.Sheet.12">
                  <p:embed/>
                </p:oleObj>
              </mc:Choice>
              <mc:Fallback>
                <p:oleObj name="Worksheet" showAsIcon="1" r:id="rId2" imgW="914400" imgH="771480" progId="Excel.Sheet.12">
                  <p:embed/>
                  <p:pic>
                    <p:nvPicPr>
                      <p:cNvPr id="0" name=""/>
                      <p:cNvPicPr/>
                      <p:nvPr/>
                    </p:nvPicPr>
                    <p:blipFill>
                      <a:blip r:embed="rId3"/>
                      <a:stretch>
                        <a:fillRect/>
                      </a:stretch>
                    </p:blipFill>
                    <p:spPr>
                      <a:xfrm>
                        <a:off x="685006" y="1600994"/>
                        <a:ext cx="914400" cy="771525"/>
                      </a:xfrm>
                      <a:prstGeom prst="rect">
                        <a:avLst/>
                      </a:prstGeom>
                    </p:spPr>
                  </p:pic>
                </p:oleObj>
              </mc:Fallback>
            </mc:AlternateContent>
          </a:graphicData>
        </a:graphic>
      </p:graphicFrame>
      <p:sp>
        <p:nvSpPr>
          <p:cNvPr id="5" name="TextBox 4">
            <a:extLst>
              <a:ext uri="{FF2B5EF4-FFF2-40B4-BE49-F238E27FC236}">
                <a16:creationId xmlns:a16="http://schemas.microsoft.com/office/drawing/2014/main" id="{B27426F7-8AAF-4EF7-B3D3-87FFCE0AADFB}"/>
              </a:ext>
            </a:extLst>
          </p:cNvPr>
          <p:cNvSpPr txBox="1"/>
          <p:nvPr/>
        </p:nvSpPr>
        <p:spPr>
          <a:xfrm>
            <a:off x="608806" y="1143794"/>
            <a:ext cx="958917" cy="292388"/>
          </a:xfrm>
          <a:prstGeom prst="rect">
            <a:avLst/>
          </a:prstGeom>
          <a:noFill/>
        </p:spPr>
        <p:txBody>
          <a:bodyPr wrap="none" rtlCol="0">
            <a:spAutoFit/>
          </a:bodyPr>
          <a:lstStyle/>
          <a:p>
            <a:r>
              <a:rPr lang="en-US" dirty="0"/>
              <a:t>Source file:</a:t>
            </a:r>
            <a:endParaRPr lang="en-CH" dirty="0"/>
          </a:p>
        </p:txBody>
      </p:sp>
      <p:sp>
        <p:nvSpPr>
          <p:cNvPr id="6" name="TextBox 5">
            <a:extLst>
              <a:ext uri="{FF2B5EF4-FFF2-40B4-BE49-F238E27FC236}">
                <a16:creationId xmlns:a16="http://schemas.microsoft.com/office/drawing/2014/main" id="{C54D009C-8FB2-481B-89E1-33A0C5AE02A1}"/>
              </a:ext>
            </a:extLst>
          </p:cNvPr>
          <p:cNvSpPr txBox="1"/>
          <p:nvPr/>
        </p:nvSpPr>
        <p:spPr>
          <a:xfrm>
            <a:off x="608806" y="3283600"/>
            <a:ext cx="5635966" cy="492443"/>
          </a:xfrm>
          <a:prstGeom prst="rect">
            <a:avLst/>
          </a:prstGeom>
          <a:noFill/>
        </p:spPr>
        <p:txBody>
          <a:bodyPr wrap="none" rtlCol="0">
            <a:spAutoFit/>
          </a:bodyPr>
          <a:lstStyle/>
          <a:p>
            <a:r>
              <a:rPr lang="en-US" dirty="0"/>
              <a:t>References:</a:t>
            </a:r>
          </a:p>
          <a:p>
            <a:r>
              <a:rPr lang="en-US" dirty="0">
                <a:hlinkClick r:id="rId4"/>
              </a:rPr>
              <a:t>https://www.ieee802.org/3/B400G/public/21_0114/healey_b400g_01_210114.pdf</a:t>
            </a:r>
            <a:r>
              <a:rPr lang="en-US" dirty="0"/>
              <a:t> </a:t>
            </a:r>
            <a:endParaRPr lang="en-CH" dirty="0"/>
          </a:p>
        </p:txBody>
      </p:sp>
    </p:spTree>
    <p:extLst>
      <p:ext uri="{BB962C8B-B14F-4D97-AF65-F5344CB8AC3E}">
        <p14:creationId xmlns:p14="http://schemas.microsoft.com/office/powerpoint/2010/main" val="404770470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D356AA49-1F13-4EB0-AA8E-57FAD09BD349}">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F02F2CB4-F39D-45F1-B293-B9EB7E2D6C8F}">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149</TotalTime>
  <Words>1261</Words>
  <Application>Microsoft Office PowerPoint</Application>
  <PresentationFormat>Custom</PresentationFormat>
  <Paragraphs>120</Paragraphs>
  <Slides>4</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9" baseType="lpstr">
      <vt:lpstr>Arial</vt:lpstr>
      <vt:lpstr>Calibri</vt:lpstr>
      <vt:lpstr>Times New Roman</vt:lpstr>
      <vt:lpstr>Default Design</vt:lpstr>
      <vt:lpstr>Microsoft Excel Worksheet</vt:lpstr>
      <vt:lpstr>PowerPoint Presentation</vt:lpstr>
      <vt:lpstr>Table for CSD</vt:lpstr>
      <vt:lpstr>Main Features and characteristics</vt:lpstr>
      <vt:lpstr>PowerPoint Presentation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david barras</cp:lastModifiedBy>
  <cp:revision>1175</cp:revision>
  <cp:lastPrinted>2015-07-14T16:02:16Z</cp:lastPrinted>
  <dcterms:created xsi:type="dcterms:W3CDTF">2009-07-12T16:25:16Z</dcterms:created>
  <dcterms:modified xsi:type="dcterms:W3CDTF">2021-02-02T11:06:12Z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906a9bd8-20e5-4fac-ac8f-0fee155ba067</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{D356AA49-1F13-4EB0-AA8E-57FAD09BD349}</vt:lpwstr>
  </property>
</Properties>
</file>