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4" r:id="rId3"/>
    <p:sldId id="832" r:id="rId4"/>
    <p:sldId id="831" r:id="rId5"/>
    <p:sldId id="754" r:id="rId6"/>
    <p:sldId id="82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77" d="100"/>
          <a:sy n="77" d="100"/>
        </p:scale>
        <p:origin x="11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229B824-C0B1-4C36-A3DA-CFFD5AAD20C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2534" name="Rectangle 2"/>
          <p:cNvSpPr txBox="1">
            <a:spLocks noGrp="1" noChangeArrowheads="1"/>
          </p:cNvSpPr>
          <p:nvPr/>
        </p:nvSpPr>
        <p:spPr bwMode="auto">
          <a:xfrm>
            <a:off x="4087813" y="95250"/>
            <a:ext cx="2193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/>
              <a:t>doc.: IEEE 802.11-10/0503r4</a:t>
            </a:r>
          </a:p>
        </p:txBody>
      </p:sp>
      <p:sp>
        <p:nvSpPr>
          <p:cNvPr id="22535" name="Rectangle 3"/>
          <p:cNvSpPr txBox="1">
            <a:spLocks noGrp="1" noChangeArrowheads="1"/>
          </p:cNvSpPr>
          <p:nvPr/>
        </p:nvSpPr>
        <p:spPr bwMode="auto">
          <a:xfrm>
            <a:off x="654050" y="95250"/>
            <a:ext cx="7524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/>
              <a:t>May 2010</a:t>
            </a:r>
          </a:p>
        </p:txBody>
      </p:sp>
      <p:sp>
        <p:nvSpPr>
          <p:cNvPr id="22536" name="Rectangle 6"/>
          <p:cNvSpPr txBox="1">
            <a:spLocks noGrp="1" noChangeArrowheads="1"/>
          </p:cNvSpPr>
          <p:nvPr/>
        </p:nvSpPr>
        <p:spPr bwMode="auto">
          <a:xfrm>
            <a:off x="3667125" y="8985250"/>
            <a:ext cx="261461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/>
              <a:t>Michael Montemurro, Research in Motion</a:t>
            </a:r>
          </a:p>
        </p:txBody>
      </p:sp>
      <p:sp>
        <p:nvSpPr>
          <p:cNvPr id="22537" name="Rectangle 7"/>
          <p:cNvSpPr txBox="1">
            <a:spLocks noGrp="1" noChangeArrowheads="1"/>
          </p:cNvSpPr>
          <p:nvPr/>
        </p:nvSpPr>
        <p:spPr bwMode="auto">
          <a:xfrm>
            <a:off x="3321050" y="8985250"/>
            <a:ext cx="4143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47D5D0D2-561D-411E-9487-76C59879356F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2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3728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6602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573539" y="304026"/>
            <a:ext cx="28084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15-21</a:t>
            </a:r>
            <a:r>
              <a:rPr lang="en-US" sz="1800" b="1" dirty="0" smtClean="0"/>
              <a:t>-087-01-0013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mob/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entor.ieee.org/" TargetMode="External"/><Relationship Id="rId5" Type="http://schemas.openxmlformats.org/officeDocument/2006/relationships/hyperlink" Target="https://imat.ieee.org/my-site/home" TargetMode="External"/><Relationship Id="rId4" Type="http://schemas.openxmlformats.org/officeDocument/2006/relationships/hyperlink" Target="https://standards.ieee.org/content/dam/ieee-standards/standards/web/documents/other/copyright-policy-WG-meetings.po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February 2020 CRG Minutes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2021-02-01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4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CRG Meeting slides for February 1, 2021.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1D7E7D6-B598-4399-BF65-A9B5591E5D7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6119" y="1524000"/>
            <a:ext cx="7772400" cy="4114800"/>
          </a:xfrm>
        </p:spPr>
        <p:txBody>
          <a:bodyPr/>
          <a:lstStyle/>
          <a:p>
            <a:pPr algn="just"/>
            <a:r>
              <a:rPr lang="en-US" altLang="en-US" sz="1800" dirty="0" smtClean="0"/>
              <a:t>Patent-related information</a:t>
            </a:r>
          </a:p>
          <a:p>
            <a:pPr lvl="1" algn="just"/>
            <a:r>
              <a:rPr lang="en-US" altLang="en-US" sz="1600" dirty="0" smtClean="0">
                <a:hlinkClick r:id="rId3"/>
              </a:rPr>
              <a:t>https</a:t>
            </a:r>
            <a:r>
              <a:rPr lang="en-US" altLang="en-US" sz="1600" dirty="0">
                <a:hlinkClick r:id="rId3"/>
              </a:rPr>
              <a:t>://</a:t>
            </a:r>
            <a:r>
              <a:rPr lang="en-US" altLang="en-US" sz="1600" dirty="0" smtClean="0">
                <a:hlinkClick r:id="rId3"/>
              </a:rPr>
              <a:t>mentor.ieee.org/myproject/Public/mytools/mob/slideset.ppt</a:t>
            </a:r>
            <a:r>
              <a:rPr lang="en-US" altLang="en-US" sz="1600" dirty="0" smtClean="0"/>
              <a:t>  </a:t>
            </a:r>
          </a:p>
          <a:p>
            <a:pPr algn="just"/>
            <a:r>
              <a:rPr lang="en-US" altLang="en-US" sz="1800" dirty="0" smtClean="0"/>
              <a:t>IEEE SA Copyright Policy</a:t>
            </a:r>
          </a:p>
          <a:p>
            <a:pPr lvl="1" algn="just"/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standards.ieee.org/content/dam/ieee-standards/standards/web/documents/other/copyright-policy-WG-meetings.potx</a:t>
            </a:r>
            <a:endParaRPr lang="en-US" altLang="en-US" sz="1600" dirty="0" smtClean="0"/>
          </a:p>
          <a:p>
            <a:pPr algn="just"/>
            <a:r>
              <a:rPr lang="en-US" altLang="en-US" sz="1800" dirty="0" smtClean="0"/>
              <a:t>Attendance recording procedures</a:t>
            </a:r>
          </a:p>
          <a:p>
            <a:pPr lvl="1"/>
            <a:r>
              <a:rPr lang="en-US" altLang="en-US" sz="1600" dirty="0" smtClean="0">
                <a:hlinkClick r:id="rId5"/>
              </a:rPr>
              <a:t>https://imat.ieee.org/my-site/home</a:t>
            </a:r>
            <a:r>
              <a:rPr lang="en-US" altLang="en-US" sz="1600" dirty="0" smtClean="0"/>
              <a:t>   </a:t>
            </a:r>
            <a:endParaRPr lang="en-US" altLang="en-US" sz="1400" dirty="0" smtClean="0"/>
          </a:p>
          <a:p>
            <a:pPr lvl="1"/>
            <a:r>
              <a:rPr lang="de-DE" altLang="en-US" sz="1600" dirty="0" smtClean="0"/>
              <a:t>Login </a:t>
            </a:r>
            <a:r>
              <a:rPr lang="de-DE" altLang="en-US" sz="1600" dirty="0" err="1" smtClean="0"/>
              <a:t>using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your</a:t>
            </a:r>
            <a:r>
              <a:rPr lang="de-DE" altLang="en-US" sz="1600" dirty="0" smtClean="0"/>
              <a:t> IEEE </a:t>
            </a:r>
            <a:r>
              <a:rPr lang="de-DE" altLang="en-US" sz="1600" dirty="0" err="1" smtClean="0"/>
              <a:t>account</a:t>
            </a:r>
            <a:r>
              <a:rPr lang="de-DE" altLang="en-US" sz="1600" dirty="0" smtClean="0"/>
              <a:t> also </a:t>
            </a:r>
            <a:r>
              <a:rPr lang="de-DE" altLang="en-US" sz="1600" dirty="0" err="1" smtClean="0"/>
              <a:t>used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for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registration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Must log attendance during each 2-hour session</a:t>
            </a:r>
          </a:p>
          <a:p>
            <a:pPr lvl="1"/>
            <a:r>
              <a:rPr lang="de-DE" altLang="en-US" sz="1600" dirty="0" err="1" smtClean="0"/>
              <a:t>Attendance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counts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to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achieving</a:t>
            </a:r>
            <a:r>
              <a:rPr lang="de-DE" altLang="en-US" sz="1600" dirty="0" smtClean="0"/>
              <a:t>/</a:t>
            </a:r>
            <a:r>
              <a:rPr lang="de-DE" altLang="en-US" sz="1600" dirty="0" err="1" smtClean="0"/>
              <a:t>maintaining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your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voting</a:t>
            </a:r>
            <a:r>
              <a:rPr lang="de-DE" altLang="en-US" sz="1600" dirty="0" smtClean="0"/>
              <a:t> </a:t>
            </a:r>
            <a:r>
              <a:rPr lang="de-DE" altLang="en-US" sz="1600" dirty="0" err="1" smtClean="0"/>
              <a:t>rights</a:t>
            </a:r>
            <a:r>
              <a:rPr lang="de-DE" altLang="en-US" sz="1600" dirty="0" smtClean="0"/>
              <a:t> </a:t>
            </a:r>
            <a:endParaRPr lang="en-US" altLang="en-US" sz="1600" dirty="0" smtClean="0"/>
          </a:p>
          <a:p>
            <a:pPr>
              <a:spcBef>
                <a:spcPts val="1800"/>
              </a:spcBef>
            </a:pPr>
            <a:r>
              <a:rPr lang="en-US" altLang="en-US" sz="1800" dirty="0" smtClean="0"/>
              <a:t>Documentation</a:t>
            </a:r>
          </a:p>
          <a:p>
            <a:pPr lvl="1"/>
            <a:r>
              <a:rPr lang="en-US" altLang="en-US" sz="1600" dirty="0" smtClean="0">
                <a:hlinkClick r:id="rId6"/>
              </a:rPr>
              <a:t>http://mentor.ieee.org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Use “TG13”</a:t>
            </a:r>
            <a:r>
              <a:rPr lang="en-US" altLang="ja-JP" sz="1600" dirty="0" smtClean="0"/>
              <a:t> for submission</a:t>
            </a:r>
          </a:p>
          <a:p>
            <a:pPr lvl="1"/>
            <a:r>
              <a:rPr lang="en-US" altLang="en-US" sz="1600" dirty="0" smtClean="0"/>
              <a:t>If you plan to make a submission be sure it does not contain company logos or advertising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2150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Logistics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  <p:extLst>
      <p:ext uri="{BB962C8B-B14F-4D97-AF65-F5344CB8AC3E}">
        <p14:creationId xmlns:p14="http://schemas.microsoft.com/office/powerpoint/2010/main" val="33482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 smtClean="0"/>
              <a:t>Kai Lennert Bober</a:t>
            </a:r>
          </a:p>
          <a:p>
            <a:pPr algn="just">
              <a:buFontTx/>
              <a:buNone/>
            </a:pPr>
            <a:r>
              <a:rPr lang="en-US" altLang="en-US" dirty="0" smtClean="0"/>
              <a:t>Chong Han</a:t>
            </a:r>
          </a:p>
          <a:p>
            <a:pPr algn="just">
              <a:buFontTx/>
              <a:buNone/>
            </a:pPr>
            <a:r>
              <a:rPr lang="en-US" altLang="en-US" dirty="0" smtClean="0"/>
              <a:t>Volker Jungnickel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Attendance February 1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  <p:extLst>
      <p:ext uri="{BB962C8B-B14F-4D97-AF65-F5344CB8AC3E}">
        <p14:creationId xmlns:p14="http://schemas.microsoft.com/office/powerpoint/2010/main" val="154003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dirty="0" smtClean="0"/>
              <a:t>  Comment resolution</a:t>
            </a:r>
          </a:p>
          <a:p>
            <a:pPr lvl="1"/>
            <a:r>
              <a:rPr lang="en-GB" sz="1800" dirty="0" smtClean="0"/>
              <a:t>Looking at comments regarding non-beacon enabled MAC</a:t>
            </a:r>
          </a:p>
          <a:p>
            <a:pPr lvl="1"/>
            <a:r>
              <a:rPr lang="en-GB" sz="1800" dirty="0" smtClean="0"/>
              <a:t>Needs several inputs from Chong</a:t>
            </a:r>
          </a:p>
          <a:p>
            <a:pPr lvl="1"/>
            <a:endParaRPr lang="en-GB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CRG agenda Feb. 1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pPr lvl="1"/>
            <a:r>
              <a:rPr lang="de-DE" dirty="0" err="1" smtClean="0"/>
              <a:t>Continue</a:t>
            </a:r>
            <a:r>
              <a:rPr lang="de-DE" dirty="0" smtClean="0"/>
              <a:t> </a:t>
            </a:r>
            <a:r>
              <a:rPr lang="de-DE" dirty="0" err="1" smtClean="0"/>
              <a:t>comment</a:t>
            </a:r>
            <a:r>
              <a:rPr lang="de-DE" dirty="0" smtClean="0"/>
              <a:t> </a:t>
            </a:r>
            <a:r>
              <a:rPr lang="de-DE" dirty="0" err="1" smtClean="0"/>
              <a:t>resolution</a:t>
            </a:r>
            <a:endParaRPr lang="de-DE" dirty="0" smtClean="0"/>
          </a:p>
          <a:p>
            <a:pPr lvl="1"/>
            <a:r>
              <a:rPr lang="de-DE" b="0" dirty="0" smtClean="0"/>
              <a:t>Find </a:t>
            </a:r>
            <a:r>
              <a:rPr lang="de-DE" b="0" dirty="0" err="1" smtClean="0"/>
              <a:t>better</a:t>
            </a:r>
            <a:r>
              <a:rPr lang="de-DE" b="0" dirty="0" smtClean="0"/>
              <a:t> time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involve</a:t>
            </a:r>
            <a:r>
              <a:rPr lang="de-DE" b="0" dirty="0" smtClean="0"/>
              <a:t> all CRG </a:t>
            </a:r>
            <a:r>
              <a:rPr lang="de-DE" b="0" dirty="0" err="1" smtClean="0"/>
              <a:t>members</a:t>
            </a:r>
            <a:endParaRPr lang="de-DE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279</Words>
  <Application>Microsoft Office PowerPoint</Application>
  <PresentationFormat>Bildschirmpräsentation (4:3)</PresentationFormat>
  <Paragraphs>72</Paragraphs>
  <Slides>6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ＭＳ Ｐゴシック</vt:lpstr>
      <vt:lpstr>ＭＳ Ｐゴシック</vt:lpstr>
      <vt:lpstr>Times New Roman</vt:lpstr>
      <vt:lpstr>802-11-Submission</vt:lpstr>
      <vt:lpstr>Document</vt:lpstr>
      <vt:lpstr>IEEE 802.15 TG13  Multi-Gbit/s Optical Wireless Communication  February 2020 CRG Minutes</vt:lpstr>
      <vt:lpstr>PowerPoint-Präsentation</vt:lpstr>
      <vt:lpstr>PowerPoint-Präsentation</vt:lpstr>
      <vt:lpstr>PowerPoint-Präsentation</vt:lpstr>
      <vt:lpstr>PowerPoint-Präsentation</vt:lpstr>
      <vt:lpstr>Plan for finalization of TG13 Spec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15-19/0494r0</dc:title>
  <dc:subject>Task Group AY November 2015 Meeting Agenda</dc:subject>
  <dc:creator>Jungnickel, Volker</dc:creator>
  <cp:keywords>July 2019</cp:keywords>
  <cp:lastModifiedBy>Jungnickel, Volker</cp:lastModifiedBy>
  <cp:revision>5640</cp:revision>
  <cp:lastPrinted>2014-11-04T15:04:57Z</cp:lastPrinted>
  <dcterms:created xsi:type="dcterms:W3CDTF">2007-04-17T18:10:23Z</dcterms:created>
  <dcterms:modified xsi:type="dcterms:W3CDTF">2021-02-10T08:24:59Z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