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3" r:id="rId2"/>
    <p:sldId id="264" r:id="rId3"/>
    <p:sldId id="282" r:id="rId4"/>
    <p:sldId id="274" r:id="rId5"/>
    <p:sldId id="275" r:id="rId6"/>
    <p:sldId id="276" r:id="rId7"/>
    <p:sldId id="277" r:id="rId8"/>
    <p:sldId id="281" r:id="rId9"/>
    <p:sldId id="283" r:id="rId10"/>
    <p:sldId id="287" r:id="rId11"/>
    <p:sldId id="284" r:id="rId12"/>
    <p:sldId id="347" r:id="rId13"/>
    <p:sldId id="351" r:id="rId14"/>
    <p:sldId id="321" r:id="rId15"/>
    <p:sldId id="288" r:id="rId16"/>
    <p:sldId id="352" r:id="rId17"/>
    <p:sldId id="35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FF"/>
    <a:srgbClr val="00FFFF"/>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11</a:t>
            </a:fld>
            <a:endParaRPr lang="en-US" altLang="ja-JP"/>
          </a:p>
        </p:txBody>
      </p:sp>
    </p:spTree>
    <p:extLst>
      <p:ext uri="{BB962C8B-B14F-4D97-AF65-F5344CB8AC3E}">
        <p14:creationId xmlns:p14="http://schemas.microsoft.com/office/powerpoint/2010/main" val="1170650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12</a:t>
            </a:fld>
            <a:endParaRPr kumimoji="1" lang="ja-JP" altLang="en-US" dirty="0"/>
          </a:p>
        </p:txBody>
      </p:sp>
    </p:spTree>
    <p:extLst>
      <p:ext uri="{BB962C8B-B14F-4D97-AF65-F5344CB8AC3E}">
        <p14:creationId xmlns:p14="http://schemas.microsoft.com/office/powerpoint/2010/main" val="3743218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14</a:t>
            </a:fld>
            <a:endParaRPr kumimoji="1" lang="ja-JP" altLang="en-US" dirty="0"/>
          </a:p>
        </p:txBody>
      </p:sp>
    </p:spTree>
    <p:extLst>
      <p:ext uri="{BB962C8B-B14F-4D97-AF65-F5344CB8AC3E}">
        <p14:creationId xmlns:p14="http://schemas.microsoft.com/office/powerpoint/2010/main" val="3683481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9" name="Rectangle 5">
            <a:extLst>
              <a:ext uri="{FF2B5EF4-FFF2-40B4-BE49-F238E27FC236}">
                <a16:creationId xmlns:a16="http://schemas.microsoft.com/office/drawing/2014/main" id="{834B9F78-5E24-425A-B6CF-10143E73E18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A6CDF412-73A7-41FA-BBB5-DB2C31CEA1F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Tree>
    <p:extLst>
      <p:ext uri="{BB962C8B-B14F-4D97-AF65-F5344CB8AC3E}">
        <p14:creationId xmlns:p14="http://schemas.microsoft.com/office/powerpoint/2010/main" val="6785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15-21-0080-00-04aa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7"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5/dcn/21/15-21-0072-00-04aa-january-virtual-interim-session-minutes.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January 28th 2021 Teleconference Opening report]</a:t>
            </a:r>
            <a:r>
              <a:rPr lang="en-US" altLang="ja-JP" sz="1600" dirty="0">
                <a:ea typeface="ＭＳ Ｐゴシック" charset="-128"/>
              </a:rPr>
              <a:t>	</a:t>
            </a:r>
          </a:p>
          <a:p>
            <a:r>
              <a:rPr lang="en-US" altLang="ja-JP" sz="1600" b="1" dirty="0">
                <a:ea typeface="ＭＳ Ｐゴシック" charset="-128"/>
              </a:rPr>
              <a:t>Date Submitted: [28</a:t>
            </a:r>
            <a:r>
              <a:rPr lang="en-US" altLang="ja-JP" sz="1600" b="1" baseline="30000" dirty="0">
                <a:ea typeface="ＭＳ Ｐゴシック" charset="-128"/>
              </a:rPr>
              <a:t>th</a:t>
            </a:r>
            <a:r>
              <a:rPr lang="en-US" altLang="ja-JP" sz="1600" b="1" dirty="0">
                <a:ea typeface="ＭＳ Ｐゴシック" charset="-128"/>
              </a:rPr>
              <a:t>  January,2021]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kuramochi722@dsn.lapis-semi.com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January 28</a:t>
            </a:r>
            <a:r>
              <a:rPr lang="en-US" altLang="ja-JP" sz="1600" b="1" baseline="30000" dirty="0">
                <a:ea typeface="ＭＳ Ｐゴシック" charset="-128"/>
              </a:rPr>
              <a:t>th</a:t>
            </a:r>
            <a:r>
              <a:rPr lang="en-US" altLang="ja-JP" sz="1600" b="1" dirty="0">
                <a:ea typeface="ＭＳ Ｐゴシック" charset="-128"/>
              </a:rPr>
              <a:t> Teleconference,2021]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9" name="Rectangle 4">
            <a:extLst>
              <a:ext uri="{FF2B5EF4-FFF2-40B4-BE49-F238E27FC236}">
                <a16:creationId xmlns:a16="http://schemas.microsoft.com/office/drawing/2014/main" id="{A06D3788-A53E-42F7-B813-943AC3530E65}"/>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lang="en-US" altLang="ja-JP" b="1" u="sng" dirty="0"/>
              <a:t>Review the previous meeting minutes</a:t>
            </a:r>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10</a:t>
            </a:fld>
            <a:endParaRPr lang="en-US" altLang="ja-JP"/>
          </a:p>
        </p:txBody>
      </p:sp>
      <p:sp>
        <p:nvSpPr>
          <p:cNvPr id="3" name="テキスト ボックス 2">
            <a:extLst>
              <a:ext uri="{FF2B5EF4-FFF2-40B4-BE49-F238E27FC236}">
                <a16:creationId xmlns:a16="http://schemas.microsoft.com/office/drawing/2014/main" id="{16F403E3-307A-494E-9FA7-01EF3B755BCB}"/>
              </a:ext>
            </a:extLst>
          </p:cNvPr>
          <p:cNvSpPr txBox="1"/>
          <p:nvPr/>
        </p:nvSpPr>
        <p:spPr>
          <a:xfrm>
            <a:off x="179512" y="2996952"/>
            <a:ext cx="8856984" cy="1323439"/>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TG4aa JRE minutes from January Interim Meeting</a:t>
            </a:r>
          </a:p>
          <a:p>
            <a:r>
              <a:rPr lang="en-US" sz="2000" dirty="0">
                <a:latin typeface="Meiryo UI" panose="020B0604030504040204" pitchFamily="50" charset="-128"/>
                <a:ea typeface="Meiryo UI" panose="020B0604030504040204" pitchFamily="50" charset="-128"/>
                <a:hlinkClick r:id="rId2"/>
              </a:rPr>
              <a:t>https://mentor.ieee.org/802.15/dcn/21/15-21-0072-00-04aa-january-virtual-interim-session-minutes.docx</a:t>
            </a:r>
            <a:endParaRPr lang="en-US" sz="2000" dirty="0">
              <a:latin typeface="Meiryo UI" panose="020B0604030504040204" pitchFamily="50" charset="-128"/>
              <a:ea typeface="Meiryo UI" panose="020B0604030504040204" pitchFamily="50" charset="-128"/>
            </a:endParaRPr>
          </a:p>
          <a:p>
            <a:endParaRPr lang="en-US" sz="2000" dirty="0">
              <a:latin typeface="Meiryo UI" panose="020B0604030504040204" pitchFamily="50" charset="-128"/>
              <a:ea typeface="Meiryo UI" panose="020B0604030504040204" pitchFamily="50" charset="-128"/>
            </a:endParaRPr>
          </a:p>
        </p:txBody>
      </p:sp>
      <p:sp>
        <p:nvSpPr>
          <p:cNvPr id="7" name="Rectangle 4">
            <a:extLst>
              <a:ext uri="{FF2B5EF4-FFF2-40B4-BE49-F238E27FC236}">
                <a16:creationId xmlns:a16="http://schemas.microsoft.com/office/drawing/2014/main" id="{1009DFDD-1B03-4792-8622-F974D5A821C2}"/>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dirty="0"/>
              <a:t>&lt;</a:t>
            </a:r>
            <a:r>
              <a:rPr lang="en-US" altLang="ja-JP" dirty="0"/>
              <a:t>January</a:t>
            </a:r>
            <a:r>
              <a:rPr lang="en-001" altLang="ja-JP" dirty="0"/>
              <a:t>,2021&gt;</a:t>
            </a:r>
            <a:endParaRPr lang="en-US" altLang="ja-JP" dirty="0"/>
          </a:p>
        </p:txBody>
      </p:sp>
    </p:spTree>
    <p:extLst>
      <p:ext uri="{BB962C8B-B14F-4D97-AF65-F5344CB8AC3E}">
        <p14:creationId xmlns:p14="http://schemas.microsoft.com/office/powerpoint/2010/main" val="964672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Plan for the draft</a:t>
            </a:r>
            <a:endParaRPr kumimoji="1" lang="ja-JP" altLang="en-US"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286665" y="6517715"/>
            <a:ext cx="570670" cy="184666"/>
          </a:xfrm>
        </p:spPr>
        <p:txBody>
          <a:bodyPr/>
          <a:lstStyle/>
          <a:p>
            <a:r>
              <a:rPr lang="en-US" altLang="ja-JP" dirty="0"/>
              <a:t>Slide </a:t>
            </a:r>
            <a:fld id="{A6DDE607-0C69-4706-A6D7-4AC89CFAEDDB}" type="slidenum">
              <a:rPr lang="en-US" altLang="ja-JP" smtClean="0"/>
              <a:pPr/>
              <a:t>11</a:t>
            </a:fld>
            <a:endParaRPr lang="en-US" altLang="ja-JP" dirty="0"/>
          </a:p>
        </p:txBody>
      </p:sp>
      <p:sp>
        <p:nvSpPr>
          <p:cNvPr id="9" name="コンテンツ プレースホルダー 6">
            <a:extLst>
              <a:ext uri="{FF2B5EF4-FFF2-40B4-BE49-F238E27FC236}">
                <a16:creationId xmlns:a16="http://schemas.microsoft.com/office/drawing/2014/main" id="{8170BE1C-D48D-4E18-B0E0-1F055BE4BFB4}"/>
              </a:ext>
            </a:extLst>
          </p:cNvPr>
          <p:cNvSpPr>
            <a:spLocks noGrp="1"/>
          </p:cNvSpPr>
          <p:nvPr>
            <p:ph idx="1"/>
          </p:nvPr>
        </p:nvSpPr>
        <p:spPr>
          <a:xfrm>
            <a:off x="0" y="1745935"/>
            <a:ext cx="9144000" cy="4688768"/>
          </a:xfrm>
        </p:spPr>
        <p:txBody>
          <a:bodyPr/>
          <a:lstStyle/>
          <a:p>
            <a:pPr>
              <a:buFont typeface="Wingdings" panose="05000000000000000000" pitchFamily="2" charset="2"/>
              <a:buChar char="Ø"/>
            </a:pPr>
            <a:r>
              <a:rPr lang="en-US" altLang="ja-JP" sz="1800" dirty="0"/>
              <a:t>WG motion to submit the draft to </a:t>
            </a:r>
            <a:r>
              <a:rPr lang="en-US" altLang="ja-JP" sz="1800" dirty="0" err="1"/>
              <a:t>Nescom</a:t>
            </a:r>
            <a:r>
              <a:rPr lang="en-US" altLang="ja-JP" sz="1800" dirty="0"/>
              <a:t> on Closing Plenary 28th March</a:t>
            </a:r>
          </a:p>
          <a:p>
            <a:pPr>
              <a:buFont typeface="Wingdings" panose="05000000000000000000" pitchFamily="2" charset="2"/>
              <a:buChar char="Ø"/>
            </a:pPr>
            <a:endParaRPr lang="en-US" altLang="ja-JP" sz="1800" dirty="0"/>
          </a:p>
          <a:p>
            <a:pPr>
              <a:buFont typeface="Wingdings" panose="05000000000000000000" pitchFamily="2" charset="2"/>
              <a:buChar char="Ø"/>
            </a:pPr>
            <a:r>
              <a:rPr lang="en-US" altLang="ja-JP" sz="1800" dirty="0"/>
              <a:t>Comment resolutions on 15</a:t>
            </a:r>
            <a:r>
              <a:rPr lang="en-US" altLang="ja-JP" sz="1800" baseline="30000" dirty="0"/>
              <a:t>th</a:t>
            </a:r>
            <a:r>
              <a:rPr lang="en-US" altLang="ja-JP" sz="1800" dirty="0"/>
              <a:t>-16</a:t>
            </a:r>
            <a:r>
              <a:rPr lang="en-US" altLang="ja-JP" sz="1800" baseline="30000" dirty="0"/>
              <a:t>th</a:t>
            </a:r>
            <a:r>
              <a:rPr lang="en-US" altLang="ja-JP" sz="1800" dirty="0"/>
              <a:t> and TG Motion to submit the draft to WG</a:t>
            </a:r>
          </a:p>
          <a:p>
            <a:pPr>
              <a:buFont typeface="Wingdings" panose="05000000000000000000" pitchFamily="2" charset="2"/>
              <a:buChar char="Ø"/>
            </a:pPr>
            <a:endParaRPr lang="en-US" altLang="ja-JP" sz="1800" dirty="0"/>
          </a:p>
          <a:p>
            <a:pPr>
              <a:buFont typeface="Wingdings" panose="05000000000000000000" pitchFamily="2" charset="2"/>
              <a:buChar char="Ø"/>
            </a:pPr>
            <a:r>
              <a:rPr lang="en-US" altLang="ja-JP" sz="1800" dirty="0"/>
              <a:t>WG ballot Conclusion on March 15</a:t>
            </a:r>
            <a:r>
              <a:rPr lang="en-US" altLang="ja-JP" sz="1800" baseline="30000" dirty="0"/>
              <a:t>th</a:t>
            </a:r>
            <a:r>
              <a:rPr lang="en-US" altLang="ja-JP" sz="1800" dirty="0"/>
              <a:t> </a:t>
            </a:r>
          </a:p>
          <a:p>
            <a:pPr marL="0" indent="0">
              <a:buNone/>
            </a:pPr>
            <a:r>
              <a:rPr lang="en-US" altLang="ja-JP" sz="1800" dirty="0"/>
              <a:t>                 (2days earlier than March Closing Plenary 28th March)</a:t>
            </a:r>
          </a:p>
          <a:p>
            <a:pPr marL="0" indent="0">
              <a:buNone/>
            </a:pPr>
            <a:endParaRPr lang="en-US" altLang="ja-JP" sz="1800" dirty="0"/>
          </a:p>
          <a:p>
            <a:pPr>
              <a:buFont typeface="Wingdings" panose="05000000000000000000" pitchFamily="2" charset="2"/>
              <a:buChar char="Ø"/>
            </a:pPr>
            <a:r>
              <a:rPr lang="en-US" altLang="ja-JP" sz="1800" dirty="0"/>
              <a:t>Start WG ballot for the draft on  Feb 12</a:t>
            </a:r>
            <a:r>
              <a:rPr lang="en-US" altLang="ja-JP" sz="1800" baseline="30000" dirty="0"/>
              <a:t>th</a:t>
            </a:r>
            <a:r>
              <a:rPr lang="en-US" altLang="ja-JP" sz="1800" dirty="0"/>
              <a:t> (30days earlier than March 15</a:t>
            </a:r>
            <a:r>
              <a:rPr lang="en-US" altLang="ja-JP" sz="1800" baseline="30000" dirty="0"/>
              <a:t>th</a:t>
            </a:r>
            <a:r>
              <a:rPr lang="en-US" altLang="ja-JP" sz="1800" dirty="0"/>
              <a:t>)</a:t>
            </a:r>
          </a:p>
          <a:p>
            <a:pPr>
              <a:buFont typeface="Wingdings" panose="05000000000000000000" pitchFamily="2" charset="2"/>
              <a:buChar char="Ø"/>
            </a:pPr>
            <a:endParaRPr lang="en-US" altLang="ja-JP" sz="1800" dirty="0"/>
          </a:p>
          <a:p>
            <a:pPr>
              <a:buFont typeface="Wingdings" panose="05000000000000000000" pitchFamily="2" charset="2"/>
              <a:buChar char="Ø"/>
            </a:pPr>
            <a:r>
              <a:rPr lang="en-US" altLang="ja-JP" sz="1800" dirty="0"/>
              <a:t>Start electrical ballot for WG ballot on  Feb 2</a:t>
            </a:r>
            <a:r>
              <a:rPr lang="en-US" altLang="ja-JP" sz="1800" baseline="30000" dirty="0"/>
              <a:t>nd</a:t>
            </a:r>
            <a:r>
              <a:rPr lang="en-US" altLang="ja-JP" sz="1800" dirty="0"/>
              <a:t> (10days earlier than Feb 12</a:t>
            </a:r>
            <a:r>
              <a:rPr lang="en-US" altLang="ja-JP" sz="1800" baseline="30000" dirty="0"/>
              <a:t>th</a:t>
            </a:r>
            <a:r>
              <a:rPr lang="en-US" altLang="ja-JP" sz="1800" dirty="0"/>
              <a:t>)</a:t>
            </a:r>
          </a:p>
          <a:p>
            <a:pPr>
              <a:buFont typeface="Wingdings" panose="05000000000000000000" pitchFamily="2" charset="2"/>
              <a:buChar char="Ø"/>
            </a:pPr>
            <a:endParaRPr lang="en-US" altLang="ja-JP" sz="1800" dirty="0"/>
          </a:p>
          <a:p>
            <a:pPr>
              <a:buFont typeface="Wingdings" panose="05000000000000000000" pitchFamily="2" charset="2"/>
              <a:buChar char="Ø"/>
            </a:pPr>
            <a:r>
              <a:rPr lang="en-US" altLang="ja-JP" sz="1800" dirty="0">
                <a:solidFill>
                  <a:srgbClr val="0000FF"/>
                </a:solidFill>
              </a:rPr>
              <a:t>TG draft review and TG motion for electrical ballot on (28</a:t>
            </a:r>
            <a:r>
              <a:rPr lang="en-US" altLang="ja-JP" sz="1800" baseline="30000" dirty="0">
                <a:solidFill>
                  <a:srgbClr val="0000FF"/>
                </a:solidFill>
              </a:rPr>
              <a:t>th</a:t>
            </a:r>
            <a:r>
              <a:rPr lang="en-US" altLang="ja-JP" sz="1800" dirty="0">
                <a:solidFill>
                  <a:srgbClr val="0000FF"/>
                </a:solidFill>
              </a:rPr>
              <a:t> Jan and 1</a:t>
            </a:r>
            <a:r>
              <a:rPr lang="en-US" altLang="ja-JP" sz="1800" baseline="30000" dirty="0">
                <a:solidFill>
                  <a:srgbClr val="0000FF"/>
                </a:solidFill>
              </a:rPr>
              <a:t>st</a:t>
            </a:r>
            <a:r>
              <a:rPr lang="en-US" altLang="ja-JP" sz="1800" dirty="0">
                <a:solidFill>
                  <a:srgbClr val="0000FF"/>
                </a:solidFill>
              </a:rPr>
              <a:t>  Feb)</a:t>
            </a:r>
          </a:p>
          <a:p>
            <a:pPr marL="0" indent="0">
              <a:buNone/>
            </a:pPr>
            <a:endParaRPr lang="en-US" altLang="ja-JP" sz="1800" dirty="0"/>
          </a:p>
          <a:p>
            <a:endParaRPr lang="en-US" altLang="ja-JP" sz="1800" dirty="0"/>
          </a:p>
          <a:p>
            <a:pPr marL="0" indent="0">
              <a:buNone/>
            </a:pPr>
            <a:endParaRPr lang="en-US" altLang="ja-JP" sz="1800" dirty="0"/>
          </a:p>
        </p:txBody>
      </p:sp>
      <p:sp>
        <p:nvSpPr>
          <p:cNvPr id="10" name="Rectangle 4">
            <a:extLst>
              <a:ext uri="{FF2B5EF4-FFF2-40B4-BE49-F238E27FC236}">
                <a16:creationId xmlns:a16="http://schemas.microsoft.com/office/drawing/2014/main" id="{168FD90C-7A55-49F5-A3C6-0740CD5C8F26}"/>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dirty="0"/>
              <a:t>&lt;</a:t>
            </a:r>
            <a:r>
              <a:rPr lang="en-US" altLang="ja-JP" dirty="0"/>
              <a:t>January</a:t>
            </a:r>
            <a:r>
              <a:rPr lang="en-001" altLang="ja-JP" dirty="0"/>
              <a:t>,202</a:t>
            </a:r>
            <a:r>
              <a:rPr lang="en-US" altLang="ja-JP" dirty="0"/>
              <a:t>1</a:t>
            </a:r>
            <a:r>
              <a:rPr lang="en-001" altLang="ja-JP" dirty="0"/>
              <a:t>&gt;</a:t>
            </a:r>
            <a:endParaRPr lang="en-US" altLang="ja-JP" dirty="0"/>
          </a:p>
        </p:txBody>
      </p:sp>
      <p:sp>
        <p:nvSpPr>
          <p:cNvPr id="3" name="矢印: 上 2">
            <a:extLst>
              <a:ext uri="{FF2B5EF4-FFF2-40B4-BE49-F238E27FC236}">
                <a16:creationId xmlns:a16="http://schemas.microsoft.com/office/drawing/2014/main" id="{ED7A966D-E539-439F-91C1-BC725256747C}"/>
              </a:ext>
            </a:extLst>
          </p:cNvPr>
          <p:cNvSpPr/>
          <p:nvPr/>
        </p:nvSpPr>
        <p:spPr bwMode="auto">
          <a:xfrm>
            <a:off x="4101251" y="3748260"/>
            <a:ext cx="504056" cy="331772"/>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sp>
        <p:nvSpPr>
          <p:cNvPr id="8" name="矢印: 上 7">
            <a:extLst>
              <a:ext uri="{FF2B5EF4-FFF2-40B4-BE49-F238E27FC236}">
                <a16:creationId xmlns:a16="http://schemas.microsoft.com/office/drawing/2014/main" id="{9F356506-58F2-41BC-A281-C1E2F29BCD7B}"/>
              </a:ext>
            </a:extLst>
          </p:cNvPr>
          <p:cNvSpPr/>
          <p:nvPr/>
        </p:nvSpPr>
        <p:spPr bwMode="auto">
          <a:xfrm>
            <a:off x="4101251" y="2768235"/>
            <a:ext cx="504056" cy="331772"/>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sp>
        <p:nvSpPr>
          <p:cNvPr id="11" name="矢印: 上 10">
            <a:extLst>
              <a:ext uri="{FF2B5EF4-FFF2-40B4-BE49-F238E27FC236}">
                <a16:creationId xmlns:a16="http://schemas.microsoft.com/office/drawing/2014/main" id="{179C2D78-21AE-401A-B080-F58751925C52}"/>
              </a:ext>
            </a:extLst>
          </p:cNvPr>
          <p:cNvSpPr/>
          <p:nvPr/>
        </p:nvSpPr>
        <p:spPr bwMode="auto">
          <a:xfrm>
            <a:off x="4067944" y="2132856"/>
            <a:ext cx="504056" cy="331772"/>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sp>
        <p:nvSpPr>
          <p:cNvPr id="12" name="矢印: 上 11">
            <a:extLst>
              <a:ext uri="{FF2B5EF4-FFF2-40B4-BE49-F238E27FC236}">
                <a16:creationId xmlns:a16="http://schemas.microsoft.com/office/drawing/2014/main" id="{8D42F6A9-AF1D-43D5-8987-C9A5B43E838E}"/>
              </a:ext>
            </a:extLst>
          </p:cNvPr>
          <p:cNvSpPr/>
          <p:nvPr/>
        </p:nvSpPr>
        <p:spPr bwMode="auto">
          <a:xfrm>
            <a:off x="4101251" y="4396513"/>
            <a:ext cx="504056" cy="331772"/>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sp>
        <p:nvSpPr>
          <p:cNvPr id="13" name="矢印: 上 12">
            <a:extLst>
              <a:ext uri="{FF2B5EF4-FFF2-40B4-BE49-F238E27FC236}">
                <a16:creationId xmlns:a16="http://schemas.microsoft.com/office/drawing/2014/main" id="{BFA51C5A-460A-454F-A4BA-91AF17A3AF2E}"/>
              </a:ext>
            </a:extLst>
          </p:cNvPr>
          <p:cNvSpPr/>
          <p:nvPr/>
        </p:nvSpPr>
        <p:spPr bwMode="auto">
          <a:xfrm>
            <a:off x="4073368" y="5083836"/>
            <a:ext cx="504056" cy="331772"/>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569724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4344988" y="6475413"/>
            <a:ext cx="530225" cy="182562"/>
          </a:xfrm>
        </p:spPr>
        <p:txBody>
          <a:bodyPr/>
          <a:lstStyle/>
          <a:p>
            <a:r>
              <a:rPr lang="en-US" altLang="ja-JP" dirty="0"/>
              <a:t>Slide </a:t>
            </a:r>
            <a:fld id="{17C47D4F-CAA3-4307-B0EF-8C4B3E0CF21D}" type="slidenum">
              <a:rPr lang="en-US" altLang="ja-JP" smtClean="0"/>
              <a:pPr/>
              <a:t>12</a:t>
            </a:fld>
            <a:endParaRPr lang="en-US" altLang="ja-JP" dirty="0"/>
          </a:p>
        </p:txBody>
      </p:sp>
      <p:sp>
        <p:nvSpPr>
          <p:cNvPr id="10"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7" name="Rectangle 4">
            <a:extLst>
              <a:ext uri="{FF2B5EF4-FFF2-40B4-BE49-F238E27FC236}">
                <a16:creationId xmlns:a16="http://schemas.microsoft.com/office/drawing/2014/main" id="{20C34ECA-E9F7-4583-BE96-5E7B42E4CDA8}"/>
              </a:ext>
            </a:extLst>
          </p:cNvPr>
          <p:cNvSpPr txBox="1">
            <a:spLocks noChangeArrowheads="1"/>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&lt;January,2021&gt;</a:t>
            </a:r>
          </a:p>
        </p:txBody>
      </p:sp>
      <p:graphicFrame>
        <p:nvGraphicFramePr>
          <p:cNvPr id="11" name="表 10">
            <a:extLst>
              <a:ext uri="{FF2B5EF4-FFF2-40B4-BE49-F238E27FC236}">
                <a16:creationId xmlns:a16="http://schemas.microsoft.com/office/drawing/2014/main" id="{6DB6E2E7-9708-4CCB-8A86-A0195F013A70}"/>
              </a:ext>
            </a:extLst>
          </p:cNvPr>
          <p:cNvGraphicFramePr>
            <a:graphicFrameLocks noGrp="1"/>
          </p:cNvGraphicFramePr>
          <p:nvPr>
            <p:extLst>
              <p:ext uri="{D42A27DB-BD31-4B8C-83A1-F6EECF244321}">
                <p14:modId xmlns:p14="http://schemas.microsoft.com/office/powerpoint/2010/main" val="1227780304"/>
              </p:ext>
            </p:extLst>
          </p:nvPr>
        </p:nvGraphicFramePr>
        <p:xfrm>
          <a:off x="850657" y="792974"/>
          <a:ext cx="7494985" cy="5588354"/>
        </p:xfrm>
        <a:graphic>
          <a:graphicData uri="http://schemas.openxmlformats.org/drawingml/2006/table">
            <a:tbl>
              <a:tblPr firstRow="1" bandRow="1">
                <a:tableStyleId>{5940675A-B579-460E-94D1-54222C63F5DA}</a:tableStyleId>
              </a:tblPr>
              <a:tblGrid>
                <a:gridCol w="936685">
                  <a:extLst>
                    <a:ext uri="{9D8B030D-6E8A-4147-A177-3AD203B41FA5}">
                      <a16:colId xmlns:a16="http://schemas.microsoft.com/office/drawing/2014/main" val="2411820674"/>
                    </a:ext>
                  </a:extLst>
                </a:gridCol>
                <a:gridCol w="936685">
                  <a:extLst>
                    <a:ext uri="{9D8B030D-6E8A-4147-A177-3AD203B41FA5}">
                      <a16:colId xmlns:a16="http://schemas.microsoft.com/office/drawing/2014/main" val="20000"/>
                    </a:ext>
                  </a:extLst>
                </a:gridCol>
                <a:gridCol w="940636">
                  <a:extLst>
                    <a:ext uri="{9D8B030D-6E8A-4147-A177-3AD203B41FA5}">
                      <a16:colId xmlns:a16="http://schemas.microsoft.com/office/drawing/2014/main" val="20001"/>
                    </a:ext>
                  </a:extLst>
                </a:gridCol>
                <a:gridCol w="932733">
                  <a:extLst>
                    <a:ext uri="{9D8B030D-6E8A-4147-A177-3AD203B41FA5}">
                      <a16:colId xmlns:a16="http://schemas.microsoft.com/office/drawing/2014/main" val="20002"/>
                    </a:ext>
                  </a:extLst>
                </a:gridCol>
                <a:gridCol w="936685">
                  <a:extLst>
                    <a:ext uri="{9D8B030D-6E8A-4147-A177-3AD203B41FA5}">
                      <a16:colId xmlns:a16="http://schemas.microsoft.com/office/drawing/2014/main" val="20003"/>
                    </a:ext>
                  </a:extLst>
                </a:gridCol>
                <a:gridCol w="1005492">
                  <a:extLst>
                    <a:ext uri="{9D8B030D-6E8A-4147-A177-3AD203B41FA5}">
                      <a16:colId xmlns:a16="http://schemas.microsoft.com/office/drawing/2014/main" val="20004"/>
                    </a:ext>
                  </a:extLst>
                </a:gridCol>
                <a:gridCol w="916477">
                  <a:extLst>
                    <a:ext uri="{9D8B030D-6E8A-4147-A177-3AD203B41FA5}">
                      <a16:colId xmlns:a16="http://schemas.microsoft.com/office/drawing/2014/main" val="20005"/>
                    </a:ext>
                  </a:extLst>
                </a:gridCol>
                <a:gridCol w="889592">
                  <a:extLst>
                    <a:ext uri="{9D8B030D-6E8A-4147-A177-3AD203B41FA5}">
                      <a16:colId xmlns:a16="http://schemas.microsoft.com/office/drawing/2014/main" val="20006"/>
                    </a:ext>
                  </a:extLst>
                </a:gridCol>
              </a:tblGrid>
              <a:tr h="278687">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Week</a:t>
                      </a: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Sun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Mon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Tue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Wed</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Thu</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Fri</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Sat</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extLst>
                  <a:ext uri="{0D108BD9-81ED-4DB2-BD59-A6C34878D82A}">
                    <a16:rowId xmlns:a16="http://schemas.microsoft.com/office/drawing/2014/main" val="1452739289"/>
                  </a:ext>
                </a:extLst>
              </a:tr>
              <a:tr h="253352">
                <a:tc>
                  <a:txBody>
                    <a:bodyPr/>
                    <a:lstStyle/>
                    <a:p>
                      <a:r>
                        <a:rPr kumimoji="1" lang="en-US" altLang="ja-JP" sz="1200" b="1" dirty="0">
                          <a:solidFill>
                            <a:schemeClr val="bg1"/>
                          </a:solidFill>
                          <a:latin typeface="Meiryo UI" panose="020B0604030504040204" pitchFamily="50" charset="-128"/>
                          <a:ea typeface="Meiryo UI" panose="020B0604030504040204" pitchFamily="50" charset="-128"/>
                        </a:rPr>
                        <a:t>5</a:t>
                      </a:r>
                      <a:r>
                        <a:rPr kumimoji="1" lang="en-US" altLang="ja-JP" sz="1200" b="1" baseline="30000" dirty="0">
                          <a:solidFill>
                            <a:schemeClr val="bg1"/>
                          </a:solidFill>
                          <a:latin typeface="Meiryo UI" panose="020B0604030504040204" pitchFamily="50" charset="-128"/>
                          <a:ea typeface="Meiryo UI" panose="020B0604030504040204" pitchFamily="50" charset="-128"/>
                        </a:rPr>
                        <a:t>th</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24</a:t>
                      </a: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25</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Jan.26</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27</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28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29</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30</a:t>
                      </a:r>
                    </a:p>
                  </a:txBody>
                  <a:tcPr marT="60960" marB="60960">
                    <a:solidFill>
                      <a:schemeClr val="bg1">
                        <a:lumMod val="85000"/>
                      </a:schemeClr>
                    </a:solidFill>
                  </a:tcPr>
                </a:tc>
                <a:extLst>
                  <a:ext uri="{0D108BD9-81ED-4DB2-BD59-A6C34878D82A}">
                    <a16:rowId xmlns:a16="http://schemas.microsoft.com/office/drawing/2014/main" val="3025719235"/>
                  </a:ext>
                </a:extLst>
              </a:tr>
              <a:tr h="367360">
                <a:tc>
                  <a:txBody>
                    <a:bodyPr/>
                    <a:lstStyle/>
                    <a:p>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JRE meeting</a:t>
                      </a: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extLst>
                  <a:ext uri="{0D108BD9-81ED-4DB2-BD59-A6C34878D82A}">
                    <a16:rowId xmlns:a16="http://schemas.microsoft.com/office/drawing/2014/main" val="2852794523"/>
                  </a:ext>
                </a:extLst>
              </a:tr>
              <a:tr h="253352">
                <a:tc>
                  <a:txBody>
                    <a:bodyPr/>
                    <a:lstStyle/>
                    <a:p>
                      <a:r>
                        <a:rPr kumimoji="1" lang="en-US" altLang="ja-JP" sz="1200" b="1" dirty="0">
                          <a:solidFill>
                            <a:schemeClr val="bg1"/>
                          </a:solidFill>
                          <a:latin typeface="Meiryo UI" panose="020B0604030504040204" pitchFamily="50" charset="-128"/>
                          <a:ea typeface="Meiryo UI" panose="020B0604030504040204" pitchFamily="50" charset="-128"/>
                        </a:rPr>
                        <a:t>6</a:t>
                      </a:r>
                      <a:r>
                        <a:rPr kumimoji="1" lang="en-US" altLang="ja-JP" sz="1200" b="1" baseline="30000" dirty="0">
                          <a:solidFill>
                            <a:schemeClr val="bg1"/>
                          </a:solidFill>
                          <a:latin typeface="Meiryo UI" panose="020B0604030504040204" pitchFamily="50" charset="-128"/>
                          <a:ea typeface="Meiryo UI" panose="020B0604030504040204" pitchFamily="50" charset="-128"/>
                        </a:rPr>
                        <a:t>th</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31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3</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4</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6</a:t>
                      </a:r>
                    </a:p>
                  </a:txBody>
                  <a:tcPr marT="60960" marB="60960">
                    <a:solidFill>
                      <a:schemeClr val="bg1">
                        <a:lumMod val="85000"/>
                      </a:schemeClr>
                    </a:solidFill>
                  </a:tcPr>
                </a:tc>
                <a:extLst>
                  <a:ext uri="{0D108BD9-81ED-4DB2-BD59-A6C34878D82A}">
                    <a16:rowId xmlns:a16="http://schemas.microsoft.com/office/drawing/2014/main" val="4166821615"/>
                  </a:ext>
                </a:extLst>
              </a:tr>
              <a:tr h="313203">
                <a:tc>
                  <a:txBody>
                    <a:bodyPr/>
                    <a:lstStyle/>
                    <a:p>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JRE meeting</a:t>
                      </a: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Start Electric Ballot</a:t>
                      </a:r>
                      <a:endParaRPr kumimoji="1" lang="ja-JP" altLang="en-US" sz="8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extLst>
                  <a:ext uri="{0D108BD9-81ED-4DB2-BD59-A6C34878D82A}">
                    <a16:rowId xmlns:a16="http://schemas.microsoft.com/office/drawing/2014/main" val="3796148001"/>
                  </a:ext>
                </a:extLst>
              </a:tr>
              <a:tr h="253352">
                <a:tc>
                  <a:txBody>
                    <a:bodyPr/>
                    <a:lstStyle/>
                    <a:p>
                      <a:r>
                        <a:rPr kumimoji="1" lang="en-US" altLang="ja-JP" sz="1200" b="1" dirty="0">
                          <a:solidFill>
                            <a:schemeClr val="bg1"/>
                          </a:solidFill>
                          <a:latin typeface="Meiryo UI" panose="020B0604030504040204" pitchFamily="50" charset="-128"/>
                          <a:ea typeface="Meiryo UI" panose="020B0604030504040204" pitchFamily="50" charset="-128"/>
                        </a:rPr>
                        <a:t>7</a:t>
                      </a:r>
                      <a:r>
                        <a:rPr kumimoji="1" lang="en-US" altLang="ja-JP" sz="1200" b="1" baseline="30000" dirty="0">
                          <a:solidFill>
                            <a:schemeClr val="bg1"/>
                          </a:solidFill>
                          <a:latin typeface="Meiryo UI" panose="020B0604030504040204" pitchFamily="50" charset="-128"/>
                          <a:ea typeface="Meiryo UI" panose="020B0604030504040204" pitchFamily="50" charset="-128"/>
                        </a:rPr>
                        <a:t>th</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10</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11</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13</a:t>
                      </a:r>
                    </a:p>
                  </a:txBody>
                  <a:tcPr marT="60960" marB="60960">
                    <a:solidFill>
                      <a:schemeClr val="bg1">
                        <a:lumMod val="85000"/>
                      </a:schemeClr>
                    </a:solidFill>
                  </a:tcPr>
                </a:tc>
                <a:extLst>
                  <a:ext uri="{0D108BD9-81ED-4DB2-BD59-A6C34878D82A}">
                    <a16:rowId xmlns:a16="http://schemas.microsoft.com/office/drawing/2014/main" val="1730024382"/>
                  </a:ext>
                </a:extLst>
              </a:tr>
              <a:tr h="0">
                <a:tc>
                  <a:txBody>
                    <a:bodyPr/>
                    <a:lstStyle/>
                    <a:p>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Start WG Ballot</a:t>
                      </a:r>
                      <a:endParaRPr kumimoji="1" lang="ja-JP" altLang="en-US" sz="8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extLst>
                  <a:ext uri="{0D108BD9-81ED-4DB2-BD59-A6C34878D82A}">
                    <a16:rowId xmlns:a16="http://schemas.microsoft.com/office/drawing/2014/main" val="86115"/>
                  </a:ext>
                </a:extLst>
              </a:tr>
              <a:tr h="234350">
                <a:tc rowSpan="2">
                  <a:txBody>
                    <a:bodyPr/>
                    <a:lstStyle/>
                    <a:p>
                      <a:r>
                        <a:rPr kumimoji="1" lang="en-US" altLang="ja-JP" sz="1200" b="1" dirty="0">
                          <a:solidFill>
                            <a:schemeClr val="bg1"/>
                          </a:solidFill>
                          <a:latin typeface="Meiryo UI" panose="020B0604030504040204" pitchFamily="50" charset="-128"/>
                          <a:ea typeface="Meiryo UI" panose="020B0604030504040204" pitchFamily="50" charset="-128"/>
                        </a:rPr>
                        <a:t>8th</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15</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17</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20</a:t>
                      </a:r>
                    </a:p>
                  </a:txBody>
                  <a:tcPr marT="60960" marB="60960">
                    <a:solidFill>
                      <a:schemeClr val="bg1">
                        <a:lumMod val="85000"/>
                      </a:schemeClr>
                    </a:solidFill>
                  </a:tcPr>
                </a:tc>
                <a:extLst>
                  <a:ext uri="{0D108BD9-81ED-4DB2-BD59-A6C34878D82A}">
                    <a16:rowId xmlns:a16="http://schemas.microsoft.com/office/drawing/2014/main" val="648752691"/>
                  </a:ext>
                </a:extLst>
              </a:tr>
              <a:tr h="336574">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en-US" altLang="ja-JP" sz="7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4090848037"/>
                  </a:ext>
                </a:extLst>
              </a:tr>
              <a:tr h="23435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9</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22</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24</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25</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27</a:t>
                      </a:r>
                    </a:p>
                  </a:txBody>
                  <a:tcPr marT="60960" marB="60960">
                    <a:solidFill>
                      <a:schemeClr val="bg1">
                        <a:lumMod val="85000"/>
                      </a:schemeClr>
                    </a:solidFill>
                  </a:tcPr>
                </a:tc>
                <a:extLst>
                  <a:ext uri="{0D108BD9-81ED-4DB2-BD59-A6C34878D82A}">
                    <a16:rowId xmlns:a16="http://schemas.microsoft.com/office/drawing/2014/main" val="3116464978"/>
                  </a:ext>
                </a:extLst>
              </a:tr>
              <a:tr h="215349">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1165427928"/>
                  </a:ext>
                </a:extLst>
              </a:tr>
              <a:tr h="253352">
                <a:tc>
                  <a:txBody>
                    <a:bodyPr/>
                    <a:lstStyle/>
                    <a:p>
                      <a:r>
                        <a:rPr kumimoji="1" lang="en-US" altLang="ja-JP" sz="1200" b="1" dirty="0">
                          <a:solidFill>
                            <a:schemeClr val="bg1"/>
                          </a:solidFill>
                          <a:latin typeface="Meiryo UI" panose="020B0604030504040204" pitchFamily="50" charset="-128"/>
                          <a:ea typeface="Meiryo UI" panose="020B0604030504040204" pitchFamily="50" charset="-128"/>
                        </a:rPr>
                        <a:t>8th</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3</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4</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6</a:t>
                      </a:r>
                    </a:p>
                  </a:txBody>
                  <a:tcPr marT="60960" marB="60960">
                    <a:solidFill>
                      <a:schemeClr val="bg1">
                        <a:lumMod val="85000"/>
                      </a:schemeClr>
                    </a:solidFill>
                  </a:tcPr>
                </a:tc>
                <a:extLst>
                  <a:ext uri="{0D108BD9-81ED-4DB2-BD59-A6C34878D82A}">
                    <a16:rowId xmlns:a16="http://schemas.microsoft.com/office/drawing/2014/main" val="3699049990"/>
                  </a:ext>
                </a:extLst>
              </a:tr>
              <a:tr h="228017">
                <a:tc>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1691218019"/>
                  </a:ext>
                </a:extLst>
              </a:tr>
              <a:tr h="2533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9</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10</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11</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13</a:t>
                      </a:r>
                    </a:p>
                  </a:txBody>
                  <a:tcPr marT="60960" marB="60960">
                    <a:solidFill>
                      <a:schemeClr val="bg1">
                        <a:lumMod val="85000"/>
                      </a:schemeClr>
                    </a:solidFill>
                  </a:tcPr>
                </a:tc>
                <a:extLst>
                  <a:ext uri="{0D108BD9-81ED-4DB2-BD59-A6C34878D82A}">
                    <a16:rowId xmlns:a16="http://schemas.microsoft.com/office/drawing/2014/main" val="4283941837"/>
                  </a:ext>
                </a:extLst>
              </a:tr>
              <a:tr h="347057">
                <a:tc>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700" b="1" dirty="0">
                          <a:highlight>
                            <a:srgbClr val="FFFF00"/>
                          </a:highlight>
                          <a:latin typeface="Meiryo UI" panose="020B0604030504040204" pitchFamily="50" charset="-128"/>
                          <a:ea typeface="Meiryo UI" panose="020B0604030504040204" pitchFamily="50" charset="-128"/>
                        </a:rPr>
                        <a:t>Opening </a:t>
                      </a:r>
                    </a:p>
                    <a:p>
                      <a:r>
                        <a:rPr kumimoji="1" lang="en-US" altLang="ja-JP" sz="700" b="1" dirty="0">
                          <a:highlight>
                            <a:srgbClr val="FFFF00"/>
                          </a:highlight>
                          <a:latin typeface="Meiryo UI" panose="020B0604030504040204" pitchFamily="50" charset="-128"/>
                          <a:ea typeface="Meiryo UI" panose="020B0604030504040204" pitchFamily="50" charset="-128"/>
                        </a:rPr>
                        <a:t>Plenary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3990167708"/>
                  </a:ext>
                </a:extLst>
              </a:tr>
              <a:tr h="23435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10th</a:t>
                      </a: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15</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17</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20</a:t>
                      </a:r>
                    </a:p>
                  </a:txBody>
                  <a:tcPr marT="60960" marB="60960">
                    <a:solidFill>
                      <a:schemeClr val="bg1">
                        <a:lumMod val="85000"/>
                      </a:schemeClr>
                    </a:solidFill>
                  </a:tcPr>
                </a:tc>
                <a:extLst>
                  <a:ext uri="{0D108BD9-81ED-4DB2-BD59-A6C34878D82A}">
                    <a16:rowId xmlns:a16="http://schemas.microsoft.com/office/drawing/2014/main" val="1147887600"/>
                  </a:ext>
                </a:extLst>
              </a:tr>
              <a:tr h="327801">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Close WG Ballot</a:t>
                      </a: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700" b="1" dirty="0">
                          <a:highlight>
                            <a:srgbClr val="FFFF00"/>
                          </a:highlight>
                          <a:latin typeface="Meiryo UI" panose="020B0604030504040204" pitchFamily="50" charset="-128"/>
                          <a:ea typeface="Meiryo UI" panose="020B0604030504040204" pitchFamily="50" charset="-128"/>
                        </a:rPr>
                        <a:t>Close </a:t>
                      </a:r>
                    </a:p>
                    <a:p>
                      <a:r>
                        <a:rPr kumimoji="1" lang="en-US" altLang="ja-JP" sz="700" b="1" dirty="0">
                          <a:highlight>
                            <a:srgbClr val="FFFF00"/>
                          </a:highlight>
                          <a:latin typeface="Meiryo UI" panose="020B0604030504040204" pitchFamily="50" charset="-128"/>
                          <a:ea typeface="Meiryo UI" panose="020B0604030504040204" pitchFamily="50" charset="-128"/>
                        </a:rPr>
                        <a:t>Plenary</a:t>
                      </a:r>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1036219739"/>
                  </a:ext>
                </a:extLst>
              </a:tr>
            </a:tbl>
          </a:graphicData>
        </a:graphic>
      </p:graphicFrame>
      <p:cxnSp>
        <p:nvCxnSpPr>
          <p:cNvPr id="6" name="直線コネクタ 5">
            <a:extLst>
              <a:ext uri="{FF2B5EF4-FFF2-40B4-BE49-F238E27FC236}">
                <a16:creationId xmlns:a16="http://schemas.microsoft.com/office/drawing/2014/main" id="{C75C3BE2-7D15-4A2D-ACE8-1A12FD19103F}"/>
              </a:ext>
            </a:extLst>
          </p:cNvPr>
          <p:cNvCxnSpPr/>
          <p:nvPr/>
        </p:nvCxnSpPr>
        <p:spPr bwMode="auto">
          <a:xfrm>
            <a:off x="7121505" y="3098683"/>
            <a:ext cx="1224137" cy="0"/>
          </a:xfrm>
          <a:prstGeom prst="line">
            <a:avLst/>
          </a:prstGeom>
          <a:solidFill>
            <a:schemeClr val="accent1"/>
          </a:solidFill>
          <a:ln w="12700" cap="flat" cmpd="sng" algn="ctr">
            <a:solidFill>
              <a:srgbClr val="FF00FF"/>
            </a:solidFill>
            <a:prstDash val="solid"/>
            <a:round/>
            <a:headEnd type="diamond"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線コネクタ 11">
            <a:extLst>
              <a:ext uri="{FF2B5EF4-FFF2-40B4-BE49-F238E27FC236}">
                <a16:creationId xmlns:a16="http://schemas.microsoft.com/office/drawing/2014/main" id="{B7A0DE97-8D0F-4942-A5BB-9121F2A13D07}"/>
              </a:ext>
            </a:extLst>
          </p:cNvPr>
          <p:cNvCxnSpPr/>
          <p:nvPr/>
        </p:nvCxnSpPr>
        <p:spPr bwMode="auto">
          <a:xfrm>
            <a:off x="1936930" y="3709677"/>
            <a:ext cx="6408712" cy="0"/>
          </a:xfrm>
          <a:prstGeom prst="line">
            <a:avLst/>
          </a:prstGeom>
          <a:solidFill>
            <a:schemeClr val="accent1"/>
          </a:solidFill>
          <a:ln w="12700" cap="flat" cmpd="sng" algn="ctr">
            <a:solidFill>
              <a:srgbClr val="FF00FF"/>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直線コネクタ 12">
            <a:extLst>
              <a:ext uri="{FF2B5EF4-FFF2-40B4-BE49-F238E27FC236}">
                <a16:creationId xmlns:a16="http://schemas.microsoft.com/office/drawing/2014/main" id="{BCB86094-0AF8-4FE9-A56E-396E330FC3EE}"/>
              </a:ext>
            </a:extLst>
          </p:cNvPr>
          <p:cNvCxnSpPr/>
          <p:nvPr/>
        </p:nvCxnSpPr>
        <p:spPr bwMode="auto">
          <a:xfrm>
            <a:off x="1864921" y="4250811"/>
            <a:ext cx="6408712" cy="0"/>
          </a:xfrm>
          <a:prstGeom prst="line">
            <a:avLst/>
          </a:prstGeom>
          <a:solidFill>
            <a:schemeClr val="accent1"/>
          </a:solidFill>
          <a:ln w="12700" cap="flat" cmpd="sng" algn="ctr">
            <a:solidFill>
              <a:srgbClr val="FF00FF"/>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コネクタ 13">
            <a:extLst>
              <a:ext uri="{FF2B5EF4-FFF2-40B4-BE49-F238E27FC236}">
                <a16:creationId xmlns:a16="http://schemas.microsoft.com/office/drawing/2014/main" id="{4A8D82A9-83C7-4BE2-ADED-6F1B274DAD06}"/>
              </a:ext>
            </a:extLst>
          </p:cNvPr>
          <p:cNvCxnSpPr/>
          <p:nvPr/>
        </p:nvCxnSpPr>
        <p:spPr bwMode="auto">
          <a:xfrm>
            <a:off x="1864921" y="4826875"/>
            <a:ext cx="6408712" cy="0"/>
          </a:xfrm>
          <a:prstGeom prst="line">
            <a:avLst/>
          </a:prstGeom>
          <a:solidFill>
            <a:schemeClr val="accent1"/>
          </a:solidFill>
          <a:ln w="12700" cap="flat" cmpd="sng" algn="ctr">
            <a:solidFill>
              <a:srgbClr val="FF00FF"/>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直線コネクタ 14">
            <a:extLst>
              <a:ext uri="{FF2B5EF4-FFF2-40B4-BE49-F238E27FC236}">
                <a16:creationId xmlns:a16="http://schemas.microsoft.com/office/drawing/2014/main" id="{0AB6D3E5-B6ED-412B-B3DC-891EA68D8C55}"/>
              </a:ext>
            </a:extLst>
          </p:cNvPr>
          <p:cNvCxnSpPr/>
          <p:nvPr/>
        </p:nvCxnSpPr>
        <p:spPr bwMode="auto">
          <a:xfrm>
            <a:off x="1835696" y="5595542"/>
            <a:ext cx="6408712" cy="0"/>
          </a:xfrm>
          <a:prstGeom prst="line">
            <a:avLst/>
          </a:prstGeom>
          <a:solidFill>
            <a:schemeClr val="accent1"/>
          </a:solidFill>
          <a:ln w="12700" cap="flat" cmpd="sng" algn="ctr">
            <a:solidFill>
              <a:srgbClr val="FF00FF"/>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線コネクタ 15">
            <a:extLst>
              <a:ext uri="{FF2B5EF4-FFF2-40B4-BE49-F238E27FC236}">
                <a16:creationId xmlns:a16="http://schemas.microsoft.com/office/drawing/2014/main" id="{C0F8808F-20FA-4F43-BF3A-399FDE598AED}"/>
              </a:ext>
            </a:extLst>
          </p:cNvPr>
          <p:cNvCxnSpPr/>
          <p:nvPr/>
        </p:nvCxnSpPr>
        <p:spPr bwMode="auto">
          <a:xfrm>
            <a:off x="1864921" y="6339043"/>
            <a:ext cx="936104" cy="0"/>
          </a:xfrm>
          <a:prstGeom prst="line">
            <a:avLst/>
          </a:prstGeom>
          <a:solidFill>
            <a:schemeClr val="accent1"/>
          </a:solidFill>
          <a:ln w="12700" cap="flat" cmpd="sng" algn="ctr">
            <a:solidFill>
              <a:srgbClr val="FF00FF"/>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直線コネクタ 17">
            <a:extLst>
              <a:ext uri="{FF2B5EF4-FFF2-40B4-BE49-F238E27FC236}">
                <a16:creationId xmlns:a16="http://schemas.microsoft.com/office/drawing/2014/main" id="{AA19D369-5BD9-4C78-BEA0-A18A7CD4B339}"/>
              </a:ext>
            </a:extLst>
          </p:cNvPr>
          <p:cNvCxnSpPr/>
          <p:nvPr/>
        </p:nvCxnSpPr>
        <p:spPr bwMode="auto">
          <a:xfrm>
            <a:off x="4169177" y="2378603"/>
            <a:ext cx="4104456" cy="0"/>
          </a:xfrm>
          <a:prstGeom prst="line">
            <a:avLst/>
          </a:prstGeom>
          <a:solidFill>
            <a:schemeClr val="accent1"/>
          </a:solidFill>
          <a:ln w="12700" cap="flat" cmpd="sng" algn="ctr">
            <a:solidFill>
              <a:srgbClr val="FF00FF"/>
            </a:solidFill>
            <a:prstDash val="solid"/>
            <a:round/>
            <a:headEnd type="diamond"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a:extLst>
              <a:ext uri="{FF2B5EF4-FFF2-40B4-BE49-F238E27FC236}">
                <a16:creationId xmlns:a16="http://schemas.microsoft.com/office/drawing/2014/main" id="{85D8BFD3-3655-4A01-86E4-98A693617BD8}"/>
              </a:ext>
            </a:extLst>
          </p:cNvPr>
          <p:cNvCxnSpPr/>
          <p:nvPr/>
        </p:nvCxnSpPr>
        <p:spPr bwMode="auto">
          <a:xfrm>
            <a:off x="1792913" y="3098683"/>
            <a:ext cx="4680520" cy="0"/>
          </a:xfrm>
          <a:prstGeom prst="line">
            <a:avLst/>
          </a:prstGeom>
          <a:solidFill>
            <a:schemeClr val="accent1"/>
          </a:solidFill>
          <a:ln w="12700" cap="flat" cmpd="sng" algn="ctr">
            <a:solidFill>
              <a:srgbClr val="FF00FF"/>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テキスト ボックス 21">
            <a:extLst>
              <a:ext uri="{FF2B5EF4-FFF2-40B4-BE49-F238E27FC236}">
                <a16:creationId xmlns:a16="http://schemas.microsoft.com/office/drawing/2014/main" id="{62D26CE7-D12E-4363-BF0D-B78BC1C2AAAF}"/>
              </a:ext>
            </a:extLst>
          </p:cNvPr>
          <p:cNvSpPr txBox="1"/>
          <p:nvPr/>
        </p:nvSpPr>
        <p:spPr>
          <a:xfrm>
            <a:off x="5969377" y="2162579"/>
            <a:ext cx="1152128" cy="276999"/>
          </a:xfrm>
          <a:prstGeom prst="rect">
            <a:avLst/>
          </a:prstGeom>
          <a:noFill/>
        </p:spPr>
        <p:txBody>
          <a:bodyPr wrap="square" rtlCol="0">
            <a:spAutoFit/>
          </a:bodyPr>
          <a:lstStyle/>
          <a:p>
            <a:r>
              <a:rPr lang="en-US" dirty="0">
                <a:solidFill>
                  <a:srgbClr val="0000FF"/>
                </a:solidFill>
              </a:rPr>
              <a:t>10days</a:t>
            </a:r>
            <a:endParaRPr lang="en-001" dirty="0">
              <a:solidFill>
                <a:srgbClr val="0000FF"/>
              </a:solidFill>
            </a:endParaRPr>
          </a:p>
        </p:txBody>
      </p:sp>
      <p:sp>
        <p:nvSpPr>
          <p:cNvPr id="23" name="テキスト ボックス 22">
            <a:extLst>
              <a:ext uri="{FF2B5EF4-FFF2-40B4-BE49-F238E27FC236}">
                <a16:creationId xmlns:a16="http://schemas.microsoft.com/office/drawing/2014/main" id="{EC48A9A6-B0D6-4F2D-BB92-A25278BC6544}"/>
              </a:ext>
            </a:extLst>
          </p:cNvPr>
          <p:cNvSpPr txBox="1"/>
          <p:nvPr/>
        </p:nvSpPr>
        <p:spPr>
          <a:xfrm>
            <a:off x="7668344" y="2887516"/>
            <a:ext cx="1152128" cy="276999"/>
          </a:xfrm>
          <a:prstGeom prst="rect">
            <a:avLst/>
          </a:prstGeom>
          <a:noFill/>
        </p:spPr>
        <p:txBody>
          <a:bodyPr wrap="square" rtlCol="0">
            <a:spAutoFit/>
          </a:bodyPr>
          <a:lstStyle/>
          <a:p>
            <a:r>
              <a:rPr lang="en-US" dirty="0">
                <a:solidFill>
                  <a:srgbClr val="0000FF"/>
                </a:solidFill>
              </a:rPr>
              <a:t>30days</a:t>
            </a:r>
            <a:endParaRPr lang="en-001" dirty="0">
              <a:solidFill>
                <a:srgbClr val="0000FF"/>
              </a:solidFill>
            </a:endParaRPr>
          </a:p>
        </p:txBody>
      </p:sp>
    </p:spTree>
    <p:extLst>
      <p:ext uri="{BB962C8B-B14F-4D97-AF65-F5344CB8AC3E}">
        <p14:creationId xmlns:p14="http://schemas.microsoft.com/office/powerpoint/2010/main" val="34464570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Draft review</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13</a:t>
            </a:fld>
            <a:endParaRPr lang="en-US" altLang="ja-JP"/>
          </a:p>
        </p:txBody>
      </p:sp>
      <p:sp>
        <p:nvSpPr>
          <p:cNvPr id="8" name="Rectangle 4">
            <a:extLst>
              <a:ext uri="{FF2B5EF4-FFF2-40B4-BE49-F238E27FC236}">
                <a16:creationId xmlns:a16="http://schemas.microsoft.com/office/drawing/2014/main" id="{60158DA0-98E2-4E2B-9109-C13228AB93D8}"/>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dirty="0"/>
              <a:t>&lt;</a:t>
            </a:r>
            <a:r>
              <a:rPr lang="en-US" altLang="ja-JP" dirty="0"/>
              <a:t>January</a:t>
            </a:r>
            <a:r>
              <a:rPr lang="en-001" altLang="ja-JP" dirty="0"/>
              <a:t>,2021&gt;</a:t>
            </a:r>
            <a:endParaRPr lang="en-US" altLang="ja-JP" dirty="0"/>
          </a:p>
        </p:txBody>
      </p:sp>
    </p:spTree>
    <p:extLst>
      <p:ext uri="{BB962C8B-B14F-4D97-AF65-F5344CB8AC3E}">
        <p14:creationId xmlns:p14="http://schemas.microsoft.com/office/powerpoint/2010/main" val="31362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14</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March</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nvPr>
        </p:nvGraphicFramePr>
        <p:xfrm>
          <a:off x="395537" y="1762706"/>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3/8</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3/9</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3/10</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3/11</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3/12</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tc>
                <a:tc>
                  <a:txBody>
                    <a:bodyPr/>
                    <a:lstStyle/>
                    <a:p>
                      <a:pPr algn="ctr"/>
                      <a:endParaRPr kumimoji="1" lang="en-US" altLang="ja-JP" sz="1600"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extLst>
              <p:ext uri="{D42A27DB-BD31-4B8C-83A1-F6EECF244321}">
                <p14:modId xmlns:p14="http://schemas.microsoft.com/office/powerpoint/2010/main" val="3709723777"/>
              </p:ext>
            </p:extLst>
          </p:nvPr>
        </p:nvGraphicFramePr>
        <p:xfrm>
          <a:off x="395537" y="4122758"/>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3/15</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3/16</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3/17</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3/18</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3/19</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en-US" altLang="ja-JP" sz="1600" u="none" dirty="0">
                        <a:solidFill>
                          <a:schemeClr val="tx1"/>
                        </a:solidFill>
                      </a:endParaRPr>
                    </a:p>
                  </a:txBody>
                  <a:tcPr anchor="ctr">
                    <a:lnB w="12700" cap="flat" cmpd="sng" algn="ctr">
                      <a:solidFill>
                        <a:schemeClr val="bg1"/>
                      </a:solidFill>
                      <a:prstDash val="solid"/>
                      <a:round/>
                      <a:headEnd type="none" w="med" len="med"/>
                      <a:tailEnd type="none" w="med" len="med"/>
                    </a:lnB>
                  </a:tcP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lnR w="12700" cap="flat" cmpd="sng" algn="ctr">
                      <a:solidFill>
                        <a:srgbClr val="FF00FF"/>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chemeClr val="bg1"/>
                      </a:solidFill>
                      <a:prstDash val="solid"/>
                      <a:round/>
                      <a:headEnd type="none" w="med" len="med"/>
                      <a:tailEnd type="none" w="med" len="med"/>
                    </a:ln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808426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5C879D-A0F6-4837-B1C6-B9579487B98B}"/>
              </a:ext>
            </a:extLst>
          </p:cNvPr>
          <p:cNvSpPr>
            <a:spLocks noGrp="1"/>
          </p:cNvSpPr>
          <p:nvPr>
            <p:ph type="title"/>
          </p:nvPr>
        </p:nvSpPr>
        <p:spPr/>
        <p:txBody>
          <a:bodyPr/>
          <a:lstStyle/>
          <a:p>
            <a:r>
              <a:rPr lang="en-US" dirty="0"/>
              <a:t>Any other Business?</a:t>
            </a:r>
            <a:endParaRPr lang="en-001" dirty="0"/>
          </a:p>
        </p:txBody>
      </p:sp>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15</a:t>
            </a:fld>
            <a:endParaRPr lang="en-US" altLang="ja-JP"/>
          </a:p>
        </p:txBody>
      </p:sp>
      <p:sp>
        <p:nvSpPr>
          <p:cNvPr id="7" name="Rectangle 4">
            <a:extLst>
              <a:ext uri="{FF2B5EF4-FFF2-40B4-BE49-F238E27FC236}">
                <a16:creationId xmlns:a16="http://schemas.microsoft.com/office/drawing/2014/main" id="{6FE226CA-E755-453D-9543-2AD141F5AAD0}"/>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dirty="0"/>
              <a:t>&lt;</a:t>
            </a:r>
            <a:r>
              <a:rPr lang="en-US" altLang="ja-JP" dirty="0"/>
              <a:t>January</a:t>
            </a:r>
            <a:r>
              <a:rPr lang="en-001" altLang="ja-JP" dirty="0"/>
              <a:t>,2021&gt;</a:t>
            </a:r>
            <a:endParaRPr lang="en-US" altLang="ja-JP" dirty="0"/>
          </a:p>
        </p:txBody>
      </p:sp>
    </p:spTree>
    <p:extLst>
      <p:ext uri="{BB962C8B-B14F-4D97-AF65-F5344CB8AC3E}">
        <p14:creationId xmlns:p14="http://schemas.microsoft.com/office/powerpoint/2010/main" val="40821036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5C879D-A0F6-4837-B1C6-B9579487B98B}"/>
              </a:ext>
            </a:extLst>
          </p:cNvPr>
          <p:cNvSpPr>
            <a:spLocks noGrp="1"/>
          </p:cNvSpPr>
          <p:nvPr>
            <p:ph type="title"/>
          </p:nvPr>
        </p:nvSpPr>
        <p:spPr/>
        <p:txBody>
          <a:bodyPr/>
          <a:lstStyle/>
          <a:p>
            <a:r>
              <a:rPr lang="en-US" dirty="0"/>
              <a:t>Adjourn</a:t>
            </a:r>
            <a:endParaRPr lang="en-001" dirty="0"/>
          </a:p>
        </p:txBody>
      </p:sp>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16</a:t>
            </a:fld>
            <a:endParaRPr lang="en-US" altLang="ja-JP"/>
          </a:p>
        </p:txBody>
      </p:sp>
      <p:sp>
        <p:nvSpPr>
          <p:cNvPr id="7" name="Rectangle 4">
            <a:extLst>
              <a:ext uri="{FF2B5EF4-FFF2-40B4-BE49-F238E27FC236}">
                <a16:creationId xmlns:a16="http://schemas.microsoft.com/office/drawing/2014/main" id="{6FE226CA-E755-453D-9543-2AD141F5AAD0}"/>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dirty="0"/>
              <a:t>&lt;</a:t>
            </a:r>
            <a:r>
              <a:rPr lang="en-US" altLang="ja-JP" dirty="0"/>
              <a:t>January</a:t>
            </a:r>
            <a:r>
              <a:rPr lang="en-001" altLang="ja-JP" dirty="0"/>
              <a:t>,2021&gt;</a:t>
            </a:r>
            <a:endParaRPr lang="en-US" altLang="ja-JP" dirty="0"/>
          </a:p>
        </p:txBody>
      </p:sp>
    </p:spTree>
    <p:extLst>
      <p:ext uri="{BB962C8B-B14F-4D97-AF65-F5344CB8AC3E}">
        <p14:creationId xmlns:p14="http://schemas.microsoft.com/office/powerpoint/2010/main" val="5050428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908720"/>
            <a:ext cx="7772400" cy="936104"/>
          </a:xfrm>
        </p:spPr>
        <p:txBody>
          <a:bodyPr/>
          <a:lstStyle/>
          <a:p>
            <a:r>
              <a:rPr lang="en-US" altLang="ja-JP" sz="3200" dirty="0"/>
              <a:t>Reference</a:t>
            </a:r>
            <a:endParaRPr kumimoji="1" lang="ja-JP" altLang="en-US" sz="3200"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17</a:t>
            </a:fld>
            <a:endParaRPr lang="en-US" altLang="ja-JP"/>
          </a:p>
        </p:txBody>
      </p:sp>
      <p:sp>
        <p:nvSpPr>
          <p:cNvPr id="9" name="Inhaltsplatzhalter 5"/>
          <p:cNvSpPr>
            <a:spLocks noGrp="1"/>
          </p:cNvSpPr>
          <p:nvPr/>
        </p:nvSpPr>
        <p:spPr bwMode="auto">
          <a:xfrm>
            <a:off x="611560" y="1988840"/>
            <a:ext cx="8165231" cy="3672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a:t>The IEEE802.15 meeting schedule can be found at</a:t>
            </a:r>
            <a:br>
              <a:rPr lang="en-GB" sz="1400" dirty="0"/>
            </a:br>
            <a:r>
              <a:rPr lang="en-GB" sz="1400" dirty="0">
                <a:hlinkClick r:id="rId2"/>
              </a:rPr>
              <a:t>http://grouper.ieee.org/groups/802/15/calendar.html</a:t>
            </a:r>
            <a:endParaRPr lang="en-GB" sz="1400" dirty="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t>
            </a:r>
            <a:r>
              <a:rPr lang="en-GB" sz="1400" dirty="0">
                <a:hlinkClick r:id="rId3"/>
              </a:rPr>
              <a:t>http://grouper.ieee.org/groups/802/15/pub/Download.html</a:t>
            </a:r>
            <a:br>
              <a:rPr lang="en-GB" sz="1400" dirty="0"/>
            </a:br>
            <a:endParaRPr lang="en-GB" sz="1400" dirty="0"/>
          </a:p>
          <a:p>
            <a:r>
              <a:rPr lang="en-GB" sz="1400" dirty="0"/>
              <a:t>IG JRE reflector is (</a:t>
            </a:r>
            <a:r>
              <a:rPr lang="en-GB" sz="1400" dirty="0">
                <a:hlinkClick r:id="rId4"/>
              </a:rPr>
              <a:t>stds-802-15-jre@listserv.ieee.org</a:t>
            </a:r>
            <a:r>
              <a:rPr lang="en-GB" sz="1400" dirty="0"/>
              <a:t>)</a:t>
            </a:r>
            <a:br>
              <a:rPr lang="en-GB" sz="1400" dirty="0"/>
            </a:br>
            <a:endParaRPr lang="en-GB" sz="1400" dirty="0"/>
          </a:p>
          <a:p>
            <a:r>
              <a:rPr lang="en-US" sz="1400" dirty="0"/>
              <a:t>Documents should be uploaded to </a:t>
            </a:r>
            <a:r>
              <a:rPr lang="en-US" sz="1400" dirty="0">
                <a:hlinkClick r:id="rId5"/>
              </a:rPr>
              <a:t>https://mentor.ieee.org/802.15</a:t>
            </a:r>
            <a:r>
              <a:rPr lang="en-US" sz="1400" dirty="0"/>
              <a:t>, to the “TG4aa JRE”</a:t>
            </a:r>
          </a:p>
          <a:p>
            <a:endParaRPr lang="en-GB" sz="1400" dirty="0"/>
          </a:p>
          <a:p>
            <a:r>
              <a:rPr lang="en-GB" sz="1400" dirty="0"/>
              <a:t>For help with obtaining document numbers, document formatting, document uploading and contribution scheduling, please contract the 802.15 TG4aa JRE chair, Takashi </a:t>
            </a:r>
            <a:r>
              <a:rPr lang="en-GB" sz="1400" dirty="0" err="1"/>
              <a:t>Kuramochi</a:t>
            </a:r>
            <a:r>
              <a:rPr lang="en-GB" sz="1400" dirty="0"/>
              <a:t>, at</a:t>
            </a:r>
            <a:br>
              <a:rPr lang="en-GB" sz="1400" dirty="0"/>
            </a:br>
            <a:r>
              <a:rPr lang="en-GB" sz="1400" dirty="0">
                <a:hlinkClick r:id="rId6"/>
              </a:rPr>
              <a:t>kuramochi722@lapis-tech.com</a:t>
            </a:r>
            <a:br>
              <a:rPr lang="en-GB" sz="1400" dirty="0"/>
            </a:br>
            <a:endParaRPr lang="en-GB" sz="1400" dirty="0"/>
          </a:p>
          <a:p>
            <a:endParaRPr lang="de-DE" sz="1400" dirty="0"/>
          </a:p>
        </p:txBody>
      </p:sp>
      <p:sp>
        <p:nvSpPr>
          <p:cNvPr id="8" name="Rectangle 4">
            <a:extLst>
              <a:ext uri="{FF2B5EF4-FFF2-40B4-BE49-F238E27FC236}">
                <a16:creationId xmlns:a16="http://schemas.microsoft.com/office/drawing/2014/main" id="{C5956CF8-2245-4597-82BC-9F33505DDD5C}"/>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dirty="0"/>
              <a:t>&lt;</a:t>
            </a:r>
            <a:r>
              <a:rPr lang="en-US" altLang="ja-JP" dirty="0"/>
              <a:t>January</a:t>
            </a:r>
            <a:r>
              <a:rPr lang="en-001" altLang="ja-JP" dirty="0"/>
              <a:t>,2021&gt;</a:t>
            </a:r>
            <a:endParaRPr lang="en-US" altLang="ja-JP" dirty="0"/>
          </a:p>
        </p:txBody>
      </p:sp>
    </p:spTree>
    <p:extLst>
      <p:ext uri="{BB962C8B-B14F-4D97-AF65-F5344CB8AC3E}">
        <p14:creationId xmlns:p14="http://schemas.microsoft.com/office/powerpoint/2010/main" val="3610139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107504" y="1484784"/>
            <a:ext cx="8712968" cy="3888431"/>
          </a:xfrm>
        </p:spPr>
        <p:txBody>
          <a:bodyPr/>
          <a:lstStyle/>
          <a:p>
            <a:r>
              <a:rPr lang="en-US" altLang="ja-JP" dirty="0"/>
              <a:t>IEEE 802.15 TG4aa JRE</a:t>
            </a:r>
            <a:br>
              <a:rPr lang="en-US" altLang="ja-JP" dirty="0"/>
            </a:br>
            <a:r>
              <a:rPr lang="en-US" altLang="ja-JP" dirty="0"/>
              <a:t>January 28th</a:t>
            </a:r>
            <a:br>
              <a:rPr lang="en-US" altLang="ja-JP" dirty="0"/>
            </a:br>
            <a:r>
              <a:rPr lang="en-US" altLang="ja-JP" dirty="0"/>
              <a:t>Teleconference </a:t>
            </a:r>
            <a:br>
              <a:rPr lang="en-US" altLang="ja-JP" dirty="0"/>
            </a:br>
            <a:r>
              <a:rPr lang="en-US" altLang="ja-JP" dirty="0"/>
              <a:t>Opening report </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7" name="Rectangle 4">
            <a:extLst>
              <a:ext uri="{FF2B5EF4-FFF2-40B4-BE49-F238E27FC236}">
                <a16:creationId xmlns:a16="http://schemas.microsoft.com/office/drawing/2014/main" id="{38CE3EE4-728F-4983-A5AD-291C7FB1F4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8" name="Rectangle 5">
            <a:extLst>
              <a:ext uri="{FF2B5EF4-FFF2-40B4-BE49-F238E27FC236}">
                <a16:creationId xmlns:a16="http://schemas.microsoft.com/office/drawing/2014/main" id="{CE1B4015-108B-49CD-AEA6-B8AA00FAE5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4159759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Chair/Vice-Chair/Secretary/Technical Editor</a:t>
            </a:r>
          </a:p>
          <a:p>
            <a:pPr lvl="1"/>
            <a:r>
              <a:rPr lang="en-US" altLang="ja-JP" dirty="0"/>
              <a:t>Chair :Takashi </a:t>
            </a:r>
            <a:r>
              <a:rPr lang="en-US" altLang="ja-JP" dirty="0" err="1"/>
              <a:t>Kuramochi</a:t>
            </a:r>
            <a:r>
              <a:rPr lang="en-US" altLang="ja-JP" dirty="0"/>
              <a:t>(LAPIS)</a:t>
            </a:r>
          </a:p>
          <a:p>
            <a:pPr lvl="1"/>
            <a:r>
              <a:rPr lang="en-US" altLang="ja-JP" dirty="0"/>
              <a:t>Vice-Chair : Kunal Shah(ITRON),Hiroshi Harada(Kyoto University)</a:t>
            </a:r>
          </a:p>
          <a:p>
            <a:pPr lvl="1"/>
            <a:r>
              <a:rPr lang="en-US" altLang="ja-JP" dirty="0"/>
              <a:t>Secretary : Kiyoshi Fukui(OKI)</a:t>
            </a:r>
          </a:p>
          <a:p>
            <a:pPr lvl="1"/>
            <a:r>
              <a:rPr lang="en-US" altLang="ja-JP" dirty="0"/>
              <a:t>Technical Editor : Kiyoshi Fukui(OKI)</a:t>
            </a:r>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8" name="Rectangle 4">
            <a:extLst>
              <a:ext uri="{FF2B5EF4-FFF2-40B4-BE49-F238E27FC236}">
                <a16:creationId xmlns:a16="http://schemas.microsoft.com/office/drawing/2014/main" id="{0794BE5A-AEA9-432A-8648-D554CBA98BEA}"/>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971802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8" name="Rectangle 4">
            <a:extLst>
              <a:ext uri="{FF2B5EF4-FFF2-40B4-BE49-F238E27FC236}">
                <a16:creationId xmlns:a16="http://schemas.microsoft.com/office/drawing/2014/main" id="{6F8EBD5A-040D-43C5-A7BA-C6D092C260A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10BB7F6C-A7A9-4335-A48B-7737F289EEE3}"/>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10954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8" name="Rectangle 4">
            <a:extLst>
              <a:ext uri="{FF2B5EF4-FFF2-40B4-BE49-F238E27FC236}">
                <a16:creationId xmlns:a16="http://schemas.microsoft.com/office/drawing/2014/main" id="{90D01A3E-F481-4EC9-9C39-93AC3EE3619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EC46D809-1E04-44E8-B192-F5CCAA6E76C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85418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8" name="Rectangle 4">
            <a:extLst>
              <a:ext uri="{FF2B5EF4-FFF2-40B4-BE49-F238E27FC236}">
                <a16:creationId xmlns:a16="http://schemas.microsoft.com/office/drawing/2014/main" id="{5089DAE0-78CF-46C2-8138-D78779E8275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7C733AEE-29E7-473A-ADAE-CF5A1A9B053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52059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8" name="Rectangle 4">
            <a:extLst>
              <a:ext uri="{FF2B5EF4-FFF2-40B4-BE49-F238E27FC236}">
                <a16:creationId xmlns:a16="http://schemas.microsoft.com/office/drawing/2014/main" id="{0E567381-32FD-42D4-8723-5E0A026C5F0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&lt;January,2021&gt;</a:t>
            </a:r>
            <a:endParaRPr lang="en-US" altLang="ja-JP" dirty="0"/>
          </a:p>
        </p:txBody>
      </p:sp>
      <p:sp>
        <p:nvSpPr>
          <p:cNvPr id="9" name="Rectangle 5">
            <a:extLst>
              <a:ext uri="{FF2B5EF4-FFF2-40B4-BE49-F238E27FC236}">
                <a16:creationId xmlns:a16="http://schemas.microsoft.com/office/drawing/2014/main" id="{BE2C1B0B-989C-408D-8412-0DB9E00A8A8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8272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Attendance</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8</a:t>
            </a:fld>
            <a:endParaRPr lang="en-US" altLang="ja-JP"/>
          </a:p>
        </p:txBody>
      </p:sp>
      <p:sp>
        <p:nvSpPr>
          <p:cNvPr id="8" name="Rectangle 4">
            <a:extLst>
              <a:ext uri="{FF2B5EF4-FFF2-40B4-BE49-F238E27FC236}">
                <a16:creationId xmlns:a16="http://schemas.microsoft.com/office/drawing/2014/main" id="{60158DA0-98E2-4E2B-9109-C13228AB93D8}"/>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dirty="0"/>
              <a:t>&lt;</a:t>
            </a:r>
            <a:r>
              <a:rPr lang="en-US" altLang="ja-JP" dirty="0"/>
              <a:t>January</a:t>
            </a:r>
            <a:r>
              <a:rPr lang="en-001" altLang="ja-JP" dirty="0"/>
              <a:t>,2021&gt;</a:t>
            </a:r>
            <a:endParaRPr lang="en-US" altLang="ja-JP" dirty="0"/>
          </a:p>
        </p:txBody>
      </p:sp>
    </p:spTree>
    <p:extLst>
      <p:ext uri="{BB962C8B-B14F-4D97-AF65-F5344CB8AC3E}">
        <p14:creationId xmlns:p14="http://schemas.microsoft.com/office/powerpoint/2010/main" val="3998769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352318"/>
          </a:xfrm>
        </p:spPr>
        <p:txBody>
          <a:bodyPr/>
          <a:lstStyle/>
          <a:p>
            <a:r>
              <a:rPr lang="en-US" altLang="ja-JP" u="sng" dirty="0"/>
              <a:t>Agenda </a:t>
            </a:r>
            <a:endParaRPr kumimoji="1" lang="ja-JP" altLang="en-US"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9</a:t>
            </a:fld>
            <a:endParaRPr lang="en-US" altLang="ja-JP"/>
          </a:p>
        </p:txBody>
      </p:sp>
      <p:graphicFrame>
        <p:nvGraphicFramePr>
          <p:cNvPr id="8" name="表 7"/>
          <p:cNvGraphicFramePr>
            <a:graphicFrameLocks noGrp="1"/>
          </p:cNvGraphicFramePr>
          <p:nvPr>
            <p:extLst>
              <p:ext uri="{D42A27DB-BD31-4B8C-83A1-F6EECF244321}">
                <p14:modId xmlns:p14="http://schemas.microsoft.com/office/powerpoint/2010/main" val="3416734511"/>
              </p:ext>
            </p:extLst>
          </p:nvPr>
        </p:nvGraphicFramePr>
        <p:xfrm>
          <a:off x="269522" y="2496254"/>
          <a:ext cx="8604955" cy="3610166"/>
        </p:xfrm>
        <a:graphic>
          <a:graphicData uri="http://schemas.openxmlformats.org/drawingml/2006/table">
            <a:tbl>
              <a:tblPr firstRow="1" firstCol="1" bandRow="1">
                <a:tableStyleId>{21E4AEA4-8DFA-4A89-87EB-49C32662AFE0}</a:tableStyleId>
              </a:tblPr>
              <a:tblGrid>
                <a:gridCol w="3222358">
                  <a:extLst>
                    <a:ext uri="{9D8B030D-6E8A-4147-A177-3AD203B41FA5}">
                      <a16:colId xmlns:a16="http://schemas.microsoft.com/office/drawing/2014/main" val="20000"/>
                    </a:ext>
                  </a:extLst>
                </a:gridCol>
                <a:gridCol w="1566173">
                  <a:extLst>
                    <a:ext uri="{9D8B030D-6E8A-4147-A177-3AD203B41FA5}">
                      <a16:colId xmlns:a16="http://schemas.microsoft.com/office/drawing/2014/main" val="20001"/>
                    </a:ext>
                  </a:extLst>
                </a:gridCol>
                <a:gridCol w="1409286">
                  <a:extLst>
                    <a:ext uri="{9D8B030D-6E8A-4147-A177-3AD203B41FA5}">
                      <a16:colId xmlns:a16="http://schemas.microsoft.com/office/drawing/2014/main" val="20002"/>
                    </a:ext>
                  </a:extLst>
                </a:gridCol>
                <a:gridCol w="2407138">
                  <a:extLst>
                    <a:ext uri="{9D8B030D-6E8A-4147-A177-3AD203B41FA5}">
                      <a16:colId xmlns:a16="http://schemas.microsoft.com/office/drawing/2014/main" val="20003"/>
                    </a:ext>
                  </a:extLst>
                </a:gridCol>
              </a:tblGrid>
              <a:tr h="325637">
                <a:tc>
                  <a:txBody>
                    <a:bodyPr/>
                    <a:lstStyle/>
                    <a:p>
                      <a:pPr algn="ctr">
                        <a:lnSpc>
                          <a:spcPct val="107000"/>
                        </a:lnSpc>
                        <a:spcAft>
                          <a:spcPts val="0"/>
                        </a:spcAft>
                      </a:pPr>
                      <a:r>
                        <a:rPr lang="en-GB" sz="1800" dirty="0">
                          <a:effectLst/>
                          <a:latin typeface="+mn-lt"/>
                        </a:rPr>
                        <a:t>Contents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Who</a:t>
                      </a:r>
                      <a:endParaRPr lang="ja-JP" sz="180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Period</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Accumulated time</a:t>
                      </a:r>
                      <a:endParaRPr lang="ja-JP" sz="1800">
                        <a:effectLst/>
                        <a:latin typeface="+mn-lt"/>
                        <a:ea typeface="游明朝"/>
                        <a:cs typeface="Times New Roman"/>
                      </a:endParaRPr>
                    </a:p>
                  </a:txBody>
                  <a:tcPr marL="68580" marR="68580" marT="0" marB="0"/>
                </a:tc>
                <a:extLst>
                  <a:ext uri="{0D108BD9-81ED-4DB2-BD59-A6C34878D82A}">
                    <a16:rowId xmlns:a16="http://schemas.microsoft.com/office/drawing/2014/main" val="10000"/>
                  </a:ext>
                </a:extLst>
              </a:tr>
              <a:tr h="280522">
                <a:tc>
                  <a:txBody>
                    <a:bodyPr/>
                    <a:lstStyle/>
                    <a:p>
                      <a:pPr algn="l">
                        <a:lnSpc>
                          <a:spcPct val="107000"/>
                        </a:lnSpc>
                        <a:spcAft>
                          <a:spcPts val="0"/>
                        </a:spcAft>
                      </a:pPr>
                      <a:r>
                        <a:rPr lang="en-US" altLang="ja-JP" sz="1800" dirty="0">
                          <a:effectLst/>
                          <a:latin typeface="+mn-lt"/>
                          <a:ea typeface="游明朝"/>
                          <a:cs typeface="Times New Roman"/>
                        </a:rPr>
                        <a:t>Call the meeting to order</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770191002"/>
                  </a:ext>
                </a:extLst>
              </a:tr>
              <a:tr h="280522">
                <a:tc>
                  <a:txBody>
                    <a:bodyPr/>
                    <a:lstStyle/>
                    <a:p>
                      <a:pPr algn="l">
                        <a:lnSpc>
                          <a:spcPct val="107000"/>
                        </a:lnSpc>
                        <a:spcAft>
                          <a:spcPts val="0"/>
                        </a:spcAft>
                      </a:pPr>
                      <a:r>
                        <a:rPr lang="en-GB" sz="1800" dirty="0">
                          <a:effectLst/>
                          <a:latin typeface="+mn-lt"/>
                        </a:rPr>
                        <a:t>OPEN/Patent Policy</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altLang="en-US"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游明朝"/>
                          <a:cs typeface="Times New Roman"/>
                        </a:rPr>
                        <a:t>10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1"/>
                  </a:ext>
                </a:extLst>
              </a:tr>
              <a:tr h="325637">
                <a:tc>
                  <a:txBody>
                    <a:bodyPr/>
                    <a:lstStyle/>
                    <a:p>
                      <a:pPr algn="l">
                        <a:lnSpc>
                          <a:spcPct val="107000"/>
                        </a:lnSpc>
                        <a:spcAft>
                          <a:spcPts val="0"/>
                        </a:spcAft>
                      </a:pPr>
                      <a:r>
                        <a:rPr lang="en-US" altLang="ja-JP" sz="1800" dirty="0">
                          <a:effectLst/>
                          <a:latin typeface="+mn-lt"/>
                          <a:ea typeface="游明朝"/>
                          <a:cs typeface="Times New Roman"/>
                        </a:rPr>
                        <a:t>Attendance</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3</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13</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2"/>
                  </a:ext>
                </a:extLst>
              </a:tr>
              <a:tr h="325637">
                <a:tc>
                  <a:txBody>
                    <a:bodyPr/>
                    <a:lstStyle/>
                    <a:p>
                      <a:pPr algn="l">
                        <a:lnSpc>
                          <a:spcPct val="107000"/>
                        </a:lnSpc>
                        <a:spcAft>
                          <a:spcPts val="0"/>
                        </a:spcAft>
                      </a:pPr>
                      <a:r>
                        <a:rPr lang="en-US" altLang="ja-JP" sz="1800" dirty="0">
                          <a:effectLst/>
                          <a:latin typeface="+mn-lt"/>
                          <a:ea typeface="游明朝"/>
                          <a:cs typeface="Times New Roman"/>
                        </a:rPr>
                        <a:t>Agree Agenda</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2</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15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2528061697"/>
                  </a:ext>
                </a:extLst>
              </a:tr>
              <a:tr h="325637">
                <a:tc>
                  <a:txBody>
                    <a:bodyPr/>
                    <a:lstStyle/>
                    <a:p>
                      <a:pPr algn="l">
                        <a:lnSpc>
                          <a:spcPct val="107000"/>
                        </a:lnSpc>
                        <a:spcAft>
                          <a:spcPts val="0"/>
                        </a:spcAft>
                      </a:pPr>
                      <a:r>
                        <a:rPr lang="en-US" altLang="ja-JP" sz="1800" dirty="0">
                          <a:effectLst/>
                          <a:latin typeface="+mn-lt"/>
                          <a:ea typeface="游明朝"/>
                          <a:cs typeface="Times New Roman"/>
                        </a:rPr>
                        <a:t>Review</a:t>
                      </a:r>
                      <a:r>
                        <a:rPr lang="en-US" altLang="ja-JP" sz="1800" baseline="0" dirty="0">
                          <a:effectLst/>
                          <a:latin typeface="+mn-lt"/>
                          <a:ea typeface="游明朝"/>
                          <a:cs typeface="Times New Roman"/>
                        </a:rPr>
                        <a:t>  the previous meeting minutes</a:t>
                      </a:r>
                      <a:endParaRPr lang="ja-JP" sz="1800" dirty="0">
                        <a:effectLst/>
                        <a:latin typeface="+mn-lt"/>
                        <a:ea typeface="游明朝"/>
                        <a:cs typeface="Times New Roman"/>
                      </a:endParaRP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GB" altLang="ja-JP" sz="1800" dirty="0" err="1">
                          <a:effectLst/>
                          <a:latin typeface="+mn-lt"/>
                        </a:rPr>
                        <a:t>Kuramochi</a:t>
                      </a:r>
                      <a:endParaRPr lang="ja-JP" altLang="ja-JP" sz="1800" dirty="0">
                        <a:effectLst/>
                        <a:latin typeface="+mn-lt"/>
                        <a:ea typeface="游明朝"/>
                        <a:cs typeface="Times New Roman"/>
                      </a:endParaRPr>
                    </a:p>
                    <a:p>
                      <a:pPr algn="ctr">
                        <a:lnSpc>
                          <a:spcPct val="107000"/>
                        </a:lnSpc>
                        <a:spcAft>
                          <a:spcPts val="0"/>
                        </a:spcAft>
                      </a:pPr>
                      <a:endParaRPr lang="ja-JP" sz="1800" dirty="0">
                        <a:effectLst/>
                        <a:latin typeface="+mn-lt"/>
                        <a:ea typeface="游明朝"/>
                        <a:cs typeface="Times New Roman"/>
                      </a:endParaRP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US" altLang="ja-JP" sz="1800" dirty="0">
                          <a:effectLst/>
                          <a:latin typeface="+mn-lt"/>
                        </a:rPr>
                        <a:t>2</a:t>
                      </a:r>
                      <a:endParaRPr lang="ja-JP" altLang="ja-JP" sz="1800" dirty="0">
                        <a:effectLst/>
                        <a:latin typeface="+mn-lt"/>
                        <a:ea typeface="游明朝"/>
                        <a:cs typeface="Times New Roman"/>
                      </a:endParaRPr>
                    </a:p>
                    <a:p>
                      <a:pPr algn="ctr">
                        <a:lnSpc>
                          <a:spcPct val="107000"/>
                        </a:lnSpc>
                        <a:spcAft>
                          <a:spcPts val="0"/>
                        </a:spcAft>
                      </a:pP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US" altLang="ja-JP" sz="1800" dirty="0">
                          <a:effectLst/>
                          <a:latin typeface="+mn-lt"/>
                          <a:ea typeface="游明朝"/>
                          <a:cs typeface="Times New Roman"/>
                        </a:rPr>
                        <a:t>17</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3"/>
                  </a:ext>
                </a:extLst>
              </a:tr>
              <a:tr h="325637">
                <a:tc>
                  <a:txBody>
                    <a:bodyPr/>
                    <a:lstStyle/>
                    <a:p>
                      <a:pPr algn="l">
                        <a:lnSpc>
                          <a:spcPct val="107000"/>
                        </a:lnSpc>
                        <a:spcAft>
                          <a:spcPts val="0"/>
                        </a:spcAft>
                      </a:pPr>
                      <a:r>
                        <a:rPr lang="en-GB" sz="1800" dirty="0">
                          <a:effectLst/>
                          <a:latin typeface="+mn-lt"/>
                        </a:rPr>
                        <a:t>Plan for the draft</a:t>
                      </a:r>
                    </a:p>
                  </a:txBody>
                  <a:tcPr marL="68580" marR="68580" marT="0" marB="0"/>
                </a:tc>
                <a:tc>
                  <a:txBody>
                    <a:bodyPr/>
                    <a:lstStyle/>
                    <a:p>
                      <a:pPr algn="ctr">
                        <a:lnSpc>
                          <a:spcPct val="107000"/>
                        </a:lnSpc>
                        <a:spcAft>
                          <a:spcPts val="0"/>
                        </a:spcAft>
                      </a:pPr>
                      <a:r>
                        <a:rPr lang="en-GB" altLang="ja-JP" sz="1800" dirty="0" err="1">
                          <a:effectLst/>
                          <a:latin typeface="+mn-lt"/>
                        </a:rPr>
                        <a:t>Kuramochi</a:t>
                      </a:r>
                      <a:endParaRPr lang="ja-JP" alt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3</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20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5"/>
                  </a:ext>
                </a:extLst>
              </a:tr>
              <a:tr h="280522">
                <a:tc>
                  <a:txBody>
                    <a:bodyPr/>
                    <a:lstStyle/>
                    <a:p>
                      <a:pPr algn="l">
                        <a:lnSpc>
                          <a:spcPct val="107000"/>
                        </a:lnSpc>
                        <a:spcAft>
                          <a:spcPts val="0"/>
                        </a:spcAft>
                      </a:pPr>
                      <a:r>
                        <a:rPr lang="en-US" altLang="ja-JP" sz="1800" dirty="0">
                          <a:effectLst/>
                          <a:latin typeface="+mn-lt"/>
                          <a:ea typeface="游明朝"/>
                          <a:cs typeface="Times New Roman"/>
                        </a:rPr>
                        <a:t>Draft review</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err="1">
                          <a:effectLst/>
                          <a:latin typeface="+mn-lt"/>
                        </a:rPr>
                        <a:t>Kuramochi</a:t>
                      </a:r>
                      <a:endParaRPr lang="ja-JP" alt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30</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US" altLang="ja-JP" sz="1800" dirty="0">
                          <a:effectLst/>
                          <a:latin typeface="+mn-lt"/>
                          <a:ea typeface="游明朝"/>
                          <a:cs typeface="Times New Roman"/>
                        </a:rPr>
                        <a:t>50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2237043903"/>
                  </a:ext>
                </a:extLst>
              </a:tr>
              <a:tr h="280522">
                <a:tc>
                  <a:txBody>
                    <a:bodyPr/>
                    <a:lstStyle/>
                    <a:p>
                      <a:pPr algn="l">
                        <a:lnSpc>
                          <a:spcPct val="107000"/>
                        </a:lnSpc>
                        <a:spcAft>
                          <a:spcPts val="0"/>
                        </a:spcAft>
                      </a:pPr>
                      <a:r>
                        <a:rPr lang="en-US" altLang="ja-JP" sz="1800" dirty="0">
                          <a:effectLst/>
                          <a:latin typeface="+mn-lt"/>
                          <a:ea typeface="游明朝"/>
                          <a:cs typeface="Times New Roman"/>
                        </a:rPr>
                        <a:t>March plenary sessions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55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6"/>
                  </a:ext>
                </a:extLst>
              </a:tr>
              <a:tr h="294171">
                <a:tc>
                  <a:txBody>
                    <a:bodyPr/>
                    <a:lstStyle/>
                    <a:p>
                      <a:pPr algn="l">
                        <a:lnSpc>
                          <a:spcPct val="107000"/>
                        </a:lnSpc>
                        <a:spcAft>
                          <a:spcPts val="0"/>
                        </a:spcAft>
                      </a:pPr>
                      <a:r>
                        <a:rPr lang="en-US" altLang="ja-JP" sz="1800" dirty="0">
                          <a:effectLst/>
                          <a:latin typeface="+mn-lt"/>
                          <a:ea typeface="游明朝"/>
                          <a:cs typeface="Times New Roman"/>
                        </a:rPr>
                        <a:t>Any Other Business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3</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58</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169993177"/>
                  </a:ext>
                </a:extLst>
              </a:tr>
              <a:tr h="325637">
                <a:tc>
                  <a:txBody>
                    <a:bodyPr/>
                    <a:lstStyle/>
                    <a:p>
                      <a:pPr algn="l">
                        <a:lnSpc>
                          <a:spcPct val="107000"/>
                        </a:lnSpc>
                        <a:spcAft>
                          <a:spcPts val="0"/>
                        </a:spcAft>
                      </a:pPr>
                      <a:r>
                        <a:rPr lang="en-GB" sz="1800" dirty="0">
                          <a:effectLst/>
                          <a:latin typeface="+mn-lt"/>
                        </a:rPr>
                        <a:t>Adjourn</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2</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60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8"/>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1667291067"/>
              </p:ext>
            </p:extLst>
          </p:nvPr>
        </p:nvGraphicFramePr>
        <p:xfrm>
          <a:off x="107504" y="1124744"/>
          <a:ext cx="8928995" cy="1284834"/>
        </p:xfrm>
        <a:graphic>
          <a:graphicData uri="http://schemas.openxmlformats.org/drawingml/2006/table">
            <a:tbl>
              <a:tblPr firstRow="1" bandRow="1">
                <a:tableStyleId>{5C22544A-7EE6-4342-B048-85BDC9FD1C3A}</a:tableStyleId>
              </a:tblPr>
              <a:tblGrid>
                <a:gridCol w="1785799">
                  <a:extLst>
                    <a:ext uri="{9D8B030D-6E8A-4147-A177-3AD203B41FA5}">
                      <a16:colId xmlns:a16="http://schemas.microsoft.com/office/drawing/2014/main" val="20000"/>
                    </a:ext>
                  </a:extLst>
                </a:gridCol>
                <a:gridCol w="1785799">
                  <a:extLst>
                    <a:ext uri="{9D8B030D-6E8A-4147-A177-3AD203B41FA5}">
                      <a16:colId xmlns:a16="http://schemas.microsoft.com/office/drawing/2014/main" val="20001"/>
                    </a:ext>
                  </a:extLst>
                </a:gridCol>
                <a:gridCol w="1785799">
                  <a:extLst>
                    <a:ext uri="{9D8B030D-6E8A-4147-A177-3AD203B41FA5}">
                      <a16:colId xmlns:a16="http://schemas.microsoft.com/office/drawing/2014/main" val="20002"/>
                    </a:ext>
                  </a:extLst>
                </a:gridCol>
                <a:gridCol w="1785799">
                  <a:extLst>
                    <a:ext uri="{9D8B030D-6E8A-4147-A177-3AD203B41FA5}">
                      <a16:colId xmlns:a16="http://schemas.microsoft.com/office/drawing/2014/main" val="20003"/>
                    </a:ext>
                  </a:extLst>
                </a:gridCol>
                <a:gridCol w="1785799">
                  <a:extLst>
                    <a:ext uri="{9D8B030D-6E8A-4147-A177-3AD203B41FA5}">
                      <a16:colId xmlns:a16="http://schemas.microsoft.com/office/drawing/2014/main" val="20004"/>
                    </a:ext>
                  </a:extLst>
                </a:gridCol>
              </a:tblGrid>
              <a:tr h="550454">
                <a:tc>
                  <a:txBody>
                    <a:bodyPr/>
                    <a:lstStyle/>
                    <a:p>
                      <a:r>
                        <a:rPr kumimoji="1" lang="en-US" altLang="ja-JP" sz="1400" dirty="0"/>
                        <a:t>Japan</a:t>
                      </a:r>
                    </a:p>
                    <a:p>
                      <a:r>
                        <a:rPr kumimoji="1" lang="en-US" altLang="ja-JP" sz="1400" dirty="0"/>
                        <a:t>(JST)</a:t>
                      </a:r>
                    </a:p>
                  </a:txBody>
                  <a:tcPr/>
                </a:tc>
                <a:tc>
                  <a:txBody>
                    <a:bodyPr/>
                    <a:lstStyle/>
                    <a:p>
                      <a:r>
                        <a:rPr kumimoji="1" lang="en-US" altLang="ja-JP" sz="1400" dirty="0"/>
                        <a:t>London</a:t>
                      </a:r>
                    </a:p>
                    <a:p>
                      <a:r>
                        <a:rPr kumimoji="1" lang="en-US" altLang="ja-JP" sz="1400" dirty="0"/>
                        <a:t>(GMT)</a:t>
                      </a:r>
                      <a:endParaRPr kumimoji="1" lang="ja-JP" altLang="en-US" sz="1400" dirty="0"/>
                    </a:p>
                  </a:txBody>
                  <a:tcPr/>
                </a:tc>
                <a:tc>
                  <a:txBody>
                    <a:bodyPr/>
                    <a:lstStyle/>
                    <a:p>
                      <a:r>
                        <a:rPr kumimoji="1" lang="en-US" altLang="ja-JP" sz="1400" dirty="0"/>
                        <a:t>Atlanta</a:t>
                      </a:r>
                    </a:p>
                    <a:p>
                      <a:r>
                        <a:rPr kumimoji="1" lang="en-US" altLang="ja-JP" sz="1400" dirty="0"/>
                        <a:t>(EST)</a:t>
                      </a:r>
                      <a:endParaRPr kumimoji="1" lang="ja-JP" altLang="en-US" sz="1400" dirty="0"/>
                    </a:p>
                  </a:txBody>
                  <a:tcPr/>
                </a:tc>
                <a:tc>
                  <a:txBody>
                    <a:bodyPr/>
                    <a:lstStyle/>
                    <a:p>
                      <a:r>
                        <a:rPr kumimoji="1" lang="en-US" altLang="ja-JP" sz="1400" dirty="0"/>
                        <a:t>Austin</a:t>
                      </a:r>
                    </a:p>
                    <a:p>
                      <a:r>
                        <a:rPr kumimoji="1" lang="en-US" altLang="ja-JP" sz="1400" dirty="0"/>
                        <a:t>(CST)</a:t>
                      </a:r>
                      <a:endParaRPr kumimoji="1" lang="ja-JP" altLang="en-US" sz="1400" dirty="0"/>
                    </a:p>
                  </a:txBody>
                  <a:tcPr/>
                </a:tc>
                <a:tc>
                  <a:txBody>
                    <a:bodyPr/>
                    <a:lstStyle/>
                    <a:p>
                      <a:r>
                        <a:rPr kumimoji="1" lang="en-US" altLang="ja-JP" sz="1400" dirty="0"/>
                        <a:t>San Diego</a:t>
                      </a:r>
                    </a:p>
                    <a:p>
                      <a:r>
                        <a:rPr kumimoji="1" lang="en-US" altLang="ja-JP" sz="1400" dirty="0"/>
                        <a:t>(PST)</a:t>
                      </a:r>
                      <a:endParaRPr kumimoji="1" lang="ja-JP" altLang="en-US" sz="1400" dirty="0"/>
                    </a:p>
                  </a:txBody>
                  <a:tcPr/>
                </a:tc>
                <a:extLst>
                  <a:ext uri="{0D108BD9-81ED-4DB2-BD59-A6C34878D82A}">
                    <a16:rowId xmlns:a16="http://schemas.microsoft.com/office/drawing/2014/main" val="10000"/>
                  </a:ext>
                </a:extLst>
              </a:tr>
              <a:tr h="734380">
                <a:tc>
                  <a:txBody>
                    <a:bodyPr/>
                    <a:lstStyle/>
                    <a:p>
                      <a:r>
                        <a:rPr kumimoji="1" lang="en-US" altLang="ja-JP" sz="1400" dirty="0">
                          <a:latin typeface="+mn-ea"/>
                          <a:ea typeface="+mn-ea"/>
                        </a:rPr>
                        <a:t>Friday</a:t>
                      </a:r>
                    </a:p>
                    <a:p>
                      <a:r>
                        <a:rPr kumimoji="1" lang="en-US" altLang="ja-JP" sz="1400" dirty="0">
                          <a:latin typeface="+mn-ea"/>
                          <a:ea typeface="+mn-ea"/>
                        </a:rPr>
                        <a:t>January 29th</a:t>
                      </a:r>
                      <a:r>
                        <a:rPr kumimoji="1" lang="en-US" altLang="ja-JP" sz="1400" baseline="30000" dirty="0">
                          <a:latin typeface="+mn-ea"/>
                          <a:ea typeface="+mn-ea"/>
                        </a:rPr>
                        <a:t> </a:t>
                      </a:r>
                      <a:endParaRPr kumimoji="1" lang="en-US" altLang="ja-JP" sz="1400" dirty="0">
                        <a:latin typeface="+mn-ea"/>
                        <a:ea typeface="+mn-ea"/>
                      </a:endParaRPr>
                    </a:p>
                    <a:p>
                      <a:r>
                        <a:rPr kumimoji="1" lang="en-US" altLang="ja-JP" sz="1400" dirty="0">
                          <a:latin typeface="+mn-ea"/>
                          <a:ea typeface="+mn-ea"/>
                        </a:rPr>
                        <a:t>8:00-9:00</a:t>
                      </a:r>
                    </a:p>
                  </a:txBody>
                  <a:tcPr/>
                </a:tc>
                <a:tc>
                  <a:txBody>
                    <a:bodyPr/>
                    <a:lstStyle/>
                    <a:p>
                      <a:r>
                        <a:rPr kumimoji="1" lang="en-US" altLang="ja-JP" sz="1400" dirty="0">
                          <a:latin typeface="+mn-ea"/>
                          <a:ea typeface="+mn-ea"/>
                        </a:rPr>
                        <a:t>Thursday</a:t>
                      </a:r>
                    </a:p>
                    <a:p>
                      <a:r>
                        <a:rPr kumimoji="1" lang="en-US" altLang="ja-JP" sz="1400" dirty="0">
                          <a:latin typeface="+mn-ea"/>
                          <a:ea typeface="+mn-ea"/>
                        </a:rPr>
                        <a:t>January 28th</a:t>
                      </a:r>
                    </a:p>
                    <a:p>
                      <a:r>
                        <a:rPr kumimoji="1" lang="en-US" altLang="ja-JP" sz="1400" dirty="0">
                          <a:latin typeface="+mn-ea"/>
                          <a:ea typeface="+mn-ea"/>
                        </a:rPr>
                        <a:t>23:00-24:00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Thursday</a:t>
                      </a:r>
                    </a:p>
                    <a:p>
                      <a:r>
                        <a:rPr kumimoji="1" lang="en-US" altLang="ja-JP" sz="1400" dirty="0">
                          <a:latin typeface="+mn-ea"/>
                          <a:ea typeface="+mn-ea"/>
                        </a:rPr>
                        <a:t>January 28th</a:t>
                      </a:r>
                    </a:p>
                    <a:p>
                      <a:r>
                        <a:rPr kumimoji="1" lang="en-US" altLang="ja-JP" sz="1400" dirty="0">
                          <a:latin typeface="+mn-ea"/>
                          <a:ea typeface="+mn-ea"/>
                        </a:rPr>
                        <a:t>18:00-19:00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Thursday</a:t>
                      </a:r>
                    </a:p>
                    <a:p>
                      <a:r>
                        <a:rPr kumimoji="1" lang="en-US" altLang="ja-JP" sz="1400" dirty="0">
                          <a:latin typeface="+mn-ea"/>
                          <a:ea typeface="+mn-ea"/>
                        </a:rPr>
                        <a:t>January 28th</a:t>
                      </a:r>
                    </a:p>
                    <a:p>
                      <a:r>
                        <a:rPr kumimoji="1" lang="en-US" altLang="ja-JP" sz="1400" dirty="0">
                          <a:latin typeface="+mn-ea"/>
                          <a:ea typeface="+mn-ea"/>
                        </a:rPr>
                        <a:t>17:00-18:00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Thursday</a:t>
                      </a:r>
                    </a:p>
                    <a:p>
                      <a:r>
                        <a:rPr kumimoji="1" lang="en-US" altLang="ja-JP" sz="1400" dirty="0">
                          <a:latin typeface="+mn-ea"/>
                          <a:ea typeface="+mn-ea"/>
                        </a:rPr>
                        <a:t>January 28th</a:t>
                      </a:r>
                    </a:p>
                    <a:p>
                      <a:r>
                        <a:rPr kumimoji="1" lang="en-US" altLang="ja-JP" sz="1400" dirty="0">
                          <a:latin typeface="+mn-ea"/>
                          <a:ea typeface="+mn-ea"/>
                        </a:rPr>
                        <a:t>15:00-16:00</a:t>
                      </a:r>
                    </a:p>
                  </a:txBody>
                  <a:tcPr/>
                </a:tc>
                <a:extLst>
                  <a:ext uri="{0D108BD9-81ED-4DB2-BD59-A6C34878D82A}">
                    <a16:rowId xmlns:a16="http://schemas.microsoft.com/office/drawing/2014/main" val="10001"/>
                  </a:ext>
                </a:extLst>
              </a:tr>
            </a:tbl>
          </a:graphicData>
        </a:graphic>
      </p:graphicFrame>
      <p:sp>
        <p:nvSpPr>
          <p:cNvPr id="10" name="Rectangle 4">
            <a:extLst>
              <a:ext uri="{FF2B5EF4-FFF2-40B4-BE49-F238E27FC236}">
                <a16:creationId xmlns:a16="http://schemas.microsoft.com/office/drawing/2014/main" id="{0E739E13-87B3-4071-A877-A7452B806E34}"/>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dirty="0"/>
              <a:t>&lt;</a:t>
            </a:r>
            <a:r>
              <a:rPr lang="en-US" altLang="ja-JP" dirty="0"/>
              <a:t>January</a:t>
            </a:r>
            <a:r>
              <a:rPr lang="en-001" altLang="ja-JP" dirty="0"/>
              <a:t>,2021&gt;</a:t>
            </a:r>
            <a:endParaRPr lang="en-US" altLang="ja-JP" dirty="0"/>
          </a:p>
        </p:txBody>
      </p:sp>
    </p:spTree>
    <p:extLst>
      <p:ext uri="{BB962C8B-B14F-4D97-AF65-F5344CB8AC3E}">
        <p14:creationId xmlns:p14="http://schemas.microsoft.com/office/powerpoint/2010/main" val="3329713919"/>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3980</TotalTime>
  <Words>1321</Words>
  <Application>Microsoft Office PowerPoint</Application>
  <PresentationFormat>画面に合わせる (4:3)</PresentationFormat>
  <Paragraphs>348</Paragraphs>
  <Slides>17</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17</vt:i4>
      </vt:variant>
    </vt:vector>
  </HeadingPairs>
  <TitlesOfParts>
    <vt:vector size="24" baseType="lpstr">
      <vt:lpstr>Meiryo UI</vt:lpstr>
      <vt:lpstr>Monotype Sorts</vt:lpstr>
      <vt:lpstr>Arial</vt:lpstr>
      <vt:lpstr>Calibri</vt:lpstr>
      <vt:lpstr>Times New Roman</vt:lpstr>
      <vt:lpstr>Wingdings</vt:lpstr>
      <vt:lpstr>15-20-xxxx-00-jre0-ig-jre-call-for-contributions</vt:lpstr>
      <vt:lpstr>PowerPoint プレゼンテーション</vt:lpstr>
      <vt:lpstr>IEEE 802.15 TG4aa JRE January 28th Teleconference  Opening report </vt:lpstr>
      <vt:lpstr>Administrative Items</vt:lpstr>
      <vt:lpstr>Participants have a duty to inform the IEEE</vt:lpstr>
      <vt:lpstr>Ways to inform IEEE</vt:lpstr>
      <vt:lpstr>Other guidelines for IEEE WG meetings</vt:lpstr>
      <vt:lpstr>Patent-related information</vt:lpstr>
      <vt:lpstr>Attendance</vt:lpstr>
      <vt:lpstr>Agenda </vt:lpstr>
      <vt:lpstr>Review the previous meeting minutes</vt:lpstr>
      <vt:lpstr>Plan for the draft</vt:lpstr>
      <vt:lpstr>PowerPoint プレゼンテーション</vt:lpstr>
      <vt:lpstr>Draft review</vt:lpstr>
      <vt:lpstr>TG4aa JRE sessions in March</vt:lpstr>
      <vt:lpstr>Any other Business?</vt:lpstr>
      <vt:lpstr>Adjourn</vt:lpstr>
      <vt:lpstr>Reference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281</cp:revision>
  <cp:lastPrinted>1998-02-10T13:28:06Z</cp:lastPrinted>
  <dcterms:created xsi:type="dcterms:W3CDTF">2020-02-10T05:27:43Z</dcterms:created>
  <dcterms:modified xsi:type="dcterms:W3CDTF">2021-01-28T09:24:47Z</dcterms:modified>
</cp:coreProperties>
</file>