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3" r:id="rId2"/>
    <p:sldId id="264" r:id="rId3"/>
    <p:sldId id="282" r:id="rId4"/>
    <p:sldId id="274" r:id="rId5"/>
    <p:sldId id="275" r:id="rId6"/>
    <p:sldId id="276" r:id="rId7"/>
    <p:sldId id="277" r:id="rId8"/>
    <p:sldId id="281" r:id="rId9"/>
    <p:sldId id="283" r:id="rId10"/>
    <p:sldId id="287" r:id="rId11"/>
    <p:sldId id="284" r:id="rId12"/>
    <p:sldId id="347" r:id="rId13"/>
    <p:sldId id="351" r:id="rId14"/>
    <p:sldId id="321" r:id="rId15"/>
    <p:sldId id="288" r:id="rId16"/>
    <p:sldId id="352" r:id="rId17"/>
    <p:sldId id="35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11</a:t>
            </a:fld>
            <a:endParaRPr lang="en-US" altLang="ja-JP"/>
          </a:p>
        </p:txBody>
      </p:sp>
    </p:spTree>
    <p:extLst>
      <p:ext uri="{BB962C8B-B14F-4D97-AF65-F5344CB8AC3E}">
        <p14:creationId xmlns:p14="http://schemas.microsoft.com/office/powerpoint/2010/main" val="117065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37432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368348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15-21-0080-00-04aa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1/15-21-0072-00-04aa-january-virtual-interim-session-minute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28th 2021 Teleconference Opening report]</a:t>
            </a:r>
            <a:r>
              <a:rPr lang="en-US" altLang="ja-JP" sz="1600" dirty="0">
                <a:ea typeface="ＭＳ Ｐゴシック" charset="-128"/>
              </a:rPr>
              <a:t>	</a:t>
            </a:r>
          </a:p>
          <a:p>
            <a:r>
              <a:rPr lang="en-US" altLang="ja-JP" sz="1600" b="1" dirty="0">
                <a:ea typeface="ＭＳ Ｐゴシック" charset="-128"/>
              </a:rPr>
              <a:t>Date Submitted: [28</a:t>
            </a:r>
            <a:r>
              <a:rPr lang="en-US" altLang="ja-JP" sz="1600" b="1" baseline="30000" dirty="0">
                <a:ea typeface="ＭＳ Ｐゴシック" charset="-128"/>
              </a:rPr>
              <a:t>th</a:t>
            </a:r>
            <a:r>
              <a:rPr lang="en-US" altLang="ja-JP" sz="1600" b="1" dirty="0">
                <a:ea typeface="ＭＳ Ｐゴシック" charset="-128"/>
              </a:rPr>
              <a:t>  January,2021]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January 28</a:t>
            </a:r>
            <a:r>
              <a:rPr lang="en-US" altLang="ja-JP" sz="1600" b="1" baseline="30000" dirty="0">
                <a:ea typeface="ＭＳ Ｐゴシック" charset="-128"/>
              </a:rPr>
              <a:t>th</a:t>
            </a:r>
            <a:r>
              <a:rPr lang="en-US" altLang="ja-JP" sz="1600" b="1" dirty="0">
                <a:ea typeface="ＭＳ Ｐゴシック" charset="-128"/>
              </a:rPr>
              <a:t>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Review the previous meeting minutes</a:t>
            </a:r>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TG4aa JRE minutes from January Interim Meeting</a:t>
            </a:r>
          </a:p>
          <a:p>
            <a:r>
              <a:rPr lang="en-US" sz="2000" dirty="0">
                <a:latin typeface="Meiryo UI" panose="020B0604030504040204" pitchFamily="50" charset="-128"/>
                <a:ea typeface="Meiryo UI" panose="020B0604030504040204" pitchFamily="50" charset="-128"/>
                <a:hlinkClick r:id="rId2"/>
              </a:rPr>
              <a:t>https://mentor.ieee.org/802.15/dcn/21/15-21-0072-00-04aa-january-virtual-interim-session-minutes.docx</a:t>
            </a:r>
            <a:endParaRPr lang="en-US" sz="2000" dirty="0">
              <a:latin typeface="Meiryo UI" panose="020B0604030504040204" pitchFamily="50" charset="-128"/>
              <a:ea typeface="Meiryo UI" panose="020B0604030504040204" pitchFamily="50" charset="-128"/>
            </a:endParaRPr>
          </a:p>
          <a:p>
            <a:endParaRPr lang="en-US" sz="20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,2021&gt;</a:t>
            </a:r>
            <a:endParaRPr lang="en-US" altLang="ja-JP" dirty="0"/>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the draft</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286665" y="6517715"/>
            <a:ext cx="570670" cy="184666"/>
          </a:xfrm>
        </p:spPr>
        <p:txBody>
          <a:bodyPr/>
          <a:lstStyle/>
          <a:p>
            <a:r>
              <a:rPr lang="en-US" altLang="ja-JP" dirty="0"/>
              <a:t>Slide </a:t>
            </a:r>
            <a:fld id="{A6DDE607-0C69-4706-A6D7-4AC89CFAEDDB}" type="slidenum">
              <a:rPr lang="en-US" altLang="ja-JP" smtClean="0"/>
              <a:pPr/>
              <a:t>11</a:t>
            </a:fld>
            <a:endParaRPr lang="en-US" altLang="ja-JP" dirty="0"/>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0" y="1745935"/>
            <a:ext cx="9144000" cy="4688768"/>
          </a:xfrm>
        </p:spPr>
        <p:txBody>
          <a:bodyPr/>
          <a:lstStyle/>
          <a:p>
            <a:pPr>
              <a:buFont typeface="Wingdings" panose="05000000000000000000" pitchFamily="2" charset="2"/>
              <a:buChar char="Ø"/>
            </a:pPr>
            <a:r>
              <a:rPr lang="en-US" altLang="ja-JP" sz="1800" dirty="0"/>
              <a:t>WG motion to submit the draft to </a:t>
            </a:r>
            <a:r>
              <a:rPr lang="en-US" altLang="ja-JP" sz="1800" dirty="0" err="1"/>
              <a:t>Nescom</a:t>
            </a:r>
            <a:r>
              <a:rPr lang="en-US" altLang="ja-JP" sz="1800" dirty="0"/>
              <a:t> on Closing Plenary 28th March</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Comment resolutions on 15</a:t>
            </a:r>
            <a:r>
              <a:rPr lang="en-US" altLang="ja-JP" sz="1800" baseline="30000" dirty="0"/>
              <a:t>th</a:t>
            </a:r>
            <a:r>
              <a:rPr lang="en-US" altLang="ja-JP" sz="1800" dirty="0"/>
              <a:t>-16</a:t>
            </a:r>
            <a:r>
              <a:rPr lang="en-US" altLang="ja-JP" sz="1800" baseline="30000" dirty="0"/>
              <a:t>th</a:t>
            </a:r>
            <a:r>
              <a:rPr lang="en-US" altLang="ja-JP" sz="1800" dirty="0"/>
              <a:t> and TG Motion to submit the draft to WG</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WG ballot Conclusion on March 15</a:t>
            </a:r>
            <a:r>
              <a:rPr lang="en-US" altLang="ja-JP" sz="1800" baseline="30000" dirty="0"/>
              <a:t>th</a:t>
            </a:r>
            <a:r>
              <a:rPr lang="en-US" altLang="ja-JP" sz="1800" dirty="0"/>
              <a:t> </a:t>
            </a:r>
          </a:p>
          <a:p>
            <a:pPr marL="0" indent="0">
              <a:buNone/>
            </a:pPr>
            <a:r>
              <a:rPr lang="en-US" altLang="ja-JP" sz="1800" dirty="0"/>
              <a:t>                 (2days earlier than March Closing Plenary 28th March)</a:t>
            </a:r>
          </a:p>
          <a:p>
            <a:pPr marL="0" indent="0">
              <a:buNone/>
            </a:pPr>
            <a:endParaRPr lang="en-US" altLang="ja-JP" sz="1800" dirty="0"/>
          </a:p>
          <a:p>
            <a:pPr>
              <a:buFont typeface="Wingdings" panose="05000000000000000000" pitchFamily="2" charset="2"/>
              <a:buChar char="Ø"/>
            </a:pPr>
            <a:r>
              <a:rPr lang="en-US" altLang="ja-JP" sz="1800" dirty="0"/>
              <a:t>Start WG ballot for the draft on  Feb 12</a:t>
            </a:r>
            <a:r>
              <a:rPr lang="en-US" altLang="ja-JP" sz="1800" baseline="30000" dirty="0"/>
              <a:t>th</a:t>
            </a:r>
            <a:r>
              <a:rPr lang="en-US" altLang="ja-JP" sz="1800" dirty="0"/>
              <a:t> (30days earlier than March 15</a:t>
            </a:r>
            <a:r>
              <a:rPr lang="en-US" altLang="ja-JP" sz="1800" baseline="30000" dirty="0"/>
              <a:t>th</a:t>
            </a:r>
            <a:r>
              <a:rPr lang="en-US" altLang="ja-JP" sz="1800" dirty="0"/>
              <a:t>)</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Start electrical ballot for WG ballot on  Feb 2</a:t>
            </a:r>
            <a:r>
              <a:rPr lang="en-US" altLang="ja-JP" sz="1800" baseline="30000" dirty="0"/>
              <a:t>nd</a:t>
            </a:r>
            <a:r>
              <a:rPr lang="en-US" altLang="ja-JP" sz="1800" dirty="0"/>
              <a:t> (10days earlier than Feb 12</a:t>
            </a:r>
            <a:r>
              <a:rPr lang="en-US" altLang="ja-JP" sz="1800" baseline="30000" dirty="0"/>
              <a:t>th</a:t>
            </a:r>
            <a:r>
              <a:rPr lang="en-US" altLang="ja-JP" sz="1800" dirty="0"/>
              <a:t>)</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solidFill>
                  <a:srgbClr val="0000FF"/>
                </a:solidFill>
              </a:rPr>
              <a:t>TG draft review and TG motion for electrical ballot on (28</a:t>
            </a:r>
            <a:r>
              <a:rPr lang="en-US" altLang="ja-JP" sz="1800" baseline="30000" dirty="0">
                <a:solidFill>
                  <a:srgbClr val="0000FF"/>
                </a:solidFill>
              </a:rPr>
              <a:t>th</a:t>
            </a:r>
            <a:r>
              <a:rPr lang="en-US" altLang="ja-JP" sz="1800" dirty="0">
                <a:solidFill>
                  <a:srgbClr val="0000FF"/>
                </a:solidFill>
              </a:rPr>
              <a:t> Jan and 1</a:t>
            </a:r>
            <a:r>
              <a:rPr lang="en-US" altLang="ja-JP" sz="1800" baseline="30000" dirty="0">
                <a:solidFill>
                  <a:srgbClr val="0000FF"/>
                </a:solidFill>
              </a:rPr>
              <a:t>st</a:t>
            </a:r>
            <a:r>
              <a:rPr lang="en-US" altLang="ja-JP" sz="1800" dirty="0">
                <a:solidFill>
                  <a:srgbClr val="0000FF"/>
                </a:solidFill>
              </a:rPr>
              <a:t>  Feb)</a:t>
            </a:r>
          </a:p>
          <a:p>
            <a:pPr marL="0" indent="0">
              <a:buNone/>
            </a:pPr>
            <a:endParaRPr lang="en-US" altLang="ja-JP" sz="1800" dirty="0"/>
          </a:p>
          <a:p>
            <a:endParaRPr lang="en-US" altLang="ja-JP" sz="1800" dirty="0"/>
          </a:p>
          <a:p>
            <a:pPr marL="0" indent="0">
              <a:buNone/>
            </a:pPr>
            <a:endParaRPr lang="en-US" altLang="ja-JP" sz="1800"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a:t>
            </a:r>
            <a:r>
              <a:rPr lang="en-US" altLang="ja-JP" dirty="0"/>
              <a:t>1</a:t>
            </a:r>
            <a:r>
              <a:rPr lang="en-001" altLang="ja-JP" dirty="0"/>
              <a:t>&gt;</a:t>
            </a:r>
            <a:endParaRPr lang="en-US" altLang="ja-JP" dirty="0"/>
          </a:p>
        </p:txBody>
      </p:sp>
      <p:sp>
        <p:nvSpPr>
          <p:cNvPr id="3" name="矢印: 上 2">
            <a:extLst>
              <a:ext uri="{FF2B5EF4-FFF2-40B4-BE49-F238E27FC236}">
                <a16:creationId xmlns:a16="http://schemas.microsoft.com/office/drawing/2014/main" id="{ED7A966D-E539-439F-91C1-BC725256747C}"/>
              </a:ext>
            </a:extLst>
          </p:cNvPr>
          <p:cNvSpPr/>
          <p:nvPr/>
        </p:nvSpPr>
        <p:spPr bwMode="auto">
          <a:xfrm>
            <a:off x="4101251" y="3748260"/>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8" name="矢印: 上 7">
            <a:extLst>
              <a:ext uri="{FF2B5EF4-FFF2-40B4-BE49-F238E27FC236}">
                <a16:creationId xmlns:a16="http://schemas.microsoft.com/office/drawing/2014/main" id="{9F356506-58F2-41BC-A281-C1E2F29BCD7B}"/>
              </a:ext>
            </a:extLst>
          </p:cNvPr>
          <p:cNvSpPr/>
          <p:nvPr/>
        </p:nvSpPr>
        <p:spPr bwMode="auto">
          <a:xfrm>
            <a:off x="4101251" y="2768235"/>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1" name="矢印: 上 10">
            <a:extLst>
              <a:ext uri="{FF2B5EF4-FFF2-40B4-BE49-F238E27FC236}">
                <a16:creationId xmlns:a16="http://schemas.microsoft.com/office/drawing/2014/main" id="{179C2D78-21AE-401A-B080-F58751925C52}"/>
              </a:ext>
            </a:extLst>
          </p:cNvPr>
          <p:cNvSpPr/>
          <p:nvPr/>
        </p:nvSpPr>
        <p:spPr bwMode="auto">
          <a:xfrm>
            <a:off x="4067944" y="2132856"/>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2" name="矢印: 上 11">
            <a:extLst>
              <a:ext uri="{FF2B5EF4-FFF2-40B4-BE49-F238E27FC236}">
                <a16:creationId xmlns:a16="http://schemas.microsoft.com/office/drawing/2014/main" id="{8D42F6A9-AF1D-43D5-8987-C9A5B43E838E}"/>
              </a:ext>
            </a:extLst>
          </p:cNvPr>
          <p:cNvSpPr/>
          <p:nvPr/>
        </p:nvSpPr>
        <p:spPr bwMode="auto">
          <a:xfrm>
            <a:off x="4101251" y="4396513"/>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3" name="矢印: 上 12">
            <a:extLst>
              <a:ext uri="{FF2B5EF4-FFF2-40B4-BE49-F238E27FC236}">
                <a16:creationId xmlns:a16="http://schemas.microsoft.com/office/drawing/2014/main" id="{BFA51C5A-460A-454F-A4BA-91AF17A3AF2E}"/>
              </a:ext>
            </a:extLst>
          </p:cNvPr>
          <p:cNvSpPr/>
          <p:nvPr/>
        </p:nvSpPr>
        <p:spPr bwMode="auto">
          <a:xfrm>
            <a:off x="4073368" y="5083836"/>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12</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20C34ECA-E9F7-4583-BE96-5E7B42E4CDA8}"/>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&lt;January,2021&gt;</a:t>
            </a:r>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227780304"/>
              </p:ext>
            </p:extLst>
          </p:nvPr>
        </p:nvGraphicFramePr>
        <p:xfrm>
          <a:off x="850657" y="792974"/>
          <a:ext cx="7494985" cy="5588354"/>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5</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24</a:t>
                      </a: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Jan.26</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30</a:t>
                      </a:r>
                    </a:p>
                  </a:txBody>
                  <a:tcPr marT="60960" marB="60960">
                    <a:solidFill>
                      <a:schemeClr val="bg1">
                        <a:lumMod val="85000"/>
                      </a:schemeClr>
                    </a:solidFill>
                  </a:tcPr>
                </a:tc>
                <a:extLst>
                  <a:ext uri="{0D108BD9-81ED-4DB2-BD59-A6C34878D82A}">
                    <a16:rowId xmlns:a16="http://schemas.microsoft.com/office/drawing/2014/main" val="3025719235"/>
                  </a:ext>
                </a:extLst>
              </a:tr>
              <a:tr h="367360">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2852794523"/>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6</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6</a:t>
                      </a:r>
                    </a:p>
                  </a:txBody>
                  <a:tcPr marT="60960" marB="60960">
                    <a:solidFill>
                      <a:schemeClr val="bg1">
                        <a:lumMod val="85000"/>
                      </a:schemeClr>
                    </a:solidFill>
                  </a:tcPr>
                </a:tc>
                <a:extLst>
                  <a:ext uri="{0D108BD9-81ED-4DB2-BD59-A6C34878D82A}">
                    <a16:rowId xmlns:a16="http://schemas.microsoft.com/office/drawing/2014/main" val="4166821615"/>
                  </a:ext>
                </a:extLst>
              </a:tr>
              <a:tr h="313203">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Start Electric Ballot</a:t>
                      </a:r>
                      <a:endParaRPr kumimoji="1" lang="ja-JP" altLang="en-US"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3796148001"/>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7</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13</a:t>
                      </a:r>
                    </a:p>
                  </a:txBody>
                  <a:tcPr marT="60960" marB="60960">
                    <a:solidFill>
                      <a:schemeClr val="bg1">
                        <a:lumMod val="85000"/>
                      </a:schemeClr>
                    </a:solidFill>
                  </a:tcPr>
                </a:tc>
                <a:extLst>
                  <a:ext uri="{0D108BD9-81ED-4DB2-BD59-A6C34878D82A}">
                    <a16:rowId xmlns:a16="http://schemas.microsoft.com/office/drawing/2014/main" val="1730024382"/>
                  </a:ext>
                </a:extLst>
              </a:tr>
              <a:tr h="0">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Start WG Ballot</a:t>
                      </a:r>
                      <a:endParaRPr kumimoji="1" lang="ja-JP" altLang="en-US"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86115"/>
                  </a:ext>
                </a:extLst>
              </a:tr>
              <a:tr h="234350">
                <a:tc rowSpan="2">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20</a:t>
                      </a:r>
                    </a:p>
                  </a:txBody>
                  <a:tcPr marT="60960" marB="60960">
                    <a:solidFill>
                      <a:schemeClr val="bg1">
                        <a:lumMod val="85000"/>
                      </a:schemeClr>
                    </a:solidFill>
                  </a:tcPr>
                </a:tc>
                <a:extLst>
                  <a:ext uri="{0D108BD9-81ED-4DB2-BD59-A6C34878D82A}">
                    <a16:rowId xmlns:a16="http://schemas.microsoft.com/office/drawing/2014/main" val="648752691"/>
                  </a:ext>
                </a:extLst>
              </a:tr>
              <a:tr h="336574">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en-US" altLang="ja-JP"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4090848037"/>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21534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cxnSp>
        <p:nvCxnSpPr>
          <p:cNvPr id="6" name="直線コネクタ 5">
            <a:extLst>
              <a:ext uri="{FF2B5EF4-FFF2-40B4-BE49-F238E27FC236}">
                <a16:creationId xmlns:a16="http://schemas.microsoft.com/office/drawing/2014/main" id="{C75C3BE2-7D15-4A2D-ACE8-1A12FD19103F}"/>
              </a:ext>
            </a:extLst>
          </p:cNvPr>
          <p:cNvCxnSpPr/>
          <p:nvPr/>
        </p:nvCxnSpPr>
        <p:spPr bwMode="auto">
          <a:xfrm>
            <a:off x="7121505" y="3098683"/>
            <a:ext cx="1224137" cy="0"/>
          </a:xfrm>
          <a:prstGeom prst="line">
            <a:avLst/>
          </a:prstGeom>
          <a:solidFill>
            <a:schemeClr val="accent1"/>
          </a:solidFill>
          <a:ln w="12700" cap="flat" cmpd="sng" algn="ctr">
            <a:solidFill>
              <a:srgbClr val="FF00FF"/>
            </a:solidFill>
            <a:prstDash val="solid"/>
            <a:round/>
            <a:headEnd type="diamond"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B7A0DE97-8D0F-4942-A5BB-9121F2A13D07}"/>
              </a:ext>
            </a:extLst>
          </p:cNvPr>
          <p:cNvCxnSpPr/>
          <p:nvPr/>
        </p:nvCxnSpPr>
        <p:spPr bwMode="auto">
          <a:xfrm>
            <a:off x="1936930" y="3709677"/>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BCB86094-0AF8-4FE9-A56E-396E330FC3EE}"/>
              </a:ext>
            </a:extLst>
          </p:cNvPr>
          <p:cNvCxnSpPr/>
          <p:nvPr/>
        </p:nvCxnSpPr>
        <p:spPr bwMode="auto">
          <a:xfrm>
            <a:off x="1864921" y="4250811"/>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4A8D82A9-83C7-4BE2-ADED-6F1B274DAD06}"/>
              </a:ext>
            </a:extLst>
          </p:cNvPr>
          <p:cNvCxnSpPr/>
          <p:nvPr/>
        </p:nvCxnSpPr>
        <p:spPr bwMode="auto">
          <a:xfrm>
            <a:off x="1864921" y="4826875"/>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0AB6D3E5-B6ED-412B-B3DC-891EA68D8C55}"/>
              </a:ext>
            </a:extLst>
          </p:cNvPr>
          <p:cNvCxnSpPr/>
          <p:nvPr/>
        </p:nvCxnSpPr>
        <p:spPr bwMode="auto">
          <a:xfrm>
            <a:off x="1835696" y="5595542"/>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a:extLst>
              <a:ext uri="{FF2B5EF4-FFF2-40B4-BE49-F238E27FC236}">
                <a16:creationId xmlns:a16="http://schemas.microsoft.com/office/drawing/2014/main" id="{C0F8808F-20FA-4F43-BF3A-399FDE598AED}"/>
              </a:ext>
            </a:extLst>
          </p:cNvPr>
          <p:cNvCxnSpPr/>
          <p:nvPr/>
        </p:nvCxnSpPr>
        <p:spPr bwMode="auto">
          <a:xfrm>
            <a:off x="1864921" y="6339043"/>
            <a:ext cx="936104" cy="0"/>
          </a:xfrm>
          <a:prstGeom prst="line">
            <a:avLst/>
          </a:prstGeom>
          <a:solidFill>
            <a:schemeClr val="accent1"/>
          </a:solidFill>
          <a:ln w="12700" cap="flat" cmpd="sng" algn="ctr">
            <a:solidFill>
              <a:srgbClr val="FF00FF"/>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a:extLst>
              <a:ext uri="{FF2B5EF4-FFF2-40B4-BE49-F238E27FC236}">
                <a16:creationId xmlns:a16="http://schemas.microsoft.com/office/drawing/2014/main" id="{AA19D369-5BD9-4C78-BEA0-A18A7CD4B339}"/>
              </a:ext>
            </a:extLst>
          </p:cNvPr>
          <p:cNvCxnSpPr/>
          <p:nvPr/>
        </p:nvCxnSpPr>
        <p:spPr bwMode="auto">
          <a:xfrm>
            <a:off x="4169177" y="2378603"/>
            <a:ext cx="4104456" cy="0"/>
          </a:xfrm>
          <a:prstGeom prst="line">
            <a:avLst/>
          </a:prstGeom>
          <a:solidFill>
            <a:schemeClr val="accent1"/>
          </a:solidFill>
          <a:ln w="12700" cap="flat" cmpd="sng" algn="ctr">
            <a:solidFill>
              <a:srgbClr val="FF00FF"/>
            </a:solidFill>
            <a:prstDash val="solid"/>
            <a:round/>
            <a:headEnd type="diamond"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a:extLst>
              <a:ext uri="{FF2B5EF4-FFF2-40B4-BE49-F238E27FC236}">
                <a16:creationId xmlns:a16="http://schemas.microsoft.com/office/drawing/2014/main" id="{85D8BFD3-3655-4A01-86E4-98A693617BD8}"/>
              </a:ext>
            </a:extLst>
          </p:cNvPr>
          <p:cNvCxnSpPr/>
          <p:nvPr/>
        </p:nvCxnSpPr>
        <p:spPr bwMode="auto">
          <a:xfrm>
            <a:off x="1792913" y="3098683"/>
            <a:ext cx="4680520" cy="0"/>
          </a:xfrm>
          <a:prstGeom prst="line">
            <a:avLst/>
          </a:prstGeom>
          <a:solidFill>
            <a:schemeClr val="accent1"/>
          </a:solidFill>
          <a:ln w="12700" cap="flat" cmpd="sng" algn="ctr">
            <a:solidFill>
              <a:srgbClr val="FF00FF"/>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a:extLst>
              <a:ext uri="{FF2B5EF4-FFF2-40B4-BE49-F238E27FC236}">
                <a16:creationId xmlns:a16="http://schemas.microsoft.com/office/drawing/2014/main" id="{62D26CE7-D12E-4363-BF0D-B78BC1C2AAAF}"/>
              </a:ext>
            </a:extLst>
          </p:cNvPr>
          <p:cNvSpPr txBox="1"/>
          <p:nvPr/>
        </p:nvSpPr>
        <p:spPr>
          <a:xfrm>
            <a:off x="5969377" y="2162579"/>
            <a:ext cx="1152128" cy="276999"/>
          </a:xfrm>
          <a:prstGeom prst="rect">
            <a:avLst/>
          </a:prstGeom>
          <a:noFill/>
        </p:spPr>
        <p:txBody>
          <a:bodyPr wrap="square" rtlCol="0">
            <a:spAutoFit/>
          </a:bodyPr>
          <a:lstStyle/>
          <a:p>
            <a:r>
              <a:rPr lang="en-US" dirty="0">
                <a:solidFill>
                  <a:srgbClr val="0000FF"/>
                </a:solidFill>
              </a:rPr>
              <a:t>10days</a:t>
            </a:r>
            <a:endParaRPr lang="en-001" dirty="0">
              <a:solidFill>
                <a:srgbClr val="0000FF"/>
              </a:solidFill>
            </a:endParaRPr>
          </a:p>
        </p:txBody>
      </p:sp>
      <p:sp>
        <p:nvSpPr>
          <p:cNvPr id="23" name="テキスト ボックス 22">
            <a:extLst>
              <a:ext uri="{FF2B5EF4-FFF2-40B4-BE49-F238E27FC236}">
                <a16:creationId xmlns:a16="http://schemas.microsoft.com/office/drawing/2014/main" id="{EC48A9A6-B0D6-4F2D-BB92-A25278BC6544}"/>
              </a:ext>
            </a:extLst>
          </p:cNvPr>
          <p:cNvSpPr txBox="1"/>
          <p:nvPr/>
        </p:nvSpPr>
        <p:spPr>
          <a:xfrm>
            <a:off x="7668344" y="2887516"/>
            <a:ext cx="1152128" cy="276999"/>
          </a:xfrm>
          <a:prstGeom prst="rect">
            <a:avLst/>
          </a:prstGeom>
          <a:noFill/>
        </p:spPr>
        <p:txBody>
          <a:bodyPr wrap="square" rtlCol="0">
            <a:spAutoFit/>
          </a:bodyPr>
          <a:lstStyle/>
          <a:p>
            <a:r>
              <a:rPr lang="en-US" dirty="0">
                <a:solidFill>
                  <a:srgbClr val="0000FF"/>
                </a:solidFill>
              </a:rPr>
              <a:t>30days</a:t>
            </a:r>
            <a:endParaRPr lang="en-001" dirty="0">
              <a:solidFill>
                <a:srgbClr val="0000FF"/>
              </a:solidFill>
            </a:endParaRPr>
          </a:p>
        </p:txBody>
      </p:sp>
    </p:spTree>
    <p:extLst>
      <p:ext uri="{BB962C8B-B14F-4D97-AF65-F5344CB8AC3E}">
        <p14:creationId xmlns:p14="http://schemas.microsoft.com/office/powerpoint/2010/main" val="344645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Draft review</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13</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,2021&gt;</a:t>
            </a:r>
            <a:endParaRPr lang="en-US" altLang="ja-JP" dirty="0"/>
          </a:p>
        </p:txBody>
      </p:sp>
    </p:spTree>
    <p:extLst>
      <p:ext uri="{BB962C8B-B14F-4D97-AF65-F5344CB8AC3E}">
        <p14:creationId xmlns:p14="http://schemas.microsoft.com/office/powerpoint/2010/main" val="313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709723777"/>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8084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,2021&gt;</a:t>
            </a:r>
            <a:endParaRPr lang="en-US" altLang="ja-JP" dirty="0"/>
          </a:p>
        </p:txBody>
      </p:sp>
    </p:spTree>
    <p:extLst>
      <p:ext uri="{BB962C8B-B14F-4D97-AF65-F5344CB8AC3E}">
        <p14:creationId xmlns:p14="http://schemas.microsoft.com/office/powerpoint/2010/main" val="4082103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Adjourn</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,2021&gt;</a:t>
            </a:r>
            <a:endParaRPr lang="en-US" altLang="ja-JP" dirty="0"/>
          </a:p>
        </p:txBody>
      </p:sp>
    </p:spTree>
    <p:extLst>
      <p:ext uri="{BB962C8B-B14F-4D97-AF65-F5344CB8AC3E}">
        <p14:creationId xmlns:p14="http://schemas.microsoft.com/office/powerpoint/2010/main" val="505042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17</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a:t>
            </a:r>
          </a:p>
          <a:p>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,2021&gt;</a:t>
            </a:r>
            <a:endParaRPr lang="en-US" altLang="ja-JP" dirty="0"/>
          </a:p>
        </p:txBody>
      </p:sp>
    </p:spTree>
    <p:extLst>
      <p:ext uri="{BB962C8B-B14F-4D97-AF65-F5344CB8AC3E}">
        <p14:creationId xmlns:p14="http://schemas.microsoft.com/office/powerpoint/2010/main" val="361013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January 28th</a:t>
            </a:r>
            <a:br>
              <a:rPr lang="en-US" altLang="ja-JP" dirty="0"/>
            </a:br>
            <a:r>
              <a:rPr lang="en-US" altLang="ja-JP" dirty="0"/>
              <a:t>Teleconference </a:t>
            </a:r>
            <a:br>
              <a:rPr lang="en-US" altLang="ja-JP" dirty="0"/>
            </a:br>
            <a:r>
              <a:rPr lang="en-US" altLang="ja-JP" dirty="0"/>
              <a:t>Opening report </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,2021&gt;</a:t>
            </a:r>
            <a:endParaRPr lang="en-US" altLang="ja-JP" dirty="0"/>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416734511"/>
              </p:ext>
            </p:extLst>
          </p:nvPr>
        </p:nvGraphicFramePr>
        <p:xfrm>
          <a:off x="269522" y="2496254"/>
          <a:ext cx="8604955" cy="3610166"/>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3</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2</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Review</a:t>
                      </a:r>
                      <a:r>
                        <a:rPr lang="en-US" altLang="ja-JP" sz="1800" baseline="0" dirty="0">
                          <a:effectLst/>
                          <a:latin typeface="+mn-lt"/>
                          <a:ea typeface="游明朝"/>
                          <a:cs typeface="Times New Roman"/>
                        </a:rPr>
                        <a:t>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rPr>
                        <a:t>2</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Plan for the draft</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Draft review</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237043903"/>
                  </a:ext>
                </a:extLst>
              </a:tr>
              <a:tr h="280522">
                <a:tc>
                  <a:txBody>
                    <a:bodyPr/>
                    <a:lstStyle/>
                    <a:p>
                      <a:pPr algn="l">
                        <a:lnSpc>
                          <a:spcPct val="107000"/>
                        </a:lnSpc>
                        <a:spcAft>
                          <a:spcPts val="0"/>
                        </a:spcAft>
                      </a:pPr>
                      <a:r>
                        <a:rPr lang="en-US" altLang="ja-JP" sz="1800" dirty="0">
                          <a:effectLst/>
                          <a:latin typeface="+mn-lt"/>
                          <a:ea typeface="游明朝"/>
                          <a:cs typeface="Times New Roman"/>
                        </a:rPr>
                        <a:t>March plenary sessions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3</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58</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2</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667291067"/>
              </p:ext>
            </p:extLst>
          </p:nvPr>
        </p:nvGraphicFramePr>
        <p:xfrm>
          <a:off x="107504" y="1124744"/>
          <a:ext cx="8928995" cy="1284834"/>
        </p:xfrm>
        <a:graphic>
          <a:graphicData uri="http://schemas.openxmlformats.org/drawingml/2006/table">
            <a:tbl>
              <a:tblPr firstRow="1" bandRow="1">
                <a:tableStyleId>{5C22544A-7EE6-4342-B048-85BDC9FD1C3A}</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Friday</a:t>
                      </a:r>
                    </a:p>
                    <a:p>
                      <a:r>
                        <a:rPr kumimoji="1" lang="en-US" altLang="ja-JP" sz="1400" dirty="0">
                          <a:latin typeface="+mn-ea"/>
                          <a:ea typeface="+mn-ea"/>
                        </a:rPr>
                        <a:t>January 29th</a:t>
                      </a:r>
                      <a:r>
                        <a:rPr kumimoji="1" lang="en-US" altLang="ja-JP" sz="1400" baseline="30000" dirty="0">
                          <a:latin typeface="+mn-ea"/>
                          <a:ea typeface="+mn-ea"/>
                        </a:rPr>
                        <a:t> </a:t>
                      </a:r>
                      <a:endParaRPr kumimoji="1" lang="en-US" altLang="ja-JP" sz="1400" dirty="0">
                        <a:latin typeface="+mn-ea"/>
                        <a:ea typeface="+mn-ea"/>
                      </a:endParaRPr>
                    </a:p>
                    <a:p>
                      <a:r>
                        <a:rPr kumimoji="1" lang="en-US" altLang="ja-JP" sz="1400" dirty="0">
                          <a:latin typeface="+mn-ea"/>
                          <a:ea typeface="+mn-ea"/>
                        </a:rPr>
                        <a:t>8:00-9:00</a:t>
                      </a:r>
                    </a:p>
                  </a:txBody>
                  <a:tcPr/>
                </a:tc>
                <a:tc>
                  <a:txBody>
                    <a:bodyPr/>
                    <a:lstStyle/>
                    <a:p>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15:00-16:00</a:t>
                      </a:r>
                    </a:p>
                  </a:txBody>
                  <a:tcPr/>
                </a:tc>
                <a:extLst>
                  <a:ext uri="{0D108BD9-81ED-4DB2-BD59-A6C34878D82A}">
                    <a16:rowId xmlns:a16="http://schemas.microsoft.com/office/drawing/2014/main" val="10001"/>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,2021&gt;</a:t>
            </a:r>
            <a:endParaRPr lang="en-US" altLang="ja-JP" dirty="0"/>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3980</TotalTime>
  <Words>1321</Words>
  <Application>Microsoft Office PowerPoint</Application>
  <PresentationFormat>画面に合わせる (4:3)</PresentationFormat>
  <Paragraphs>348</Paragraphs>
  <Slides>17</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January 28th Teleconference  Opening report </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Review the previous meeting minutes</vt:lpstr>
      <vt:lpstr>Plan for the draft</vt:lpstr>
      <vt:lpstr>PowerPoint プレゼンテーション</vt:lpstr>
      <vt:lpstr>Draft review</vt:lpstr>
      <vt:lpstr>TG4aa JRE sessions in March</vt:lpstr>
      <vt:lpstr>Any other Business?</vt:lpstr>
      <vt:lpstr>Adjourn</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281</cp:revision>
  <cp:lastPrinted>1998-02-10T13:28:06Z</cp:lastPrinted>
  <dcterms:created xsi:type="dcterms:W3CDTF">2020-02-10T05:27:43Z</dcterms:created>
  <dcterms:modified xsi:type="dcterms:W3CDTF">2021-01-28T09:24:47Z</dcterms:modified>
</cp:coreProperties>
</file>