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7"/>
  </p:notesMasterIdLst>
  <p:sldIdLst>
    <p:sldId id="287" r:id="rId2"/>
    <p:sldId id="290" r:id="rId3"/>
    <p:sldId id="304" r:id="rId4"/>
    <p:sldId id="317" r:id="rId5"/>
    <p:sldId id="300" r:id="rId6"/>
    <p:sldId id="302" r:id="rId7"/>
    <p:sldId id="313" r:id="rId8"/>
    <p:sldId id="312" r:id="rId9"/>
    <p:sldId id="308" r:id="rId10"/>
    <p:sldId id="315" r:id="rId11"/>
    <p:sldId id="311" r:id="rId12"/>
    <p:sldId id="316" r:id="rId13"/>
    <p:sldId id="314" r:id="rId14"/>
    <p:sldId id="298" r:id="rId15"/>
    <p:sldId id="296" r:id="rId16"/>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46" autoAdjust="0"/>
  </p:normalViewPr>
  <p:slideViewPr>
    <p:cSldViewPr>
      <p:cViewPr varScale="1">
        <p:scale>
          <a:sx n="118" d="100"/>
          <a:sy n="118" d="100"/>
        </p:scale>
        <p:origin x="1776" y="8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15-21-0078-08-nuwb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March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5/dcn/21/15-21-0129-03-nuwb-march-2021-agenda.xls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imat.ieee.org/sp7200043/attendance-log?p=3392400005&amp;t=47600043"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5/dcn/21/15-21-0047-05-nuwb-draft-csd-ng-uwb.docx" TargetMode="External"/><Relationship Id="rId2" Type="http://schemas.openxmlformats.org/officeDocument/2006/relationships/hyperlink" Target="https://mentor.ieee.org/802.15/dcn/21/15-21-0126-01-nuwb-p802-14-4ab-par-draft-from-myprojec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Interest Groups UWB Next Generation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March 9,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UWB Next Generation</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Agenda and Meeting Slides, 802.15 Interest Groups, UWB NG</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Achieve the illusion of organization for the ad-hoc meeting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fontScale="92500" lnSpcReduction="20000"/>
          </a:bodyPr>
          <a:lstStyle/>
          <a:p>
            <a:pPr marL="457200" indent="-457200">
              <a:buFont typeface="Arial" panose="020B0604020202020204" pitchFamily="34" charset="0"/>
              <a:buChar char="•"/>
            </a:pPr>
            <a:r>
              <a:rPr lang="en-US" dirty="0"/>
              <a:t>Continue work as Study Group</a:t>
            </a:r>
          </a:p>
          <a:p>
            <a:pPr marL="857250" lvl="1" indent="-457200">
              <a:buFont typeface="Arial" panose="020B0604020202020204" pitchFamily="34" charset="0"/>
              <a:buChar char="•"/>
            </a:pPr>
            <a:r>
              <a:rPr lang="en-US" dirty="0"/>
              <a:t>Address any comments on PAR and CSD</a:t>
            </a:r>
          </a:p>
          <a:p>
            <a:pPr marL="857250" lvl="1" indent="-457200">
              <a:buFont typeface="Arial" panose="020B0604020202020204" pitchFamily="34" charset="0"/>
              <a:buChar char="•"/>
            </a:pPr>
            <a:r>
              <a:rPr lang="en-US" dirty="0"/>
              <a:t>Continue to dig into use cases and technical requirements</a:t>
            </a:r>
          </a:p>
          <a:p>
            <a:pPr marL="857250" lvl="1" indent="-457200">
              <a:buFont typeface="Arial" panose="020B0604020202020204" pitchFamily="34" charset="0"/>
              <a:buChar char="•"/>
            </a:pPr>
            <a:r>
              <a:rPr lang="en-US" dirty="0"/>
              <a:t>Hear and discuss technical presentations</a:t>
            </a:r>
          </a:p>
          <a:p>
            <a:pPr marL="857250" lvl="1" indent="-457200">
              <a:buFont typeface="Arial" panose="020B0604020202020204" pitchFamily="34" charset="0"/>
              <a:buChar char="•"/>
            </a:pPr>
            <a:r>
              <a:rPr lang="en-US" dirty="0"/>
              <a:t>Consider technical contributions</a:t>
            </a:r>
          </a:p>
          <a:p>
            <a:pPr marL="857250" lvl="1" indent="-457200">
              <a:buFont typeface="Arial" panose="020B0604020202020204" pitchFamily="34" charset="0"/>
              <a:buChar char="•"/>
            </a:pPr>
            <a:r>
              <a:rPr lang="en-US" dirty="0"/>
              <a:t>Develop recommendations for technical framework </a:t>
            </a:r>
          </a:p>
          <a:p>
            <a:pPr marL="457200" indent="-457200">
              <a:buFont typeface="Arial" panose="020B0604020202020204" pitchFamily="34" charset="0"/>
              <a:buChar char="•"/>
            </a:pPr>
            <a:r>
              <a:rPr lang="en-US" dirty="0"/>
              <a:t>Move PAR and CSD through 802 and SA Processes</a:t>
            </a:r>
          </a:p>
          <a:p>
            <a:pPr marL="457200" indent="-457200">
              <a:buFont typeface="Arial" panose="020B0604020202020204" pitchFamily="34" charset="0"/>
              <a:buChar char="•"/>
            </a:pPr>
            <a:r>
              <a:rPr lang="en-US" dirty="0"/>
              <a:t>Work via Interim telecons and virtual interim/plenary meetings</a:t>
            </a:r>
          </a:p>
          <a:p>
            <a:pPr marL="1257300" lvl="2"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0174D51-7BBE-4883-9B03-796760E3CB6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spTree>
    <p:extLst>
      <p:ext uri="{BB962C8B-B14F-4D97-AF65-F5344CB8AC3E}">
        <p14:creationId xmlns:p14="http://schemas.microsoft.com/office/powerpoint/2010/main" val="7083295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45F5A-14AB-4213-8AEB-726760D87167}"/>
              </a:ext>
            </a:extLst>
          </p:cNvPr>
          <p:cNvSpPr>
            <a:spLocks noGrp="1"/>
          </p:cNvSpPr>
          <p:nvPr>
            <p:ph type="title"/>
          </p:nvPr>
        </p:nvSpPr>
        <p:spPr/>
        <p:txBody>
          <a:bodyPr/>
          <a:lstStyle/>
          <a:p>
            <a:r>
              <a:rPr lang="en-US" dirty="0"/>
              <a:t>Agenda Update</a:t>
            </a:r>
          </a:p>
        </p:txBody>
      </p:sp>
      <p:sp>
        <p:nvSpPr>
          <p:cNvPr id="3" name="Content Placeholder 2">
            <a:extLst>
              <a:ext uri="{FF2B5EF4-FFF2-40B4-BE49-F238E27FC236}">
                <a16:creationId xmlns:a16="http://schemas.microsoft.com/office/drawing/2014/main" id="{62C8A6F6-C860-4891-88BB-09092C26D81C}"/>
              </a:ext>
            </a:extLst>
          </p:cNvPr>
          <p:cNvSpPr>
            <a:spLocks noGrp="1"/>
          </p:cNvSpPr>
          <p:nvPr>
            <p:ph idx="1"/>
          </p:nvPr>
        </p:nvSpPr>
        <p:spPr/>
        <p:txBody>
          <a:bodyPr>
            <a:normAutofit lnSpcReduction="10000"/>
          </a:bodyPr>
          <a:lstStyle/>
          <a:p>
            <a:r>
              <a:rPr lang="en-US" dirty="0"/>
              <a:t>Proposed Agenda Changes:</a:t>
            </a:r>
          </a:p>
          <a:p>
            <a:r>
              <a:rPr lang="en-US" dirty="0">
                <a:hlinkClick r:id="rId2"/>
              </a:rPr>
              <a:t>https://mentor.ieee.org/802.15/dcn/21/15-21-0129-03-nuwb-march-2021-agenda.xlsx</a:t>
            </a:r>
            <a:endParaRPr lang="en-US" dirty="0"/>
          </a:p>
          <a:p>
            <a:endParaRPr lang="en-US" dirty="0"/>
          </a:p>
          <a:p>
            <a:pPr marL="457200" indent="-457200">
              <a:buFont typeface="Arial" panose="020B0604020202020204" pitchFamily="34" charset="0"/>
              <a:buChar char="•"/>
            </a:pPr>
            <a:r>
              <a:rPr lang="en-US" dirty="0"/>
              <a:t>Add presentation, UAS Use Case</a:t>
            </a:r>
          </a:p>
          <a:p>
            <a:pPr marL="457200" indent="-457200">
              <a:buFont typeface="Arial" panose="020B0604020202020204" pitchFamily="34" charset="0"/>
              <a:buChar char="•"/>
            </a:pPr>
            <a:r>
              <a:rPr lang="en-US" dirty="0"/>
              <a:t>Add time to discuss Call for Contributions</a:t>
            </a:r>
          </a:p>
          <a:p>
            <a:pPr marL="457200" indent="-457200">
              <a:buFont typeface="Arial" panose="020B0604020202020204" pitchFamily="34" charset="0"/>
              <a:buChar char="•"/>
            </a:pPr>
            <a:r>
              <a:rPr lang="en-US" dirty="0">
                <a:solidFill>
                  <a:srgbClr val="0070C0"/>
                </a:solidFill>
              </a:rPr>
              <a:t>Requests for agenda time? </a:t>
            </a:r>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2D4FF79-EA75-4FB1-95A6-4DD27F2C0E36}"/>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a:p>
        </p:txBody>
      </p:sp>
    </p:spTree>
    <p:extLst>
      <p:ext uri="{BB962C8B-B14F-4D97-AF65-F5344CB8AC3E}">
        <p14:creationId xmlns:p14="http://schemas.microsoft.com/office/powerpoint/2010/main" val="24696140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6A490-86DF-44CA-BEBA-4E6CE49C1A7C}"/>
              </a:ext>
            </a:extLst>
          </p:cNvPr>
          <p:cNvSpPr>
            <a:spLocks noGrp="1"/>
          </p:cNvSpPr>
          <p:nvPr>
            <p:ph type="title"/>
          </p:nvPr>
        </p:nvSpPr>
        <p:spPr/>
        <p:txBody>
          <a:bodyPr/>
          <a:lstStyle/>
          <a:p>
            <a:r>
              <a:rPr lang="en-US" dirty="0"/>
              <a:t>Call for Contributions</a:t>
            </a:r>
          </a:p>
        </p:txBody>
      </p:sp>
      <p:sp>
        <p:nvSpPr>
          <p:cNvPr id="3" name="Content Placeholder 2">
            <a:extLst>
              <a:ext uri="{FF2B5EF4-FFF2-40B4-BE49-F238E27FC236}">
                <a16:creationId xmlns:a16="http://schemas.microsoft.com/office/drawing/2014/main" id="{5F28AF5C-2502-4C67-98C9-F3DC535799D1}"/>
              </a:ext>
            </a:extLst>
          </p:cNvPr>
          <p:cNvSpPr>
            <a:spLocks noGrp="1"/>
          </p:cNvSpPr>
          <p:nvPr>
            <p:ph idx="1"/>
          </p:nvPr>
        </p:nvSpPr>
        <p:spPr/>
        <p:txBody>
          <a:bodyPr>
            <a:normAutofit fontScale="85000" lnSpcReduction="10000"/>
          </a:bodyPr>
          <a:lstStyle/>
          <a:p>
            <a:pPr marL="457200" indent="-457200">
              <a:buFont typeface="Arial" panose="020B0604020202020204" pitchFamily="34" charset="0"/>
              <a:buChar char="•"/>
            </a:pPr>
            <a:r>
              <a:rPr lang="en-US" dirty="0"/>
              <a:t>Continue refining technical requirements</a:t>
            </a:r>
          </a:p>
          <a:p>
            <a:pPr marL="457200" indent="-457200">
              <a:buFont typeface="Arial" panose="020B0604020202020204" pitchFamily="34" charset="0"/>
              <a:buChar char="•"/>
            </a:pPr>
            <a:r>
              <a:rPr lang="en-US" dirty="0"/>
              <a:t>Begin to hear technical content contributions</a:t>
            </a:r>
          </a:p>
          <a:p>
            <a:pPr marL="857250" lvl="1" indent="-457200">
              <a:buFont typeface="Arial" panose="020B0604020202020204" pitchFamily="34" charset="0"/>
              <a:buChar char="•"/>
            </a:pPr>
            <a:r>
              <a:rPr lang="en-US" dirty="0"/>
              <a:t>Proposed changes to the base standard</a:t>
            </a:r>
          </a:p>
          <a:p>
            <a:pPr marL="857250" lvl="1" indent="-457200">
              <a:buFont typeface="Arial" panose="020B0604020202020204" pitchFamily="34" charset="0"/>
              <a:buChar char="•"/>
            </a:pPr>
            <a:r>
              <a:rPr lang="en-US" dirty="0"/>
              <a:t>Analysis and supporting background information</a:t>
            </a:r>
          </a:p>
          <a:p>
            <a:pPr marL="457200" indent="-457200">
              <a:buFont typeface="Arial" panose="020B0604020202020204" pitchFamily="34" charset="0"/>
              <a:buChar char="•"/>
            </a:pPr>
            <a:r>
              <a:rPr lang="en-US" dirty="0"/>
              <a:t>Areas of focus:</a:t>
            </a:r>
          </a:p>
          <a:p>
            <a:pPr marL="857250" lvl="1" indent="-457200">
              <a:buFont typeface="Arial" panose="020B0604020202020204" pitchFamily="34" charset="0"/>
              <a:buChar char="•"/>
            </a:pPr>
            <a:r>
              <a:rPr lang="en-US" dirty="0"/>
              <a:t>PHY changes</a:t>
            </a:r>
          </a:p>
          <a:p>
            <a:pPr marL="857250" lvl="1" indent="-457200">
              <a:buFont typeface="Arial" panose="020B0604020202020204" pitchFamily="34" charset="0"/>
              <a:buChar char="•"/>
            </a:pPr>
            <a:r>
              <a:rPr lang="en-US" dirty="0"/>
              <a:t>MAC changes</a:t>
            </a:r>
          </a:p>
          <a:p>
            <a:pPr marL="857250" lvl="1" indent="-457200">
              <a:buFont typeface="Arial" panose="020B0604020202020204" pitchFamily="34" charset="0"/>
              <a:buChar char="•"/>
            </a:pPr>
            <a:r>
              <a:rPr lang="en-US" dirty="0"/>
              <a:t>Coexistence</a:t>
            </a:r>
          </a:p>
          <a:p>
            <a:pPr marL="857250" lvl="1" indent="-457200">
              <a:buFont typeface="Arial" panose="020B0604020202020204" pitchFamily="34" charset="0"/>
              <a:buChar char="•"/>
            </a:pPr>
            <a:r>
              <a:rPr lang="en-US" dirty="0"/>
              <a:t>Performance analysis</a:t>
            </a:r>
          </a:p>
          <a:p>
            <a:pPr marL="857250" lvl="1" indent="-457200">
              <a:buFont typeface="Arial" panose="020B0604020202020204" pitchFamily="34" charset="0"/>
              <a:buChar char="•"/>
            </a:pPr>
            <a:r>
              <a:rPr lang="en-US" dirty="0" err="1"/>
              <a:t>etc</a:t>
            </a:r>
            <a:endParaRPr lang="en-US" dirty="0"/>
          </a:p>
        </p:txBody>
      </p:sp>
      <p:sp>
        <p:nvSpPr>
          <p:cNvPr id="4" name="Slide Number Placeholder 3">
            <a:extLst>
              <a:ext uri="{FF2B5EF4-FFF2-40B4-BE49-F238E27FC236}">
                <a16:creationId xmlns:a16="http://schemas.microsoft.com/office/drawing/2014/main" id="{C87C7943-5F85-4B19-AB4F-4AB360626981}"/>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12</a:t>
            </a:fld>
            <a:endParaRPr lang="en-US" altLang="en-US"/>
          </a:p>
        </p:txBody>
      </p:sp>
    </p:spTree>
    <p:extLst>
      <p:ext uri="{BB962C8B-B14F-4D97-AF65-F5344CB8AC3E}">
        <p14:creationId xmlns:p14="http://schemas.microsoft.com/office/powerpoint/2010/main" val="14444752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8505945C-3B0E-49F2-BD9C-0FF17D03AAE7}"/>
              </a:ext>
            </a:extLst>
          </p:cNvPr>
          <p:cNvSpPr>
            <a:spLocks noGrp="1" noChangeArrowheads="1"/>
          </p:cNvSpPr>
          <p:nvPr>
            <p:ph type="title"/>
          </p:nvPr>
        </p:nvSpPr>
        <p:spPr/>
        <p:txBody>
          <a:bodyPr>
            <a:normAutofit fontScale="90000"/>
          </a:bodyPr>
          <a:lstStyle/>
          <a:p>
            <a:r>
              <a:rPr lang="en-US" altLang="en-US" dirty="0"/>
              <a:t>Teleconference Schedule Discussion</a:t>
            </a:r>
          </a:p>
        </p:txBody>
      </p:sp>
      <p:sp>
        <p:nvSpPr>
          <p:cNvPr id="3" name="Content Placeholder 2">
            <a:extLst>
              <a:ext uri="{FF2B5EF4-FFF2-40B4-BE49-F238E27FC236}">
                <a16:creationId xmlns:a16="http://schemas.microsoft.com/office/drawing/2014/main" id="{B085FB89-06B0-42E9-82E5-BCFC16ED4869}"/>
              </a:ext>
            </a:extLst>
          </p:cNvPr>
          <p:cNvSpPr>
            <a:spLocks noGrp="1"/>
          </p:cNvSpPr>
          <p:nvPr>
            <p:ph idx="1"/>
          </p:nvPr>
        </p:nvSpPr>
        <p:spPr>
          <a:xfrm>
            <a:off x="611560" y="1567559"/>
            <a:ext cx="4898504" cy="4721695"/>
          </a:xfrm>
        </p:spPr>
        <p:txBody>
          <a:bodyPr>
            <a:normAutofit lnSpcReduction="10000"/>
          </a:bodyPr>
          <a:lstStyle/>
          <a:p>
            <a:pPr>
              <a:defRPr/>
            </a:pPr>
            <a:r>
              <a:rPr lang="en-US" dirty="0"/>
              <a:t>Question:  Frequency of telecons before March interim? </a:t>
            </a:r>
          </a:p>
          <a:p>
            <a:pPr marL="857250" lvl="1" indent="-457200">
              <a:buFont typeface="Arial" panose="020B0604020202020204" pitchFamily="34" charset="0"/>
              <a:buChar char="•"/>
              <a:defRPr/>
            </a:pPr>
            <a:r>
              <a:rPr lang="en-US" dirty="0"/>
              <a:t>Weekly</a:t>
            </a:r>
          </a:p>
          <a:p>
            <a:pPr marL="857250" lvl="1" indent="-457200">
              <a:buFont typeface="Arial" panose="020B0604020202020204" pitchFamily="34" charset="0"/>
              <a:buChar char="•"/>
              <a:defRPr/>
            </a:pPr>
            <a:r>
              <a:rPr lang="en-US" dirty="0"/>
              <a:t>Bi-weekly</a:t>
            </a:r>
          </a:p>
          <a:p>
            <a:pPr marL="857250" lvl="1" indent="-457200">
              <a:buFont typeface="Arial" panose="020B0604020202020204" pitchFamily="34" charset="0"/>
              <a:buChar char="•"/>
              <a:defRPr/>
            </a:pPr>
            <a:r>
              <a:rPr lang="en-US" dirty="0"/>
              <a:t>Another interval?</a:t>
            </a:r>
          </a:p>
          <a:p>
            <a:pPr marL="457200" indent="-457200">
              <a:buFont typeface="Arial" panose="020B0604020202020204" pitchFamily="34" charset="0"/>
              <a:buChar char="•"/>
              <a:defRPr/>
            </a:pPr>
            <a:r>
              <a:rPr lang="en-US" dirty="0"/>
              <a:t>Day and Time discussion</a:t>
            </a:r>
          </a:p>
          <a:p>
            <a:pPr>
              <a:defRPr/>
            </a:pPr>
            <a:r>
              <a:rPr lang="en-US" dirty="0"/>
              <a:t>	 </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p:txBody>
      </p:sp>
      <p:sp>
        <p:nvSpPr>
          <p:cNvPr id="15364" name="Slide Number Placeholder 3">
            <a:extLst>
              <a:ext uri="{FF2B5EF4-FFF2-40B4-BE49-F238E27FC236}">
                <a16:creationId xmlns:a16="http://schemas.microsoft.com/office/drawing/2014/main" id="{4B708073-FB44-448B-932A-C62A277500B7}"/>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6787BB26-1930-4ABF-A0BE-518ED9BD72A7}" type="slidenum">
              <a:rPr lang="en-US" altLang="en-US" smtClean="0">
                <a:solidFill>
                  <a:schemeClr val="tx1"/>
                </a:solidFill>
              </a:rPr>
              <a:pPr/>
              <a:t>13</a:t>
            </a:fld>
            <a:endParaRPr lang="en-US" altLang="en-US">
              <a:solidFill>
                <a:schemeClr val="tx1"/>
              </a:solidFill>
            </a:endParaRPr>
          </a:p>
        </p:txBody>
      </p:sp>
      <p:graphicFrame>
        <p:nvGraphicFramePr>
          <p:cNvPr id="5" name="Table 5">
            <a:extLst>
              <a:ext uri="{FF2B5EF4-FFF2-40B4-BE49-F238E27FC236}">
                <a16:creationId xmlns:a16="http://schemas.microsoft.com/office/drawing/2014/main" id="{3C8F09A3-0A70-41B9-ACF3-D4B027AD72E3}"/>
              </a:ext>
            </a:extLst>
          </p:cNvPr>
          <p:cNvGraphicFramePr>
            <a:graphicFrameLocks noGrp="1"/>
          </p:cNvGraphicFramePr>
          <p:nvPr>
            <p:extLst>
              <p:ext uri="{D42A27DB-BD31-4B8C-83A1-F6EECF244321}">
                <p14:modId xmlns:p14="http://schemas.microsoft.com/office/powerpoint/2010/main" val="3984250039"/>
              </p:ext>
            </p:extLst>
          </p:nvPr>
        </p:nvGraphicFramePr>
        <p:xfrm>
          <a:off x="5434963" y="2125663"/>
          <a:ext cx="3206707" cy="3605488"/>
        </p:xfrm>
        <a:graphic>
          <a:graphicData uri="http://schemas.openxmlformats.org/drawingml/2006/table">
            <a:tbl>
              <a:tblPr firstRow="1" bandRow="1">
                <a:tableStyleId>{5C22544A-7EE6-4342-B048-85BDC9FD1C3A}</a:tableStyleId>
              </a:tblPr>
              <a:tblGrid>
                <a:gridCol w="2005074">
                  <a:extLst>
                    <a:ext uri="{9D8B030D-6E8A-4147-A177-3AD203B41FA5}">
                      <a16:colId xmlns:a16="http://schemas.microsoft.com/office/drawing/2014/main" val="20000"/>
                    </a:ext>
                  </a:extLst>
                </a:gridCol>
                <a:gridCol w="804371">
                  <a:extLst>
                    <a:ext uri="{9D8B030D-6E8A-4147-A177-3AD203B41FA5}">
                      <a16:colId xmlns:a16="http://schemas.microsoft.com/office/drawing/2014/main" val="20001"/>
                    </a:ext>
                  </a:extLst>
                </a:gridCol>
                <a:gridCol w="397262">
                  <a:extLst>
                    <a:ext uri="{9D8B030D-6E8A-4147-A177-3AD203B41FA5}">
                      <a16:colId xmlns:a16="http://schemas.microsoft.com/office/drawing/2014/main" val="20002"/>
                    </a:ext>
                  </a:extLst>
                </a:gridCol>
              </a:tblGrid>
              <a:tr h="370681">
                <a:tc>
                  <a:txBody>
                    <a:bodyPr/>
                    <a:lstStyle/>
                    <a:p>
                      <a:r>
                        <a:rPr lang="en-US" sz="1800" dirty="0"/>
                        <a:t>Week</a:t>
                      </a:r>
                    </a:p>
                  </a:txBody>
                  <a:tcPr marL="91420" marR="91420" marT="45700" marB="45700"/>
                </a:tc>
                <a:tc>
                  <a:txBody>
                    <a:bodyPr/>
                    <a:lstStyle/>
                    <a:p>
                      <a:r>
                        <a:rPr lang="en-US" sz="1800" dirty="0"/>
                        <a:t>Day</a:t>
                      </a:r>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10000"/>
                  </a:ext>
                </a:extLst>
              </a:tr>
              <a:tr h="3706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March 22-26</a:t>
                      </a:r>
                    </a:p>
                  </a:txBody>
                  <a:tcPr marL="91420" marR="91420" marT="45700" marB="45700"/>
                </a:tc>
                <a:tc>
                  <a:txBody>
                    <a:bodyPr/>
                    <a:lstStyle/>
                    <a:p>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10001"/>
                  </a:ext>
                </a:extLst>
              </a:tr>
              <a:tr h="370681">
                <a:tc>
                  <a:txBody>
                    <a:bodyPr/>
                    <a:lstStyle/>
                    <a:p>
                      <a:r>
                        <a:rPr lang="en-US" sz="1800" dirty="0"/>
                        <a:t>March 29 – Apr 1</a:t>
                      </a:r>
                    </a:p>
                  </a:txBody>
                  <a:tcPr marL="91420" marR="91420" marT="45700" marB="45700"/>
                </a:tc>
                <a:tc>
                  <a:txBody>
                    <a:bodyPr/>
                    <a:lstStyle/>
                    <a:p>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10002"/>
                  </a:ext>
                </a:extLst>
              </a:tr>
              <a:tr h="370681">
                <a:tc>
                  <a:txBody>
                    <a:bodyPr/>
                    <a:lstStyle/>
                    <a:p>
                      <a:r>
                        <a:rPr lang="en-US" sz="1800" dirty="0"/>
                        <a:t>Apr 5-9</a:t>
                      </a:r>
                    </a:p>
                  </a:txBody>
                  <a:tcPr marL="91420" marR="91420" marT="45700" marB="45700"/>
                </a:tc>
                <a:tc>
                  <a:txBody>
                    <a:bodyPr/>
                    <a:lstStyle/>
                    <a:p>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10003"/>
                  </a:ext>
                </a:extLst>
              </a:tr>
              <a:tr h="370681">
                <a:tc>
                  <a:txBody>
                    <a:bodyPr/>
                    <a:lstStyle/>
                    <a:p>
                      <a:r>
                        <a:rPr lang="en-US" sz="1800" dirty="0"/>
                        <a:t>Apr 12-16</a:t>
                      </a:r>
                    </a:p>
                  </a:txBody>
                  <a:tcPr marL="91420" marR="91420" marT="45700" marB="45700"/>
                </a:tc>
                <a:tc>
                  <a:txBody>
                    <a:bodyPr/>
                    <a:lstStyle/>
                    <a:p>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3972486093"/>
                  </a:ext>
                </a:extLst>
              </a:tr>
              <a:tr h="370681">
                <a:tc>
                  <a:txBody>
                    <a:bodyPr/>
                    <a:lstStyle/>
                    <a:p>
                      <a:r>
                        <a:rPr lang="en-US" sz="1800" dirty="0"/>
                        <a:t>Apr 19-23</a:t>
                      </a:r>
                    </a:p>
                  </a:txBody>
                  <a:tcPr marL="91420" marR="91420" marT="45700" marB="45700"/>
                </a:tc>
                <a:tc>
                  <a:txBody>
                    <a:bodyPr/>
                    <a:lstStyle/>
                    <a:p>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107150580"/>
                  </a:ext>
                </a:extLst>
              </a:tr>
              <a:tr h="370681">
                <a:tc>
                  <a:txBody>
                    <a:bodyPr/>
                    <a:lstStyle/>
                    <a:p>
                      <a:r>
                        <a:rPr lang="en-US" sz="1800" dirty="0"/>
                        <a:t>Apr 26-30</a:t>
                      </a:r>
                    </a:p>
                  </a:txBody>
                  <a:tcPr marL="91420" marR="91420" marT="45700" marB="45700"/>
                </a:tc>
                <a:tc>
                  <a:txBody>
                    <a:bodyPr/>
                    <a:lstStyle/>
                    <a:p>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4127578813"/>
                  </a:ext>
                </a:extLst>
              </a:tr>
              <a:tr h="3706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May </a:t>
                      </a:r>
                    </a:p>
                  </a:txBody>
                  <a:tcPr marL="91420" marR="91420" marT="45700" marB="45700"/>
                </a:tc>
                <a:tc>
                  <a:txBody>
                    <a:bodyPr/>
                    <a:lstStyle/>
                    <a:p>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3886067334"/>
                  </a:ext>
                </a:extLst>
              </a:tr>
              <a:tr h="3706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[May Interim]</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800" dirty="0"/>
                    </a:p>
                  </a:txBody>
                  <a:tcPr marL="91420" marR="91420" marT="45700" marB="45700"/>
                </a:tc>
                <a:tc>
                  <a:txBody>
                    <a:bodyPr/>
                    <a:lstStyle/>
                    <a:p>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319788747"/>
                  </a:ext>
                </a:extLst>
              </a:tr>
            </a:tbl>
          </a:graphicData>
        </a:graphic>
      </p:graphicFrame>
    </p:spTree>
    <p:extLst>
      <p:ext uri="{BB962C8B-B14F-4D97-AF65-F5344CB8AC3E}">
        <p14:creationId xmlns:p14="http://schemas.microsoft.com/office/powerpoint/2010/main" val="4620662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DCE7F77-C85C-4E6D-AF80-88E2811F92B8}"/>
              </a:ext>
            </a:extLst>
          </p:cNvPr>
          <p:cNvSpPr>
            <a:spLocks noGrp="1" noChangeArrowheads="1"/>
          </p:cNvSpPr>
          <p:nvPr>
            <p:ph type="title"/>
          </p:nvPr>
        </p:nvSpPr>
        <p:spPr/>
        <p:txBody>
          <a:bodyPr/>
          <a:lstStyle/>
          <a:p>
            <a:r>
              <a:rPr lang="en-US" altLang="en-US"/>
              <a:t>Other Business</a:t>
            </a:r>
          </a:p>
        </p:txBody>
      </p:sp>
      <p:sp>
        <p:nvSpPr>
          <p:cNvPr id="16387" name="Slide Number Placeholder 3">
            <a:extLst>
              <a:ext uri="{FF2B5EF4-FFF2-40B4-BE49-F238E27FC236}">
                <a16:creationId xmlns:a16="http://schemas.microsoft.com/office/drawing/2014/main" id="{92B27822-45F7-4FE7-9481-D2B2EDB68E29}"/>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9FBF73A8-93AA-4AC4-843B-13C47A4D16E4}" type="slidenum">
              <a:rPr lang="en-US" altLang="en-US" smtClean="0">
                <a:solidFill>
                  <a:schemeClr val="tx1"/>
                </a:solidFill>
              </a:rPr>
              <a:pPr/>
              <a:t>14</a:t>
            </a:fld>
            <a:endParaRPr lang="en-US" altLang="en-US">
              <a:solidFill>
                <a:schemeClr val="tx1"/>
              </a:solidFill>
            </a:endParaRPr>
          </a:p>
        </p:txBody>
      </p:sp>
      <p:pic>
        <p:nvPicPr>
          <p:cNvPr id="16388" name="Content Placeholder 3" descr="A dog and a cat lying on a couch&#10;&#10;Description automatically generated with low confidence">
            <a:extLst>
              <a:ext uri="{FF2B5EF4-FFF2-40B4-BE49-F238E27FC236}">
                <a16:creationId xmlns:a16="http://schemas.microsoft.com/office/drawing/2014/main" id="{E700E62C-EE4A-4D4D-A5AD-6C0CC82291F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122613" y="1371600"/>
            <a:ext cx="2738437" cy="4868863"/>
          </a:xfr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15</a:t>
            </a:fld>
            <a:endParaRPr lang="en-US" alt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p:txBody>
          <a:bodyPr/>
          <a:lstStyle/>
          <a:p>
            <a:r>
              <a:rPr lang="en-US" altLang="en-US">
                <a:solidFill>
                  <a:schemeClr val="accent2"/>
                </a:solidFill>
              </a:rPr>
              <a:t>802.15 Interest Group Meeting</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611188" y="1557338"/>
            <a:ext cx="7993062" cy="4683125"/>
          </a:xfrm>
        </p:spPr>
        <p:txBody>
          <a:bodyPr>
            <a:normAutofit/>
          </a:bodyPr>
          <a:lstStyle/>
          <a:p>
            <a:pPr marL="457200" indent="-457200">
              <a:buFont typeface="Arial" panose="020B0604020202020204" pitchFamily="34" charset="0"/>
              <a:buChar char="•"/>
              <a:defRPr/>
            </a:pPr>
            <a:r>
              <a:rPr lang="en-US" dirty="0"/>
              <a:t>Pre-PAR Activity Rules</a:t>
            </a:r>
          </a:p>
          <a:p>
            <a:pPr marL="457200" indent="-457200">
              <a:buFont typeface="Arial" panose="020B0604020202020204" pitchFamily="34" charset="0"/>
              <a:buChar char="•"/>
              <a:defRPr/>
            </a:pPr>
            <a:r>
              <a:rPr lang="en-US" dirty="0"/>
              <a:t>Interest Group voting: everyone present can vote</a:t>
            </a:r>
          </a:p>
          <a:p>
            <a:pPr marL="457200" indent="-457200">
              <a:buFont typeface="Arial" panose="020B0604020202020204" pitchFamily="34" charset="0"/>
              <a:buChar char="•"/>
              <a:defRPr/>
            </a:pPr>
            <a:r>
              <a:rPr lang="en-US" dirty="0"/>
              <a:t>Note document group IG UWB-NG (nuwb)</a:t>
            </a:r>
          </a:p>
          <a:p>
            <a:pPr marL="457200" indent="-457200">
              <a:buFont typeface="Arial" panose="020B0604020202020204" pitchFamily="34" charset="0"/>
              <a:buChar char="•"/>
              <a:defRPr/>
            </a:pPr>
            <a:r>
              <a:rPr lang="en-US" dirty="0"/>
              <a:t>Identify yourself and affiliation on first contact</a:t>
            </a:r>
          </a:p>
          <a:p>
            <a:pPr marL="457200" indent="-457200">
              <a:buFont typeface="Arial" panose="020B0604020202020204" pitchFamily="34" charset="0"/>
              <a:buChar char="•"/>
              <a:defRPr/>
            </a:pPr>
            <a:r>
              <a:rPr lang="en-US" dirty="0"/>
              <a:t>Reminder: Individual Participation</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0" indent="0">
              <a:defRPr/>
            </a:pPr>
            <a:endParaRPr lang="en-US" dirty="0"/>
          </a:p>
          <a:p>
            <a:pPr marL="457200" indent="-457200">
              <a:buFont typeface="Arial" panose="020B0604020202020204" pitchFamily="34" charset="0"/>
              <a:buChar char="•"/>
              <a:defRPr/>
            </a:pPr>
            <a:endParaRPr lang="en-US" dirty="0"/>
          </a:p>
          <a:p>
            <a:pPr>
              <a:defRPr/>
            </a:pPr>
            <a:endParaRPr lang="en-US" dirty="0"/>
          </a:p>
        </p:txBody>
      </p:sp>
      <p:sp>
        <p:nvSpPr>
          <p:cNvPr id="6148" name="Slide Number Placeholder 3">
            <a:extLst>
              <a:ext uri="{FF2B5EF4-FFF2-40B4-BE49-F238E27FC236}">
                <a16:creationId xmlns:a16="http://schemas.microsoft.com/office/drawing/2014/main" id="{5D0EC11A-229B-4CE4-93DF-3C02185F9A6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8887CC0-1342-41C8-8706-B4801E242C15}" type="slidenum">
              <a:rPr lang="en-US" altLang="en-US" smtClean="0">
                <a:solidFill>
                  <a:schemeClr val="tx1"/>
                </a:solidFill>
              </a:rPr>
              <a:pPr/>
              <a:t>2</a:t>
            </a:fld>
            <a:endParaRPr lang="en-US" altLang="en-US">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149C629C-CA82-4E80-978A-D9707CE66729}" type="slidenum">
              <a:rPr lang="en-US" altLang="en-US" smtClean="0">
                <a:solidFill>
                  <a:schemeClr val="tx1"/>
                </a:solidFill>
              </a:rPr>
              <a:pPr/>
              <a:t>3</a:t>
            </a:fld>
            <a:endParaRPr lang="en-US" altLang="en-US">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341438"/>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r>
              <a:rPr lang="en-US" dirty="0">
                <a:cs typeface="DejaVu Sans" pitchFamily="34" charset="0"/>
              </a:rPr>
              <a:t>Respect … give it, get it</a:t>
            </a:r>
          </a:p>
          <a:p>
            <a:r>
              <a:rPr lang="en-US" dirty="0">
                <a:cs typeface="DejaVu Sans" pitchFamily="34" charset="0"/>
              </a:rPr>
              <a:t>NO product pitches</a:t>
            </a:r>
          </a:p>
          <a:p>
            <a:r>
              <a:rPr lang="en-US" dirty="0">
                <a:cs typeface="DejaVu Sans" pitchFamily="34" charset="0"/>
              </a:rPr>
              <a:t>NO corporate pitches</a:t>
            </a:r>
          </a:p>
          <a:p>
            <a:r>
              <a:rPr lang="en-US" dirty="0">
                <a:cs typeface="DejaVu Sans" pitchFamily="34" charset="0"/>
              </a:rPr>
              <a:t>NO prices</a:t>
            </a:r>
          </a:p>
          <a:p>
            <a:r>
              <a:rPr lang="en-US" dirty="0">
                <a:cs typeface="DejaVu Sans" pitchFamily="34" charset="0"/>
              </a:rPr>
              <a:t>NO restrictive notices – (no confidentially notices in email)</a:t>
            </a:r>
          </a:p>
          <a:p>
            <a:r>
              <a:rPr lang="en-US" dirty="0">
                <a:cs typeface="DejaVu Sans" pitchFamily="34" charset="0"/>
              </a:rPr>
              <a:t>Presentations must be openly available</a:t>
            </a:r>
          </a:p>
        </p:txBody>
      </p:sp>
      <p:sp>
        <p:nvSpPr>
          <p:cNvPr id="4" name="Slide Number Placeholder 3"/>
          <p:cNvSpPr>
            <a:spLocks noGrp="1"/>
          </p:cNvSpPr>
          <p:nvPr>
            <p:ph type="sldNum" idx="12"/>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
        <p:nvSpPr>
          <p:cNvPr id="6" name="Date Placeholder 5"/>
          <p:cNvSpPr>
            <a:spLocks noGrp="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a:t>January 2021</a:t>
            </a:r>
            <a:endParaRPr lang="en-GB" dirty="0"/>
          </a:p>
        </p:txBody>
      </p:sp>
    </p:spTree>
    <p:extLst>
      <p:ext uri="{BB962C8B-B14F-4D97-AF65-F5344CB8AC3E}">
        <p14:creationId xmlns:p14="http://schemas.microsoft.com/office/powerpoint/2010/main" val="973662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7B96DCFD-B1FF-49D8-A110-511156B616DE}"/>
              </a:ext>
            </a:extLst>
          </p:cNvPr>
          <p:cNvSpPr>
            <a:spLocks noGrp="1" noChangeArrowheads="1"/>
          </p:cNvSpPr>
          <p:nvPr>
            <p:ph type="title"/>
          </p:nvPr>
        </p:nvSpPr>
        <p:spPr>
          <a:xfrm>
            <a:off x="689768" y="1988840"/>
            <a:ext cx="7764463" cy="3031232"/>
          </a:xfrm>
        </p:spPr>
        <p:txBody>
          <a:bodyPr/>
          <a:lstStyle/>
          <a:p>
            <a:r>
              <a:rPr lang="en-US" altLang="en-US" dirty="0"/>
              <a:t>March 10, 2021 </a:t>
            </a:r>
            <a:br>
              <a:rPr lang="en-US" altLang="en-US" dirty="0"/>
            </a:br>
            <a:r>
              <a:rPr lang="en-US" altLang="en-US" dirty="0"/>
              <a:t>Through</a:t>
            </a:r>
            <a:br>
              <a:rPr lang="en-US" altLang="en-US" dirty="0"/>
            </a:br>
            <a:r>
              <a:rPr lang="en-US" altLang="en-US" dirty="0"/>
              <a:t>March 16, 2021</a:t>
            </a:r>
          </a:p>
        </p:txBody>
      </p:sp>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897446"/>
            <a:ext cx="7764463" cy="864096"/>
          </a:xfrm>
        </p:spPr>
        <p:txBody>
          <a:bodyPr/>
          <a:lstStyle/>
          <a:p>
            <a:pPr algn="ctr"/>
            <a:r>
              <a:rPr lang="en-US" altLang="en-US" b="1" dirty="0"/>
              <a:t>Plenary Meeting</a:t>
            </a:r>
          </a:p>
          <a:p>
            <a:pPr algn="ctr"/>
            <a:endParaRPr lang="en-US" altLang="en-US" b="1" dirty="0"/>
          </a:p>
          <a:p>
            <a:endParaRPr lang="en-US" altLang="en-US" dirty="0"/>
          </a:p>
          <a:p>
            <a:endParaRPr lang="en-US" altLang="en-US"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5</a:t>
            </a:fld>
            <a:endParaRPr lang="en-US" altLang="en-US">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p:txBody>
          <a:bodyPr/>
          <a:lstStyle/>
          <a:p>
            <a:pPr marL="514350" indent="-514350">
              <a:buFont typeface="Arial" panose="020B0604020202020204" pitchFamily="34" charset="0"/>
              <a:buAutoNum type="arabicPeriod"/>
            </a:pPr>
            <a:r>
              <a:rPr lang="en-US" altLang="en-US" dirty="0"/>
              <a:t>Document 15-21-0129-01</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6</a:t>
            </a:fld>
            <a:endParaRPr lang="en-US" altLang="en-US">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C15FD-C483-416A-AE2E-A93277E143A7}"/>
              </a:ext>
            </a:extLst>
          </p:cNvPr>
          <p:cNvSpPr>
            <a:spLocks noGrp="1"/>
          </p:cNvSpPr>
          <p:nvPr>
            <p:ph type="title"/>
          </p:nvPr>
        </p:nvSpPr>
        <p:spPr/>
        <p:txBody>
          <a:bodyPr/>
          <a:lstStyle/>
          <a:p>
            <a:r>
              <a:rPr lang="en-US" dirty="0"/>
              <a:t>Attendance</a:t>
            </a:r>
          </a:p>
        </p:txBody>
      </p:sp>
      <p:sp>
        <p:nvSpPr>
          <p:cNvPr id="3" name="Content Placeholder 2">
            <a:extLst>
              <a:ext uri="{FF2B5EF4-FFF2-40B4-BE49-F238E27FC236}">
                <a16:creationId xmlns:a16="http://schemas.microsoft.com/office/drawing/2014/main" id="{A1489DD6-A373-40D1-8693-4AE051662ED6}"/>
              </a:ext>
            </a:extLst>
          </p:cNvPr>
          <p:cNvSpPr>
            <a:spLocks noGrp="1"/>
          </p:cNvSpPr>
          <p:nvPr>
            <p:ph idx="1"/>
          </p:nvPr>
        </p:nvSpPr>
        <p:spPr/>
        <p:txBody>
          <a:bodyPr/>
          <a:lstStyle/>
          <a:p>
            <a:pPr algn="ctr"/>
            <a:r>
              <a:rPr lang="en-US" dirty="0"/>
              <a:t>IMAT is your friend</a:t>
            </a:r>
          </a:p>
          <a:p>
            <a:r>
              <a:rPr lang="en-US" dirty="0">
                <a:hlinkClick r:id="rId2"/>
              </a:rPr>
              <a:t>https://imat.ieee.org/sp7200043/attendance-log?p=3392400005&amp;t=47600043</a:t>
            </a:r>
            <a:endParaRPr lang="en-US" dirty="0"/>
          </a:p>
          <a:p>
            <a:endParaRPr lang="en-US" dirty="0"/>
          </a:p>
          <a:p>
            <a:r>
              <a:rPr lang="en-US" dirty="0"/>
              <a:t>100% == 16 slots  (75% == 12)</a:t>
            </a:r>
          </a:p>
          <a:p>
            <a:endParaRPr lang="en-US" dirty="0"/>
          </a:p>
          <a:p>
            <a:pPr algn="ctr"/>
            <a:r>
              <a:rPr lang="en-US" b="1" dirty="0">
                <a:solidFill>
                  <a:schemeClr val="accent5">
                    <a:lumMod val="50000"/>
                  </a:schemeClr>
                </a:solidFill>
              </a:rPr>
              <a:t>Don’t forget to log your attendance!</a:t>
            </a:r>
          </a:p>
          <a:p>
            <a:endParaRPr lang="en-US" dirty="0"/>
          </a:p>
        </p:txBody>
      </p:sp>
      <p:sp>
        <p:nvSpPr>
          <p:cNvPr id="4" name="Slide Number Placeholder 3">
            <a:extLst>
              <a:ext uri="{FF2B5EF4-FFF2-40B4-BE49-F238E27FC236}">
                <a16:creationId xmlns:a16="http://schemas.microsoft.com/office/drawing/2014/main" id="{1B1E2E67-7D83-4A9C-A566-F1A8FCD60446}"/>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spTree>
    <p:extLst>
      <p:ext uri="{BB962C8B-B14F-4D97-AF65-F5344CB8AC3E}">
        <p14:creationId xmlns:p14="http://schemas.microsoft.com/office/powerpoint/2010/main" val="3223285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FE7106-48FD-47AF-995A-DAF6D1C4E603}"/>
              </a:ext>
            </a:extLst>
          </p:cNvPr>
          <p:cNvSpPr>
            <a:spLocks noGrp="1"/>
          </p:cNvSpPr>
          <p:nvPr>
            <p:ph type="title"/>
          </p:nvPr>
        </p:nvSpPr>
        <p:spPr>
          <a:xfrm>
            <a:off x="722313" y="1772816"/>
            <a:ext cx="7772400" cy="1362075"/>
          </a:xfrm>
        </p:spPr>
        <p:txBody>
          <a:bodyPr/>
          <a:lstStyle/>
          <a:p>
            <a:pPr algn="ctr"/>
            <a:r>
              <a:rPr lang="en-US" dirty="0"/>
              <a:t>Recap</a:t>
            </a:r>
          </a:p>
        </p:txBody>
      </p:sp>
      <p:sp>
        <p:nvSpPr>
          <p:cNvPr id="4" name="Slide Number Placeholder 3">
            <a:extLst>
              <a:ext uri="{FF2B5EF4-FFF2-40B4-BE49-F238E27FC236}">
                <a16:creationId xmlns:a16="http://schemas.microsoft.com/office/drawing/2014/main" id="{1708014A-7389-450F-B079-8EB95C60F7F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a:p>
        </p:txBody>
      </p:sp>
    </p:spTree>
    <p:extLst>
      <p:ext uri="{BB962C8B-B14F-4D97-AF65-F5344CB8AC3E}">
        <p14:creationId xmlns:p14="http://schemas.microsoft.com/office/powerpoint/2010/main" val="38502189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8505945C-3B0E-49F2-BD9C-0FF17D03AAE7}"/>
              </a:ext>
            </a:extLst>
          </p:cNvPr>
          <p:cNvSpPr>
            <a:spLocks noGrp="1" noChangeArrowheads="1"/>
          </p:cNvSpPr>
          <p:nvPr>
            <p:ph type="title"/>
          </p:nvPr>
        </p:nvSpPr>
        <p:spPr/>
        <p:txBody>
          <a:bodyPr/>
          <a:lstStyle/>
          <a:p>
            <a:r>
              <a:rPr lang="en-US" dirty="0"/>
              <a:t>IG Work Since January: </a:t>
            </a:r>
            <a:endParaRPr lang="en-US" altLang="en-US" dirty="0"/>
          </a:p>
        </p:txBody>
      </p:sp>
      <p:sp>
        <p:nvSpPr>
          <p:cNvPr id="3" name="Content Placeholder 2">
            <a:extLst>
              <a:ext uri="{FF2B5EF4-FFF2-40B4-BE49-F238E27FC236}">
                <a16:creationId xmlns:a16="http://schemas.microsoft.com/office/drawing/2014/main" id="{B085FB89-06B0-42E9-82E5-BCFC16ED4869}"/>
              </a:ext>
            </a:extLst>
          </p:cNvPr>
          <p:cNvSpPr>
            <a:spLocks noGrp="1"/>
          </p:cNvSpPr>
          <p:nvPr>
            <p:ph idx="1"/>
          </p:nvPr>
        </p:nvSpPr>
        <p:spPr>
          <a:xfrm>
            <a:off x="609600" y="1371600"/>
            <a:ext cx="7764463" cy="4937125"/>
          </a:xfrm>
        </p:spPr>
        <p:txBody>
          <a:bodyPr>
            <a:normAutofit fontScale="62500" lnSpcReduction="20000"/>
          </a:bodyPr>
          <a:lstStyle/>
          <a:p>
            <a:pPr marL="457200" indent="-457200">
              <a:buFont typeface="Arial" panose="020B0604020202020204" pitchFamily="34" charset="0"/>
              <a:buChar char="•"/>
              <a:defRPr/>
            </a:pPr>
            <a:r>
              <a:rPr lang="en-US" dirty="0"/>
              <a:t>Continued work on teleconferences</a:t>
            </a:r>
          </a:p>
          <a:p>
            <a:pPr marL="457200" indent="-457200">
              <a:buFont typeface="Arial" panose="020B0604020202020204" pitchFamily="34" charset="0"/>
              <a:buChar char="•"/>
              <a:defRPr/>
            </a:pPr>
            <a:r>
              <a:rPr lang="en-US" dirty="0"/>
              <a:t>Discussed use cases and use case needs</a:t>
            </a:r>
          </a:p>
          <a:p>
            <a:pPr marL="457200" indent="-457200">
              <a:buFont typeface="Arial" panose="020B0604020202020204" pitchFamily="34" charset="0"/>
              <a:buChar char="•"/>
            </a:pPr>
            <a:r>
              <a:rPr lang="en-US" dirty="0"/>
              <a:t>Consensus to proceed with developing the PAR and CSD for amendment to 802.15.4 around the 4 major areas shown in 15-21-0089:</a:t>
            </a:r>
          </a:p>
          <a:p>
            <a:pPr lvl="1"/>
            <a:r>
              <a:rPr lang="en-US" dirty="0"/>
              <a:t>    • Ranging (no infrastructure)</a:t>
            </a:r>
          </a:p>
          <a:p>
            <a:pPr lvl="1"/>
            <a:r>
              <a:rPr lang="en-US" dirty="0"/>
              <a:t>    • Localization (infrastructure)</a:t>
            </a:r>
          </a:p>
          <a:p>
            <a:pPr lvl="1"/>
            <a:r>
              <a:rPr lang="en-US" dirty="0"/>
              <a:t>    • Sensing</a:t>
            </a:r>
          </a:p>
          <a:p>
            <a:pPr lvl="1"/>
            <a:r>
              <a:rPr lang="en-US" dirty="0"/>
              <a:t>    • Data streaming</a:t>
            </a:r>
          </a:p>
          <a:p>
            <a:pPr marL="457200" indent="-457200">
              <a:buFont typeface="Arial" panose="020B0604020202020204" pitchFamily="34" charset="0"/>
              <a:buChar char="•"/>
            </a:pPr>
            <a:r>
              <a:rPr lang="en-US" dirty="0"/>
              <a:t>Reached consensus on PAR and CSD</a:t>
            </a:r>
          </a:p>
          <a:p>
            <a:pPr marL="857250" lvl="1" indent="-457200">
              <a:buFont typeface="Arial" panose="020B0604020202020204" pitchFamily="34" charset="0"/>
              <a:buChar char="•"/>
            </a:pPr>
            <a:r>
              <a:rPr lang="en-US" dirty="0"/>
              <a:t>Draft PAR: </a:t>
            </a:r>
            <a:r>
              <a:rPr lang="en-US" dirty="0">
                <a:hlinkClick r:id="rId2"/>
              </a:rPr>
              <a:t>https://mentor.ieee.org/802.15/dcn/21/15-21-0126-01-nuwb-p802-14-4ab-par-draft-from-myproject.pdf</a:t>
            </a:r>
            <a:endParaRPr lang="en-US" dirty="0"/>
          </a:p>
          <a:p>
            <a:pPr marL="857250" lvl="1" indent="-457200">
              <a:buFont typeface="Arial" panose="020B0604020202020204" pitchFamily="34" charset="0"/>
              <a:buChar char="•"/>
            </a:pPr>
            <a:r>
              <a:rPr lang="en-US" dirty="0"/>
              <a:t>Draft CSD: </a:t>
            </a:r>
            <a:r>
              <a:rPr lang="en-US" dirty="0">
                <a:hlinkClick r:id="rId3"/>
              </a:rPr>
              <a:t>https://mentor.ieee.org/802.15/dcn/21/15-21-0047-05-nuwb-draft-csd-ng-uwb.docx</a:t>
            </a:r>
            <a:endParaRPr lang="en-US" dirty="0"/>
          </a:p>
          <a:p>
            <a:pPr marL="457200" indent="-457200">
              <a:buFont typeface="Arial" panose="020B0604020202020204" pitchFamily="34" charset="0"/>
              <a:buChar char="•"/>
            </a:pPr>
            <a:r>
              <a:rPr lang="en-US" dirty="0"/>
              <a:t>Seeking WG approval in this plenary</a:t>
            </a:r>
          </a:p>
          <a:p>
            <a:pPr marL="457200" indent="-457200">
              <a:buFont typeface="Arial" panose="020B0604020202020204" pitchFamily="34" charset="0"/>
              <a:buChar char="•"/>
            </a:pPr>
            <a:r>
              <a:rPr lang="en-US" dirty="0"/>
              <a:t>To begin 802 review period following this plenary </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p:txBody>
      </p:sp>
      <p:sp>
        <p:nvSpPr>
          <p:cNvPr id="15364" name="Slide Number Placeholder 3">
            <a:extLst>
              <a:ext uri="{FF2B5EF4-FFF2-40B4-BE49-F238E27FC236}">
                <a16:creationId xmlns:a16="http://schemas.microsoft.com/office/drawing/2014/main" id="{4B708073-FB44-448B-932A-C62A277500B7}"/>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6787BB26-1930-4ABF-A0BE-518ED9BD72A7}" type="slidenum">
              <a:rPr lang="en-US" altLang="en-US" smtClean="0">
                <a:solidFill>
                  <a:schemeClr val="tx1"/>
                </a:solidFill>
              </a:rPr>
              <a:pPr/>
              <a:t>9</a:t>
            </a:fld>
            <a:endParaRPr lang="en-US" altLang="en-US">
              <a:solidFill>
                <a:schemeClr val="tx1"/>
              </a:solidFill>
            </a:endParaRPr>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27782</TotalTime>
  <Words>773</Words>
  <Application>Microsoft Office PowerPoint</Application>
  <PresentationFormat>On-screen Show (4:3)</PresentationFormat>
  <Paragraphs>133</Paragraphs>
  <Slides>15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Times New Roman</vt:lpstr>
      <vt:lpstr>Office Theme</vt:lpstr>
      <vt:lpstr>PowerPoint Presentation</vt:lpstr>
      <vt:lpstr>802.15 Interest Group Meeting</vt:lpstr>
      <vt:lpstr>IEEE-SA Patent, Copyright, and Participation Policies</vt:lpstr>
      <vt:lpstr>IEEE 802 Ground Rules</vt:lpstr>
      <vt:lpstr>March 10, 2021  Through March 16, 2021</vt:lpstr>
      <vt:lpstr>Proposed Agenda</vt:lpstr>
      <vt:lpstr>Attendance</vt:lpstr>
      <vt:lpstr>Recap</vt:lpstr>
      <vt:lpstr>IG Work Since January: </vt:lpstr>
      <vt:lpstr>Next Steps</vt:lpstr>
      <vt:lpstr>Agenda Update</vt:lpstr>
      <vt:lpstr>Call for Contributions</vt:lpstr>
      <vt:lpstr>Teleconference Schedule Discussion</vt:lpstr>
      <vt:lpstr>Other Business</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145</cp:revision>
  <cp:lastPrinted>2000-03-07T00:55:37Z</cp:lastPrinted>
  <dcterms:created xsi:type="dcterms:W3CDTF">2016-01-17T22:48:36Z</dcterms:created>
  <dcterms:modified xsi:type="dcterms:W3CDTF">2021-03-15T14:01:18Z</dcterms:modified>
  <cp:category/>
</cp:coreProperties>
</file>