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2"/>
  </p:notesMasterIdLst>
  <p:sldIdLst>
    <p:sldId id="287" r:id="rId2"/>
    <p:sldId id="290" r:id="rId3"/>
    <p:sldId id="304" r:id="rId4"/>
    <p:sldId id="300" r:id="rId5"/>
    <p:sldId id="302" r:id="rId6"/>
    <p:sldId id="299" r:id="rId7"/>
    <p:sldId id="309" r:id="rId8"/>
    <p:sldId id="308" r:id="rId9"/>
    <p:sldId id="298" r:id="rId10"/>
    <p:sldId id="296" r:id="rId11"/>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6" autoAdjust="0"/>
    <p:restoredTop sz="94646" autoAdjust="0"/>
  </p:normalViewPr>
  <p:slideViewPr>
    <p:cSldViewPr>
      <p:cViewPr varScale="1">
        <p:scale>
          <a:sx n="79" d="100"/>
          <a:sy n="79" d="100"/>
        </p:scale>
        <p:origin x="1598" y="67"/>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750"/>
            <a:ext cx="3962400" cy="184150"/>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15-21-0078-04-nuwb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January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Interest Groups UWB Next Generation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February 23,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UWB Next Generation</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Agenda and Meeting Slides, 802.15 Interest Groups, UWB NG</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Achieve the illusion of organization for the ad-hoc meeting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10</a:t>
            </a:fld>
            <a:endParaRPr lang="en-US" alt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p:txBody>
          <a:bodyPr/>
          <a:lstStyle/>
          <a:p>
            <a:r>
              <a:rPr lang="en-US" altLang="en-US">
                <a:solidFill>
                  <a:schemeClr val="accent2"/>
                </a:solidFill>
              </a:rPr>
              <a:t>802.15 Interest Group Meeting</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611188" y="1557338"/>
            <a:ext cx="7993062" cy="4683125"/>
          </a:xfrm>
        </p:spPr>
        <p:txBody>
          <a:bodyPr>
            <a:normAutofit/>
          </a:bodyPr>
          <a:lstStyle/>
          <a:p>
            <a:pPr marL="457200" indent="-457200">
              <a:buFont typeface="Arial" panose="020B0604020202020204" pitchFamily="34" charset="0"/>
              <a:buChar char="•"/>
              <a:defRPr/>
            </a:pPr>
            <a:r>
              <a:rPr lang="en-US" dirty="0"/>
              <a:t>Pre-PAR Activity Rules</a:t>
            </a:r>
          </a:p>
          <a:p>
            <a:pPr marL="457200" indent="-457200">
              <a:buFont typeface="Arial" panose="020B0604020202020204" pitchFamily="34" charset="0"/>
              <a:buChar char="•"/>
              <a:defRPr/>
            </a:pPr>
            <a:r>
              <a:rPr lang="en-US" dirty="0"/>
              <a:t>Interest Group voting: everyone present can vote</a:t>
            </a:r>
          </a:p>
          <a:p>
            <a:pPr marL="457200" indent="-457200">
              <a:buFont typeface="Arial" panose="020B0604020202020204" pitchFamily="34" charset="0"/>
              <a:buChar char="•"/>
              <a:defRPr/>
            </a:pPr>
            <a:r>
              <a:rPr lang="en-US" dirty="0"/>
              <a:t>Note document group IG UWB-NG (nuwb)</a:t>
            </a:r>
          </a:p>
          <a:p>
            <a:pPr marL="457200" indent="-457200">
              <a:buFont typeface="Arial" panose="020B0604020202020204" pitchFamily="34" charset="0"/>
              <a:buChar char="•"/>
              <a:defRPr/>
            </a:pPr>
            <a:r>
              <a:rPr lang="en-US" dirty="0"/>
              <a:t>Identify yourself and affiliation on first contact</a:t>
            </a:r>
          </a:p>
          <a:p>
            <a:pPr marL="457200" indent="-457200">
              <a:buFont typeface="Arial" panose="020B0604020202020204" pitchFamily="34" charset="0"/>
              <a:buChar char="•"/>
              <a:defRPr/>
            </a:pPr>
            <a:r>
              <a:rPr lang="en-US" dirty="0"/>
              <a:t>Reminder: Individual Participation</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0" indent="0">
              <a:defRPr/>
            </a:pPr>
            <a:endParaRPr lang="en-US" dirty="0"/>
          </a:p>
          <a:p>
            <a:pPr marL="457200" indent="-457200">
              <a:buFont typeface="Arial" panose="020B0604020202020204" pitchFamily="34" charset="0"/>
              <a:buChar char="•"/>
              <a:defRPr/>
            </a:pPr>
            <a:endParaRPr lang="en-US" dirty="0"/>
          </a:p>
          <a:p>
            <a:pPr>
              <a:defRPr/>
            </a:pPr>
            <a:endParaRPr lang="en-US" dirty="0"/>
          </a:p>
        </p:txBody>
      </p:sp>
      <p:sp>
        <p:nvSpPr>
          <p:cNvPr id="6148" name="Slide Number Placeholder 3">
            <a:extLst>
              <a:ext uri="{FF2B5EF4-FFF2-40B4-BE49-F238E27FC236}">
                <a16:creationId xmlns:a16="http://schemas.microsoft.com/office/drawing/2014/main" id="{5D0EC11A-229B-4CE4-93DF-3C02185F9A6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8887CC0-1342-41C8-8706-B4801E242C15}" type="slidenum">
              <a:rPr lang="en-US" altLang="en-US" smtClean="0">
                <a:solidFill>
                  <a:schemeClr val="tx1"/>
                </a:solidFill>
              </a:rPr>
              <a:pPr/>
              <a:t>2</a:t>
            </a:fld>
            <a:endParaRPr lang="en-US" altLang="en-US">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149C629C-CA82-4E80-978A-D9707CE66729}" type="slidenum">
              <a:rPr lang="en-US" altLang="en-US" smtClean="0">
                <a:solidFill>
                  <a:schemeClr val="tx1"/>
                </a:solidFill>
              </a:rPr>
              <a:pPr/>
              <a:t>3</a:t>
            </a:fld>
            <a:endParaRPr lang="en-US" altLang="en-US">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341438"/>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7B96DCFD-B1FF-49D8-A110-511156B616DE}"/>
              </a:ext>
            </a:extLst>
          </p:cNvPr>
          <p:cNvSpPr>
            <a:spLocks noGrp="1" noChangeArrowheads="1"/>
          </p:cNvSpPr>
          <p:nvPr>
            <p:ph type="title"/>
          </p:nvPr>
        </p:nvSpPr>
        <p:spPr>
          <a:xfrm>
            <a:off x="762000" y="685800"/>
            <a:ext cx="7764463" cy="1158875"/>
          </a:xfrm>
        </p:spPr>
        <p:txBody>
          <a:bodyPr/>
          <a:lstStyle/>
          <a:p>
            <a:r>
              <a:rPr lang="en-US" altLang="en-US" dirty="0"/>
              <a:t>February 9, 2021 </a:t>
            </a:r>
          </a:p>
        </p:txBody>
      </p:sp>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09600" y="2060575"/>
            <a:ext cx="7764463" cy="4179888"/>
          </a:xfrm>
        </p:spPr>
        <p:txBody>
          <a:bodyPr/>
          <a:lstStyle/>
          <a:p>
            <a:pPr algn="ctr"/>
            <a:r>
              <a:rPr lang="en-US" altLang="en-US" b="1" dirty="0"/>
              <a:t>IG Call</a:t>
            </a:r>
          </a:p>
          <a:p>
            <a:pPr algn="ctr"/>
            <a:endParaRPr lang="en-US" altLang="en-US" b="1" dirty="0"/>
          </a:p>
          <a:p>
            <a:endParaRPr lang="en-US" altLang="en-US" dirty="0"/>
          </a:p>
          <a:p>
            <a:endParaRPr lang="en-US" altLang="en-US"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4</a:t>
            </a:fld>
            <a:endParaRPr lang="en-US" altLang="en-US">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p:txBody>
          <a:bodyPr/>
          <a:lstStyle/>
          <a:p>
            <a:pPr marL="514350" indent="-514350">
              <a:buFont typeface="Arial" panose="020B0604020202020204" pitchFamily="34" charset="0"/>
              <a:buAutoNum type="arabicPeriod"/>
            </a:pPr>
            <a:r>
              <a:rPr lang="en-US" altLang="en-US" dirty="0"/>
              <a:t>Meeting preamble</a:t>
            </a:r>
          </a:p>
          <a:p>
            <a:pPr marL="514350" indent="-514350">
              <a:buFont typeface="Arial" panose="020B0604020202020204" pitchFamily="34" charset="0"/>
              <a:buAutoNum type="arabicPeriod"/>
            </a:pPr>
            <a:r>
              <a:rPr lang="en-US" altLang="en-US" dirty="0"/>
              <a:t>PAR Discussion and Work</a:t>
            </a:r>
          </a:p>
          <a:p>
            <a:pPr marL="514350" indent="-514350">
              <a:buFont typeface="Arial" panose="020B0604020202020204" pitchFamily="34" charset="0"/>
              <a:buAutoNum type="arabicPeriod"/>
            </a:pPr>
            <a:r>
              <a:rPr lang="en-US" altLang="en-US" dirty="0"/>
              <a:t>Plan and Schedule</a:t>
            </a:r>
          </a:p>
          <a:p>
            <a:pPr marL="514350" indent="-514350">
              <a:buFont typeface="Arial" panose="020B0604020202020204" pitchFamily="34" charset="0"/>
              <a:buAutoNum type="arabicPeriod"/>
            </a:pPr>
            <a:r>
              <a:rPr lang="en-US" altLang="en-US" dirty="0" err="1"/>
              <a:t>AoB</a:t>
            </a:r>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5</a:t>
            </a:fld>
            <a:endParaRPr lang="en-US" altLang="en-US">
              <a:solidFill>
                <a:schemeClr val="tx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61034E73-728D-4CA3-ADB3-006F53614AD9}"/>
              </a:ext>
            </a:extLst>
          </p:cNvPr>
          <p:cNvSpPr>
            <a:spLocks noGrp="1" noChangeArrowheads="1"/>
          </p:cNvSpPr>
          <p:nvPr>
            <p:ph type="title"/>
          </p:nvPr>
        </p:nvSpPr>
        <p:spPr/>
        <p:txBody>
          <a:bodyPr/>
          <a:lstStyle/>
          <a:p>
            <a:r>
              <a:rPr lang="en-US" altLang="en-US" dirty="0"/>
              <a:t>PAR </a:t>
            </a:r>
          </a:p>
        </p:txBody>
      </p:sp>
      <p:sp>
        <p:nvSpPr>
          <p:cNvPr id="3" name="Content Placeholder 2">
            <a:extLst>
              <a:ext uri="{FF2B5EF4-FFF2-40B4-BE49-F238E27FC236}">
                <a16:creationId xmlns:a16="http://schemas.microsoft.com/office/drawing/2014/main" id="{E6DB8BEA-06BE-4F85-A667-CA4A86FFC50B}"/>
              </a:ext>
            </a:extLst>
          </p:cNvPr>
          <p:cNvSpPr>
            <a:spLocks noGrp="1"/>
          </p:cNvSpPr>
          <p:nvPr>
            <p:ph idx="1"/>
          </p:nvPr>
        </p:nvSpPr>
        <p:spPr/>
        <p:txBody>
          <a:bodyPr>
            <a:normAutofit/>
          </a:bodyPr>
          <a:lstStyle/>
          <a:p>
            <a:pPr marL="457200" indent="-457200">
              <a:buFont typeface="Arial" panose="020B0604020202020204" pitchFamily="34" charset="0"/>
              <a:buChar char="•"/>
              <a:defRPr/>
            </a:pPr>
            <a:r>
              <a:rPr lang="en-US" dirty="0"/>
              <a:t>Amendment to 802.15.4 (z++)</a:t>
            </a:r>
          </a:p>
          <a:p>
            <a:pPr marL="857250" lvl="1" indent="-457200">
              <a:buFont typeface="Arial" panose="020B0604020202020204" pitchFamily="34" charset="0"/>
              <a:buChar char="•"/>
              <a:defRPr/>
            </a:pPr>
            <a:r>
              <a:rPr lang="en-US" dirty="0"/>
              <a:t>PHY Enhancements and related</a:t>
            </a:r>
          </a:p>
          <a:p>
            <a:pPr marL="857250" lvl="1" indent="-457200">
              <a:buFont typeface="Arial" panose="020B0604020202020204" pitchFamily="34" charset="0"/>
              <a:buChar char="•"/>
              <a:defRPr/>
            </a:pPr>
            <a:r>
              <a:rPr lang="en-US" dirty="0"/>
              <a:t>Key MAC enhancements </a:t>
            </a:r>
          </a:p>
          <a:p>
            <a:pPr marL="857250" lvl="1" indent="-457200">
              <a:buFont typeface="Arial" panose="020B0604020202020204" pitchFamily="34" charset="0"/>
              <a:buChar char="•"/>
              <a:defRPr/>
            </a:pPr>
            <a:r>
              <a:rPr lang="en-US" dirty="0"/>
              <a:t>Converge on key needs (common ground)</a:t>
            </a:r>
          </a:p>
          <a:p>
            <a:pPr marL="857250" lvl="1" indent="-457200">
              <a:buFont typeface="Arial" panose="020B0604020202020204" pitchFamily="34" charset="0"/>
              <a:buChar char="•"/>
              <a:defRPr/>
            </a:pPr>
            <a:r>
              <a:rPr lang="en-US" dirty="0"/>
              <a:t>WG Approval in March</a:t>
            </a:r>
          </a:p>
          <a:p>
            <a:pPr marL="857250" lvl="1" indent="-457200">
              <a:buFont typeface="Arial" panose="020B0604020202020204" pitchFamily="34" charset="0"/>
              <a:buChar char="•"/>
              <a:defRPr/>
            </a:pPr>
            <a:r>
              <a:rPr lang="en-US" dirty="0"/>
              <a:t>Review and Approval</a:t>
            </a:r>
          </a:p>
        </p:txBody>
      </p:sp>
      <p:sp>
        <p:nvSpPr>
          <p:cNvPr id="11268" name="Slide Number Placeholder 3">
            <a:extLst>
              <a:ext uri="{FF2B5EF4-FFF2-40B4-BE49-F238E27FC236}">
                <a16:creationId xmlns:a16="http://schemas.microsoft.com/office/drawing/2014/main" id="{510C9405-0C80-41EE-AE3E-7D16143FA9A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476EDC2-4150-464D-8377-DECCB1B19874}" type="slidenum">
              <a:rPr lang="en-US" altLang="en-US" smtClean="0">
                <a:solidFill>
                  <a:schemeClr val="tx1"/>
                </a:solidFill>
              </a:rPr>
              <a:pPr/>
              <a:t>6</a:t>
            </a:fld>
            <a:endParaRPr lang="en-US" altLang="en-US">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2B245-1CC2-4C85-8FEB-6A7C68DB6F37}"/>
              </a:ext>
            </a:extLst>
          </p:cNvPr>
          <p:cNvSpPr>
            <a:spLocks noGrp="1"/>
          </p:cNvSpPr>
          <p:nvPr>
            <p:ph type="title"/>
          </p:nvPr>
        </p:nvSpPr>
        <p:spPr/>
        <p:txBody>
          <a:bodyPr/>
          <a:lstStyle/>
          <a:p>
            <a:r>
              <a:rPr lang="en-US" dirty="0"/>
              <a:t>Straw Poll Results</a:t>
            </a:r>
          </a:p>
        </p:txBody>
      </p:sp>
      <p:sp>
        <p:nvSpPr>
          <p:cNvPr id="3" name="Content Placeholder 2">
            <a:extLst>
              <a:ext uri="{FF2B5EF4-FFF2-40B4-BE49-F238E27FC236}">
                <a16:creationId xmlns:a16="http://schemas.microsoft.com/office/drawing/2014/main" id="{665A597B-FA98-4DCB-981C-D045A43C7073}"/>
              </a:ext>
            </a:extLst>
          </p:cNvPr>
          <p:cNvSpPr>
            <a:spLocks noGrp="1"/>
          </p:cNvSpPr>
          <p:nvPr>
            <p:ph idx="1"/>
          </p:nvPr>
        </p:nvSpPr>
        <p:spPr/>
        <p:txBody>
          <a:bodyPr>
            <a:normAutofit/>
          </a:bodyPr>
          <a:lstStyle/>
          <a:p>
            <a:r>
              <a:rPr lang="en-US" dirty="0"/>
              <a:t>Should we continue focusing on developing the PAR and CSD for amendment to 802.15.4 around the 4 major areas shown in 15-21-0089?</a:t>
            </a:r>
          </a:p>
          <a:p>
            <a:r>
              <a:rPr lang="en-US" dirty="0"/>
              <a:t>    • Ranging (no infrastructure)</a:t>
            </a:r>
          </a:p>
          <a:p>
            <a:r>
              <a:rPr lang="en-US" dirty="0"/>
              <a:t>    • Localization (infrastructure)</a:t>
            </a:r>
          </a:p>
          <a:p>
            <a:r>
              <a:rPr lang="en-US" dirty="0"/>
              <a:t>    • Sensing</a:t>
            </a:r>
          </a:p>
          <a:p>
            <a:r>
              <a:rPr lang="en-US" dirty="0"/>
              <a:t>    • Data streaming</a:t>
            </a:r>
          </a:p>
        </p:txBody>
      </p:sp>
      <p:sp>
        <p:nvSpPr>
          <p:cNvPr id="4" name="Slide Number Placeholder 3">
            <a:extLst>
              <a:ext uri="{FF2B5EF4-FFF2-40B4-BE49-F238E27FC236}">
                <a16:creationId xmlns:a16="http://schemas.microsoft.com/office/drawing/2014/main" id="{F26B1F28-A571-47D9-BBB7-8BC87DA1C435}"/>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spTree>
    <p:extLst>
      <p:ext uri="{BB962C8B-B14F-4D97-AF65-F5344CB8AC3E}">
        <p14:creationId xmlns:p14="http://schemas.microsoft.com/office/powerpoint/2010/main" val="4421592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8505945C-3B0E-49F2-BD9C-0FF17D03AAE7}"/>
              </a:ext>
            </a:extLst>
          </p:cNvPr>
          <p:cNvSpPr>
            <a:spLocks noGrp="1" noChangeArrowheads="1"/>
          </p:cNvSpPr>
          <p:nvPr>
            <p:ph type="title"/>
          </p:nvPr>
        </p:nvSpPr>
        <p:spPr/>
        <p:txBody>
          <a:bodyPr/>
          <a:lstStyle/>
          <a:p>
            <a:r>
              <a:rPr lang="en-US" altLang="en-US"/>
              <a:t>Teleconference Schedule</a:t>
            </a:r>
          </a:p>
        </p:txBody>
      </p:sp>
      <p:sp>
        <p:nvSpPr>
          <p:cNvPr id="3" name="Content Placeholder 2">
            <a:extLst>
              <a:ext uri="{FF2B5EF4-FFF2-40B4-BE49-F238E27FC236}">
                <a16:creationId xmlns:a16="http://schemas.microsoft.com/office/drawing/2014/main" id="{B085FB89-06B0-42E9-82E5-BCFC16ED4869}"/>
              </a:ext>
            </a:extLst>
          </p:cNvPr>
          <p:cNvSpPr>
            <a:spLocks noGrp="1"/>
          </p:cNvSpPr>
          <p:nvPr>
            <p:ph idx="1"/>
          </p:nvPr>
        </p:nvSpPr>
        <p:spPr>
          <a:xfrm>
            <a:off x="609600" y="1371600"/>
            <a:ext cx="7764463" cy="4937125"/>
          </a:xfrm>
        </p:spPr>
        <p:txBody>
          <a:bodyPr>
            <a:normAutofit/>
          </a:bodyPr>
          <a:lstStyle/>
          <a:p>
            <a:pPr>
              <a:defRPr/>
            </a:pPr>
            <a:r>
              <a:rPr lang="en-US" dirty="0"/>
              <a:t>IG Weekly: </a:t>
            </a:r>
          </a:p>
          <a:p>
            <a:pPr marL="457200" indent="-457200">
              <a:buFont typeface="Arial" panose="020B0604020202020204" pitchFamily="34" charset="0"/>
              <a:buChar char="•"/>
              <a:defRPr/>
            </a:pPr>
            <a:r>
              <a:rPr lang="en-US" dirty="0"/>
              <a:t>Tuesday</a:t>
            </a:r>
          </a:p>
          <a:p>
            <a:pPr marL="457200" indent="-457200">
              <a:buFont typeface="Arial" panose="020B0604020202020204" pitchFamily="34" charset="0"/>
              <a:buChar char="•"/>
              <a:defRPr/>
            </a:pPr>
            <a:r>
              <a:rPr lang="en-US" dirty="0"/>
              <a:t>06:30 PT / 09:30 ET</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r>
              <a:rPr lang="en-US" dirty="0"/>
              <a:t>IG/SG: To Be Discussed</a:t>
            </a:r>
          </a:p>
        </p:txBody>
      </p:sp>
      <p:sp>
        <p:nvSpPr>
          <p:cNvPr id="15364" name="Slide Number Placeholder 3">
            <a:extLst>
              <a:ext uri="{FF2B5EF4-FFF2-40B4-BE49-F238E27FC236}">
                <a16:creationId xmlns:a16="http://schemas.microsoft.com/office/drawing/2014/main" id="{4B708073-FB44-448B-932A-C62A277500B7}"/>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6787BB26-1930-4ABF-A0BE-518ED9BD72A7}" type="slidenum">
              <a:rPr lang="en-US" altLang="en-US" smtClean="0">
                <a:solidFill>
                  <a:schemeClr val="tx1"/>
                </a:solidFill>
              </a:rPr>
              <a:pPr/>
              <a:t>8</a:t>
            </a:fld>
            <a:endParaRPr lang="en-US" altLang="en-US">
              <a:solidFill>
                <a:schemeClr val="tx1"/>
              </a:solidFill>
            </a:endParaRPr>
          </a:p>
        </p:txBody>
      </p:sp>
      <p:graphicFrame>
        <p:nvGraphicFramePr>
          <p:cNvPr id="5" name="Table 5">
            <a:extLst>
              <a:ext uri="{FF2B5EF4-FFF2-40B4-BE49-F238E27FC236}">
                <a16:creationId xmlns:a16="http://schemas.microsoft.com/office/drawing/2014/main" id="{3C8F09A3-0A70-41B9-ACF3-D4B027AD72E3}"/>
              </a:ext>
            </a:extLst>
          </p:cNvPr>
          <p:cNvGraphicFramePr>
            <a:graphicFrameLocks noGrp="1"/>
          </p:cNvGraphicFramePr>
          <p:nvPr>
            <p:extLst>
              <p:ext uri="{D42A27DB-BD31-4B8C-83A1-F6EECF244321}">
                <p14:modId xmlns:p14="http://schemas.microsoft.com/office/powerpoint/2010/main" val="491986065"/>
              </p:ext>
            </p:extLst>
          </p:nvPr>
        </p:nvGraphicFramePr>
        <p:xfrm>
          <a:off x="3131840" y="2636838"/>
          <a:ext cx="4535784" cy="1853405"/>
        </p:xfrm>
        <a:graphic>
          <a:graphicData uri="http://schemas.openxmlformats.org/drawingml/2006/table">
            <a:tbl>
              <a:tblPr firstRow="1" bandRow="1">
                <a:tableStyleId>{5C22544A-7EE6-4342-B048-85BDC9FD1C3A}</a:tableStyleId>
              </a:tblPr>
              <a:tblGrid>
                <a:gridCol w="2005074">
                  <a:extLst>
                    <a:ext uri="{9D8B030D-6E8A-4147-A177-3AD203B41FA5}">
                      <a16:colId xmlns:a16="http://schemas.microsoft.com/office/drawing/2014/main" val="20000"/>
                    </a:ext>
                  </a:extLst>
                </a:gridCol>
                <a:gridCol w="1162864">
                  <a:extLst>
                    <a:ext uri="{9D8B030D-6E8A-4147-A177-3AD203B41FA5}">
                      <a16:colId xmlns:a16="http://schemas.microsoft.com/office/drawing/2014/main" val="20001"/>
                    </a:ext>
                  </a:extLst>
                </a:gridCol>
                <a:gridCol w="1367846">
                  <a:extLst>
                    <a:ext uri="{9D8B030D-6E8A-4147-A177-3AD203B41FA5}">
                      <a16:colId xmlns:a16="http://schemas.microsoft.com/office/drawing/2014/main" val="20002"/>
                    </a:ext>
                  </a:extLst>
                </a:gridCol>
              </a:tblGrid>
              <a:tr h="370681">
                <a:tc>
                  <a:txBody>
                    <a:bodyPr/>
                    <a:lstStyle/>
                    <a:p>
                      <a:endParaRPr lang="en-US" sz="1800" dirty="0"/>
                    </a:p>
                  </a:txBody>
                  <a:tcPr marL="91420" marR="91420" marT="45700" marB="45700"/>
                </a:tc>
                <a:tc>
                  <a:txBody>
                    <a:bodyPr/>
                    <a:lstStyle/>
                    <a:p>
                      <a:r>
                        <a:rPr lang="en-US" sz="1800" dirty="0"/>
                        <a:t>Tuesday</a:t>
                      </a:r>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10000"/>
                  </a:ext>
                </a:extLst>
              </a:tr>
              <a:tr h="3706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February </a:t>
                      </a:r>
                    </a:p>
                  </a:txBody>
                  <a:tcPr marL="91420" marR="91420" marT="45700" marB="45700"/>
                </a:tc>
                <a:tc>
                  <a:txBody>
                    <a:bodyPr/>
                    <a:lstStyle/>
                    <a:p>
                      <a:r>
                        <a:rPr lang="en-US" sz="1800" dirty="0"/>
                        <a:t>16</a:t>
                      </a:r>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10001"/>
                  </a:ext>
                </a:extLst>
              </a:tr>
              <a:tr h="370681">
                <a:tc>
                  <a:txBody>
                    <a:bodyPr/>
                    <a:lstStyle/>
                    <a:p>
                      <a:r>
                        <a:rPr lang="en-US" sz="1800" dirty="0"/>
                        <a:t>March</a:t>
                      </a:r>
                    </a:p>
                  </a:txBody>
                  <a:tcPr marL="91420" marR="91420" marT="45700" marB="45700"/>
                </a:tc>
                <a:tc>
                  <a:txBody>
                    <a:bodyPr/>
                    <a:lstStyle/>
                    <a:p>
                      <a:r>
                        <a:rPr lang="en-US" sz="1800" dirty="0"/>
                        <a:t>23</a:t>
                      </a:r>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10002"/>
                  </a:ext>
                </a:extLst>
              </a:tr>
              <a:tr h="370681">
                <a:tc>
                  <a:txBody>
                    <a:bodyPr/>
                    <a:lstStyle/>
                    <a:p>
                      <a:r>
                        <a:rPr lang="en-US" sz="1800" dirty="0"/>
                        <a:t>March</a:t>
                      </a:r>
                    </a:p>
                  </a:txBody>
                  <a:tcPr marL="91420" marR="91420" marT="45700" marB="45700"/>
                </a:tc>
                <a:tc>
                  <a:txBody>
                    <a:bodyPr/>
                    <a:lstStyle/>
                    <a:p>
                      <a:r>
                        <a:rPr lang="en-US" sz="1800" dirty="0"/>
                        <a:t>2</a:t>
                      </a:r>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10003"/>
                  </a:ext>
                </a:extLst>
              </a:tr>
              <a:tr h="370681">
                <a:tc>
                  <a:txBody>
                    <a:bodyPr/>
                    <a:lstStyle/>
                    <a:p>
                      <a:r>
                        <a:rPr lang="en-US" sz="1800" dirty="0"/>
                        <a:t>[Plenary]</a:t>
                      </a:r>
                    </a:p>
                  </a:txBody>
                  <a:tcPr marL="91420" marR="91420" marT="45700" marB="45700"/>
                </a:tc>
                <a:tc>
                  <a:txBody>
                    <a:bodyPr/>
                    <a:lstStyle/>
                    <a:p>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3972486093"/>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DCE7F77-C85C-4E6D-AF80-88E2811F92B8}"/>
              </a:ext>
            </a:extLst>
          </p:cNvPr>
          <p:cNvSpPr>
            <a:spLocks noGrp="1" noChangeArrowheads="1"/>
          </p:cNvSpPr>
          <p:nvPr>
            <p:ph type="title"/>
          </p:nvPr>
        </p:nvSpPr>
        <p:spPr/>
        <p:txBody>
          <a:bodyPr/>
          <a:lstStyle/>
          <a:p>
            <a:r>
              <a:rPr lang="en-US" altLang="en-US"/>
              <a:t>Other Business</a:t>
            </a:r>
          </a:p>
        </p:txBody>
      </p:sp>
      <p:sp>
        <p:nvSpPr>
          <p:cNvPr id="16387" name="Slide Number Placeholder 3">
            <a:extLst>
              <a:ext uri="{FF2B5EF4-FFF2-40B4-BE49-F238E27FC236}">
                <a16:creationId xmlns:a16="http://schemas.microsoft.com/office/drawing/2014/main" id="{92B27822-45F7-4FE7-9481-D2B2EDB68E29}"/>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9FBF73A8-93AA-4AC4-843B-13C47A4D16E4}" type="slidenum">
              <a:rPr lang="en-US" altLang="en-US" smtClean="0">
                <a:solidFill>
                  <a:schemeClr val="tx1"/>
                </a:solidFill>
              </a:rPr>
              <a:pPr/>
              <a:t>9</a:t>
            </a:fld>
            <a:endParaRPr lang="en-US" altLang="en-US">
              <a:solidFill>
                <a:schemeClr val="tx1"/>
              </a:solidFill>
            </a:endParaRPr>
          </a:p>
        </p:txBody>
      </p:sp>
      <p:pic>
        <p:nvPicPr>
          <p:cNvPr id="16388" name="Content Placeholder 3" descr="A dog and a cat lying on a couch&#10;&#10;Description automatically generated with low confidence">
            <a:extLst>
              <a:ext uri="{FF2B5EF4-FFF2-40B4-BE49-F238E27FC236}">
                <a16:creationId xmlns:a16="http://schemas.microsoft.com/office/drawing/2014/main" id="{E700E62C-EE4A-4D4D-A5AD-6C0CC82291F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122613" y="1371600"/>
            <a:ext cx="2738437" cy="4868863"/>
          </a:xfrm>
        </p:spPr>
      </p:pic>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27266</TotalTime>
  <Words>493</Words>
  <Application>Microsoft Office PowerPoint</Application>
  <PresentationFormat>On-screen Show (4:3)</PresentationFormat>
  <Paragraphs>85</Paragraphs>
  <Slides>10</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Times New Roman</vt:lpstr>
      <vt:lpstr>Office Theme</vt:lpstr>
      <vt:lpstr>PowerPoint Presentation</vt:lpstr>
      <vt:lpstr>802.15 Interest Group Meeting</vt:lpstr>
      <vt:lpstr>IEEE-SA Patent, Copyright, and Participation Policies</vt:lpstr>
      <vt:lpstr>February 9, 2021 </vt:lpstr>
      <vt:lpstr>Proposed Agenda</vt:lpstr>
      <vt:lpstr>PAR </vt:lpstr>
      <vt:lpstr>Straw Poll Results</vt:lpstr>
      <vt:lpstr>Teleconference Schedule</vt:lpstr>
      <vt:lpstr>Other Business</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128</cp:revision>
  <cp:lastPrinted>2000-03-07T00:55:37Z</cp:lastPrinted>
  <dcterms:created xsi:type="dcterms:W3CDTF">2016-01-17T22:48:36Z</dcterms:created>
  <dcterms:modified xsi:type="dcterms:W3CDTF">2021-02-23T14:26:44Z</dcterms:modified>
  <cp:category/>
</cp:coreProperties>
</file>