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sldIdLst>
    <p:sldId id="287" r:id="rId2"/>
    <p:sldId id="290" r:id="rId3"/>
    <p:sldId id="304" r:id="rId4"/>
    <p:sldId id="300" r:id="rId5"/>
    <p:sldId id="302" r:id="rId6"/>
    <p:sldId id="299" r:id="rId7"/>
    <p:sldId id="305" r:id="rId8"/>
    <p:sldId id="308" r:id="rId9"/>
    <p:sldId id="298" r:id="rId10"/>
    <p:sldId id="296"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varScale="1">
        <p:scale>
          <a:sx n="111" d="100"/>
          <a:sy n="111" d="100"/>
        </p:scale>
        <p:origin x="1934" y="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750"/>
            <a:ext cx="3962400" cy="184150"/>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15-21-0078-02-nuwb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5/dcn/21/15-21-0047-01-nuwb-draft-csd-ng-uwb.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7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Interest Groups UWB Next Generation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11, 2020</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 802.15 Interest Groups, UWB and 802.15.4 organization.</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10</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a:solidFill>
                  <a:schemeClr val="accent2"/>
                </a:solidFill>
              </a:rPr>
              <a:t>802.15 Interest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Interest Group voting: everyone present can vote</a:t>
            </a:r>
          </a:p>
          <a:p>
            <a:pPr marL="457200" indent="-457200">
              <a:buFont typeface="Arial" panose="020B0604020202020204" pitchFamily="34" charset="0"/>
              <a:buChar char="•"/>
              <a:defRPr/>
            </a:pPr>
            <a:r>
              <a:rPr lang="en-US" dirty="0"/>
              <a:t>Note document group IG UWB-NG (nuwb)</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3</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762000" y="685800"/>
            <a:ext cx="7764463" cy="1158875"/>
          </a:xfrm>
        </p:spPr>
        <p:txBody>
          <a:bodyPr/>
          <a:lstStyle/>
          <a:p>
            <a:r>
              <a:rPr lang="en-US" altLang="en-US" dirty="0"/>
              <a:t>February 9,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09600" y="2060575"/>
            <a:ext cx="7764463" cy="4179888"/>
          </a:xfrm>
        </p:spPr>
        <p:txBody>
          <a:bodyPr/>
          <a:lstStyle/>
          <a:p>
            <a:pPr algn="ctr"/>
            <a:r>
              <a:rPr lang="en-US" altLang="en-US" b="1" dirty="0"/>
              <a:t>IG Call</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4</a:t>
            </a:fld>
            <a:endParaRPr lang="en-US" alt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Meeting preamble</a:t>
            </a:r>
          </a:p>
          <a:p>
            <a:pPr marL="514350" indent="-514350">
              <a:buFont typeface="Arial" panose="020B0604020202020204" pitchFamily="34" charset="0"/>
              <a:buAutoNum type="arabicPeriod"/>
            </a:pPr>
            <a:r>
              <a:rPr lang="en-US" altLang="en-US" dirty="0"/>
              <a:t>Project Planning </a:t>
            </a:r>
          </a:p>
          <a:p>
            <a:pPr marL="514350" indent="-514350">
              <a:buFont typeface="Arial" panose="020B0604020202020204" pitchFamily="34" charset="0"/>
              <a:buAutoNum type="arabicPeriod"/>
            </a:pPr>
            <a:r>
              <a:rPr lang="en-US" altLang="en-US" dirty="0"/>
              <a:t>Continue CSD discussions</a:t>
            </a:r>
          </a:p>
          <a:p>
            <a:pPr marL="514350" indent="-514350">
              <a:buFont typeface="Arial" panose="020B0604020202020204" pitchFamily="34" charset="0"/>
              <a:buAutoNum type="arabicPeriod"/>
            </a:pPr>
            <a:r>
              <a:rPr lang="en-US" altLang="en-US" dirty="0" err="1"/>
              <a:t>AoB</a:t>
            </a:r>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1034E73-728D-4CA3-ADB3-006F53614AD9}"/>
              </a:ext>
            </a:extLst>
          </p:cNvPr>
          <p:cNvSpPr>
            <a:spLocks noGrp="1" noChangeArrowheads="1"/>
          </p:cNvSpPr>
          <p:nvPr>
            <p:ph type="title"/>
          </p:nvPr>
        </p:nvSpPr>
        <p:spPr/>
        <p:txBody>
          <a:bodyPr/>
          <a:lstStyle/>
          <a:p>
            <a:r>
              <a:rPr lang="en-US" altLang="en-US"/>
              <a:t>Process Discussion</a:t>
            </a:r>
          </a:p>
        </p:txBody>
      </p:sp>
      <p:sp>
        <p:nvSpPr>
          <p:cNvPr id="3" name="Content Placeholder 2">
            <a:extLst>
              <a:ext uri="{FF2B5EF4-FFF2-40B4-BE49-F238E27FC236}">
                <a16:creationId xmlns:a16="http://schemas.microsoft.com/office/drawing/2014/main" id="{E6DB8BEA-06BE-4F85-A667-CA4A86FFC50B}"/>
              </a:ext>
            </a:extLst>
          </p:cNvPr>
          <p:cNvSpPr>
            <a:spLocks noGrp="1"/>
          </p:cNvSpPr>
          <p:nvPr>
            <p:ph idx="1"/>
          </p:nvPr>
        </p:nvSpPr>
        <p:spPr/>
        <p:txBody>
          <a:bodyPr>
            <a:normAutofit fontScale="62500" lnSpcReduction="20000"/>
          </a:bodyPr>
          <a:lstStyle/>
          <a:p>
            <a:pPr marL="0" indent="0">
              <a:defRPr/>
            </a:pPr>
            <a:r>
              <a:rPr lang="en-US" dirty="0"/>
              <a:t>Two projects</a:t>
            </a:r>
          </a:p>
          <a:p>
            <a:pPr marL="457200" indent="-457200">
              <a:buFont typeface="Arial" panose="020B0604020202020204" pitchFamily="34" charset="0"/>
              <a:buChar char="•"/>
              <a:defRPr/>
            </a:pPr>
            <a:r>
              <a:rPr lang="en-US" dirty="0"/>
              <a:t>Amendment to 802.15.4 (z++)</a:t>
            </a:r>
          </a:p>
          <a:p>
            <a:pPr marL="857250" lvl="1" indent="-457200">
              <a:buFont typeface="Arial" panose="020B0604020202020204" pitchFamily="34" charset="0"/>
              <a:buChar char="•"/>
              <a:defRPr/>
            </a:pPr>
            <a:r>
              <a:rPr lang="en-US" dirty="0"/>
              <a:t>Continue with CSD and PAR development in IG</a:t>
            </a:r>
          </a:p>
          <a:p>
            <a:pPr marL="857250" lvl="1" indent="-457200">
              <a:buFont typeface="Arial" panose="020B0604020202020204" pitchFamily="34" charset="0"/>
              <a:buChar char="•"/>
              <a:defRPr/>
            </a:pPr>
            <a:r>
              <a:rPr lang="en-US" dirty="0"/>
              <a:t>PHY Enhancements and related</a:t>
            </a:r>
          </a:p>
          <a:p>
            <a:pPr marL="857250" lvl="1" indent="-457200">
              <a:buFont typeface="Arial" panose="020B0604020202020204" pitchFamily="34" charset="0"/>
              <a:buChar char="•"/>
              <a:defRPr/>
            </a:pPr>
            <a:r>
              <a:rPr lang="en-US" dirty="0"/>
              <a:t>Converge on key needs (common ground)</a:t>
            </a:r>
          </a:p>
          <a:p>
            <a:pPr marL="857250" lvl="1" indent="-457200">
              <a:buFont typeface="Arial" panose="020B0604020202020204" pitchFamily="34" charset="0"/>
              <a:buChar char="•"/>
              <a:defRPr/>
            </a:pPr>
            <a:r>
              <a:rPr lang="en-US" dirty="0"/>
              <a:t>Draft CSD and PAR to circulate ready by end of March</a:t>
            </a:r>
          </a:p>
          <a:p>
            <a:pPr marL="857250" lvl="1" indent="-457200">
              <a:buFont typeface="Arial" panose="020B0604020202020204" pitchFamily="34" charset="0"/>
              <a:buChar char="•"/>
              <a:defRPr/>
            </a:pPr>
            <a:r>
              <a:rPr lang="en-US" dirty="0"/>
              <a:t>WG Review (30 days min) then EC approval on EC Telecon</a:t>
            </a:r>
          </a:p>
          <a:p>
            <a:pPr marL="857250" lvl="1"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New standard</a:t>
            </a:r>
          </a:p>
          <a:p>
            <a:pPr marL="857250" lvl="1" indent="-457200">
              <a:buFont typeface="Arial" panose="020B0604020202020204" pitchFamily="34" charset="0"/>
              <a:buChar char="•"/>
              <a:defRPr/>
            </a:pPr>
            <a:r>
              <a:rPr lang="en-US" dirty="0"/>
              <a:t>Alternate Data Link Layer</a:t>
            </a:r>
          </a:p>
          <a:p>
            <a:pPr marL="857250" lvl="1" indent="-457200">
              <a:buFont typeface="Arial" panose="020B0604020202020204" pitchFamily="34" charset="0"/>
              <a:buChar char="•"/>
              <a:defRPr/>
            </a:pPr>
            <a:r>
              <a:rPr lang="en-US" dirty="0"/>
              <a:t>Form study group </a:t>
            </a:r>
            <a:r>
              <a:rPr lang="en-US"/>
              <a:t>(SG) in </a:t>
            </a:r>
            <a:r>
              <a:rPr lang="en-US" dirty="0"/>
              <a:t>March</a:t>
            </a:r>
          </a:p>
          <a:p>
            <a:pPr marL="857250" lvl="1" indent="-457200">
              <a:buFont typeface="Arial" panose="020B0604020202020204" pitchFamily="34" charset="0"/>
              <a:buChar char="•"/>
              <a:defRPr/>
            </a:pPr>
            <a:r>
              <a:rPr lang="en-US" dirty="0"/>
              <a:t>Meet between March plenary and May interim</a:t>
            </a:r>
          </a:p>
          <a:p>
            <a:pPr marL="857250" lvl="1" indent="-457200">
              <a:buFont typeface="Arial" panose="020B0604020202020204" pitchFamily="34" charset="0"/>
              <a:buChar char="•"/>
              <a:defRPr/>
            </a:pPr>
            <a:r>
              <a:rPr lang="en-US" dirty="0"/>
              <a:t>Draft CSD and PAR (compliment amendment)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Closely coordinated working in parallel</a:t>
            </a:r>
          </a:p>
        </p:txBody>
      </p:sp>
      <p:sp>
        <p:nvSpPr>
          <p:cNvPr id="11268" name="Slide Number Placeholder 3">
            <a:extLst>
              <a:ext uri="{FF2B5EF4-FFF2-40B4-BE49-F238E27FC236}">
                <a16:creationId xmlns:a16="http://schemas.microsoft.com/office/drawing/2014/main" id="{510C9405-0C80-41EE-AE3E-7D16143FA9A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476EDC2-4150-464D-8377-DECCB1B19874}"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118762F-AEB1-457B-9BA5-BF575A4DF335}"/>
              </a:ext>
            </a:extLst>
          </p:cNvPr>
          <p:cNvSpPr>
            <a:spLocks noGrp="1" noChangeArrowheads="1"/>
          </p:cNvSpPr>
          <p:nvPr>
            <p:ph type="title"/>
          </p:nvPr>
        </p:nvSpPr>
        <p:spPr/>
        <p:txBody>
          <a:bodyPr/>
          <a:lstStyle/>
          <a:p>
            <a:r>
              <a:rPr lang="en-US" altLang="en-US"/>
              <a:t>CSD Discussion</a:t>
            </a:r>
          </a:p>
        </p:txBody>
      </p:sp>
      <p:sp>
        <p:nvSpPr>
          <p:cNvPr id="14339" name="Content Placeholder 2">
            <a:extLst>
              <a:ext uri="{FF2B5EF4-FFF2-40B4-BE49-F238E27FC236}">
                <a16:creationId xmlns:a16="http://schemas.microsoft.com/office/drawing/2014/main" id="{5025436C-C10C-48E1-9C3B-DD01F926128C}"/>
              </a:ext>
            </a:extLst>
          </p:cNvPr>
          <p:cNvSpPr>
            <a:spLocks noGrp="1" noChangeArrowheads="1"/>
          </p:cNvSpPr>
          <p:nvPr>
            <p:ph idx="1"/>
          </p:nvPr>
        </p:nvSpPr>
        <p:spPr/>
        <p:txBody>
          <a:bodyPr/>
          <a:lstStyle/>
          <a:p>
            <a:r>
              <a:rPr lang="en-US" altLang="en-US"/>
              <a:t>Draft document after discussion and work:</a:t>
            </a:r>
          </a:p>
          <a:p>
            <a:r>
              <a:rPr lang="en-US" altLang="en-US">
                <a:hlinkClick r:id="rId2"/>
              </a:rPr>
              <a:t>https://mentor.ieee.org/802.15/dcn/21/15-21-0047-01-nuwb-draft-csd-ng-uwb.docx</a:t>
            </a:r>
            <a:endParaRPr lang="en-US" altLang="en-US"/>
          </a:p>
          <a:p>
            <a:endParaRPr lang="en-US" altLang="en-US"/>
          </a:p>
        </p:txBody>
      </p:sp>
      <p:sp>
        <p:nvSpPr>
          <p:cNvPr id="14340" name="Slide Number Placeholder 3">
            <a:extLst>
              <a:ext uri="{FF2B5EF4-FFF2-40B4-BE49-F238E27FC236}">
                <a16:creationId xmlns:a16="http://schemas.microsoft.com/office/drawing/2014/main" id="{0AC54362-AD5C-4EC5-A947-E654AB0F456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FFABEFEA-AFB6-425A-8BCC-B83BF927CB0D}" type="slidenum">
              <a:rPr lang="en-US" altLang="en-US" smtClean="0">
                <a:solidFill>
                  <a:schemeClr val="tx1"/>
                </a:solidFill>
              </a:rPr>
              <a:pPr/>
              <a:t>7</a:t>
            </a:fld>
            <a:endParaRPr lang="en-US" altLang="en-US">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lstStyle/>
          <a:p>
            <a:r>
              <a:rPr lang="en-US" altLang="en-US"/>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09600" y="1371600"/>
            <a:ext cx="7764463" cy="4937125"/>
          </a:xfrm>
        </p:spPr>
        <p:txBody>
          <a:bodyPr>
            <a:normAutofit/>
          </a:bodyPr>
          <a:lstStyle/>
          <a:p>
            <a:pPr>
              <a:defRPr/>
            </a:pPr>
            <a:r>
              <a:rPr lang="en-US" dirty="0"/>
              <a:t>IG Weekly: </a:t>
            </a:r>
          </a:p>
          <a:p>
            <a:pPr marL="457200" indent="-457200">
              <a:buFont typeface="Arial" panose="020B0604020202020204" pitchFamily="34" charset="0"/>
              <a:buChar char="•"/>
              <a:defRPr/>
            </a:pPr>
            <a:r>
              <a:rPr lang="en-US" dirty="0"/>
              <a:t>Tuesday</a:t>
            </a:r>
          </a:p>
          <a:p>
            <a:pPr marL="457200" indent="-457200">
              <a:buFont typeface="Arial" panose="020B0604020202020204" pitchFamily="34" charset="0"/>
              <a:buChar char="•"/>
              <a:defRPr/>
            </a:pPr>
            <a:r>
              <a:rPr lang="en-US" dirty="0"/>
              <a:t>06:30 PT / 09:30 ET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IG/SG: To Be Discussed</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8</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491986065"/>
              </p:ext>
            </p:extLst>
          </p:nvPr>
        </p:nvGraphicFramePr>
        <p:xfrm>
          <a:off x="3131840" y="2636838"/>
          <a:ext cx="4535784" cy="1853405"/>
        </p:xfrm>
        <a:graphic>
          <a:graphicData uri="http://schemas.openxmlformats.org/drawingml/2006/table">
            <a:tbl>
              <a:tblPr firstRow="1" bandRow="1">
                <a:tableStyleId>{5C22544A-7EE6-4342-B048-85BDC9FD1C3A}</a:tableStyleId>
              </a:tblPr>
              <a:tblGrid>
                <a:gridCol w="2005074">
                  <a:extLst>
                    <a:ext uri="{9D8B030D-6E8A-4147-A177-3AD203B41FA5}">
                      <a16:colId xmlns:a16="http://schemas.microsoft.com/office/drawing/2014/main" val="20000"/>
                    </a:ext>
                  </a:extLst>
                </a:gridCol>
                <a:gridCol w="1162864">
                  <a:extLst>
                    <a:ext uri="{9D8B030D-6E8A-4147-A177-3AD203B41FA5}">
                      <a16:colId xmlns:a16="http://schemas.microsoft.com/office/drawing/2014/main" val="20001"/>
                    </a:ext>
                  </a:extLst>
                </a:gridCol>
                <a:gridCol w="1367846">
                  <a:extLst>
                    <a:ext uri="{9D8B030D-6E8A-4147-A177-3AD203B41FA5}">
                      <a16:colId xmlns:a16="http://schemas.microsoft.com/office/drawing/2014/main" val="20002"/>
                    </a:ext>
                  </a:extLst>
                </a:gridCol>
              </a:tblGrid>
              <a:tr h="370681">
                <a:tc>
                  <a:txBody>
                    <a:bodyPr/>
                    <a:lstStyle/>
                    <a:p>
                      <a:endParaRPr lang="en-US" sz="1800" dirty="0"/>
                    </a:p>
                  </a:txBody>
                  <a:tcPr marL="91420" marR="91420" marT="45700" marB="45700"/>
                </a:tc>
                <a:tc>
                  <a:txBody>
                    <a:bodyPr/>
                    <a:lstStyle/>
                    <a:p>
                      <a:r>
                        <a:rPr lang="en-US" sz="1800" dirty="0"/>
                        <a:t>Tuesday</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February </a:t>
                      </a:r>
                    </a:p>
                  </a:txBody>
                  <a:tcPr marL="91420" marR="91420" marT="45700" marB="45700"/>
                </a:tc>
                <a:tc>
                  <a:txBody>
                    <a:bodyPr/>
                    <a:lstStyle/>
                    <a:p>
                      <a:r>
                        <a:rPr lang="en-US" sz="1800" dirty="0"/>
                        <a:t>16</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1"/>
                  </a:ext>
                </a:extLst>
              </a:tr>
              <a:tr h="370681">
                <a:tc>
                  <a:txBody>
                    <a:bodyPr/>
                    <a:lstStyle/>
                    <a:p>
                      <a:r>
                        <a:rPr lang="en-US" sz="1800" dirty="0"/>
                        <a:t>March</a:t>
                      </a:r>
                    </a:p>
                  </a:txBody>
                  <a:tcPr marL="91420" marR="91420" marT="45700" marB="45700"/>
                </a:tc>
                <a:tc>
                  <a:txBody>
                    <a:bodyPr/>
                    <a:lstStyle/>
                    <a:p>
                      <a:r>
                        <a:rPr lang="en-US" sz="1800" dirty="0"/>
                        <a:t>23</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t>March</a:t>
                      </a:r>
                    </a:p>
                  </a:txBody>
                  <a:tcPr marL="91420" marR="91420" marT="45700" marB="45700"/>
                </a:tc>
                <a:tc>
                  <a:txBody>
                    <a:bodyPr/>
                    <a:lstStyle/>
                    <a:p>
                      <a:r>
                        <a:rPr lang="en-US" sz="1800" dirty="0"/>
                        <a:t>2</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3"/>
                  </a:ext>
                </a:extLst>
              </a:tr>
              <a:tr h="370681">
                <a:tc>
                  <a:txBody>
                    <a:bodyPr/>
                    <a:lstStyle/>
                    <a:p>
                      <a:r>
                        <a:rPr lang="en-US" sz="1800" dirty="0"/>
                        <a:t>[Plenary]</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9</a:t>
            </a:fld>
            <a:endParaRPr lang="en-US" altLang="en-US">
              <a:solidFill>
                <a:schemeClr val="tx1"/>
              </a:solidFill>
            </a:endParaRPr>
          </a:p>
        </p:txBody>
      </p:sp>
      <p:pic>
        <p:nvPicPr>
          <p:cNvPr id="16388" name="Content Placeholder 3" descr="A dog and a cat lying on a couch&#10;&#10;Description automatically generated with low confidence">
            <a:extLst>
              <a:ext uri="{FF2B5EF4-FFF2-40B4-BE49-F238E27FC236}">
                <a16:creationId xmlns:a16="http://schemas.microsoft.com/office/drawing/2014/main" id="{E700E62C-EE4A-4D4D-A5AD-6C0CC82291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22613" y="1371600"/>
            <a:ext cx="2738437" cy="4868863"/>
          </a:xfrm>
        </p:spPr>
      </p:pic>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26593</TotalTime>
  <Words>531</Words>
  <Application>Microsoft Office PowerPoint</Application>
  <PresentationFormat>On-screen Show (4:3)</PresentationFormat>
  <Paragraphs>91</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Times New Roman</vt:lpstr>
      <vt:lpstr>MS PGothic</vt:lpstr>
      <vt:lpstr>Arial</vt:lpstr>
      <vt:lpstr>Arial Unicode MS</vt:lpstr>
      <vt:lpstr>Office Theme</vt:lpstr>
      <vt:lpstr>PowerPoint Presentation</vt:lpstr>
      <vt:lpstr>802.15 Interest Group Meeting</vt:lpstr>
      <vt:lpstr>IEEE-SA Patent, Copyright, and Participation Policies</vt:lpstr>
      <vt:lpstr>February 9, 2021 </vt:lpstr>
      <vt:lpstr>Proposed Agenda</vt:lpstr>
      <vt:lpstr>Process Discussion</vt:lpstr>
      <vt:lpstr>CSD Discussion</vt:lpstr>
      <vt:lpstr>Teleconference Schedule</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121</cp:revision>
  <cp:lastPrinted>2000-03-07T00:55:37Z</cp:lastPrinted>
  <dcterms:created xsi:type="dcterms:W3CDTF">2016-01-17T22:48:36Z</dcterms:created>
  <dcterms:modified xsi:type="dcterms:W3CDTF">2021-02-09T14:22:19Z</dcterms:modified>
  <cp:category/>
</cp:coreProperties>
</file>