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346" r:id="rId2"/>
    <p:sldId id="311" r:id="rId3"/>
    <p:sldId id="352" r:id="rId4"/>
    <p:sldId id="353" r:id="rId5"/>
    <p:sldId id="355" r:id="rId6"/>
    <p:sldId id="354" r:id="rId7"/>
    <p:sldId id="356" r:id="rId8"/>
  </p:sldIdLst>
  <p:sldSz cx="9144000" cy="6858000" type="screen4x3"/>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99BFF"/>
    <a:srgbClr val="4CFF4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2" autoAdjust="0"/>
    <p:restoredTop sz="93488" autoAdjust="0"/>
  </p:normalViewPr>
  <p:slideViewPr>
    <p:cSldViewPr>
      <p:cViewPr varScale="1">
        <p:scale>
          <a:sx n="77" d="100"/>
          <a:sy n="77" d="100"/>
        </p:scale>
        <p:origin x="102" y="936"/>
      </p:cViewPr>
      <p:guideLst>
        <p:guide orient="horz" pos="2160"/>
        <p:guide pos="2880"/>
      </p:guideLst>
    </p:cSldViewPr>
  </p:slideViewPr>
  <p:notesTextViewPr>
    <p:cViewPr>
      <p:scale>
        <a:sx n="100" d="100"/>
        <a:sy n="100" d="100"/>
      </p:scale>
      <p:origin x="0" y="0"/>
    </p:cViewPr>
  </p:notesTextViewPr>
  <p:notesViewPr>
    <p:cSldViewPr>
      <p:cViewPr varScale="1">
        <p:scale>
          <a:sx n="83" d="100"/>
          <a:sy n="83" d="100"/>
        </p:scale>
        <p:origin x="381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0ED5AFC9-7AB8-5B40-A4AD-2D01B55EE979}" type="datetime1">
              <a:rPr lang="en-US" smtClean="0"/>
              <a:t>1/21/2021</a:t>
            </a:fld>
            <a:endParaRPr lang="en-US"/>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BCA4752B-70B9-0544-8D79-25A28646B0BC}" type="slidenum">
              <a:rPr lang="en-US" smtClean="0"/>
              <a:t>‹#›</a:t>
            </a:fld>
            <a:endParaRPr lang="en-US"/>
          </a:p>
        </p:txBody>
      </p:sp>
    </p:spTree>
    <p:extLst>
      <p:ext uri="{BB962C8B-B14F-4D97-AF65-F5344CB8AC3E}">
        <p14:creationId xmlns:p14="http://schemas.microsoft.com/office/powerpoint/2010/main" val="1347699823"/>
      </p:ext>
    </p:extLst>
  </p:cSld>
  <p:clrMap bg1="lt1" tx1="dk1" bg2="lt2" tx2="dk2" accent1="accent1" accent2="accent2" accent3="accent3" accent4="accent4" accent5="accent5" accent6="accent6" hlink="hlink" folHlink="folHlink"/>
  <p:hf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r>
              <a:rPr lang="en-US"/>
              <a:t>March 2017</a:t>
            </a: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B303C4BF-C31F-4E46-8E72-4609933140BC}" type="datetime1">
              <a:rPr lang="en-US" smtClean="0"/>
              <a:t>1/21/2021</a:t>
            </a:fld>
            <a:endParaRPr lang="en-US"/>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r>
              <a:rPr lang="en-US"/>
              <a:t>Submission</a:t>
            </a: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15234A02-7D3B-CD49-A0E0-CACF1D6BF2B3}" type="slidenum">
              <a:rPr lang="en-US" smtClean="0"/>
              <a:t>‹#›</a:t>
            </a:fld>
            <a:endParaRPr lang="en-US"/>
          </a:p>
        </p:txBody>
      </p:sp>
    </p:spTree>
    <p:extLst>
      <p:ext uri="{BB962C8B-B14F-4D97-AF65-F5344CB8AC3E}">
        <p14:creationId xmlns:p14="http://schemas.microsoft.com/office/powerpoint/2010/main" val="539939169"/>
      </p:ext>
    </p:extLst>
  </p:cSld>
  <p:clrMap bg1="lt1" tx1="dk1" bg2="lt2" tx2="dk2" accent1="accent1" accent2="accent2" accent3="accent3" accent4="accent4" accent5="accent5" accent6="accent6" hlink="hlink" folHlink="folHlink"/>
  <p:hf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cxnSp>
        <p:nvCxnSpPr>
          <p:cNvPr id="7" name="Straight Connector 6"/>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userDrawn="1"/>
        </p:nvSpPr>
        <p:spPr>
          <a:xfrm>
            <a:off x="5410200" y="152400"/>
            <a:ext cx="3276600" cy="307777"/>
          </a:xfrm>
          <a:prstGeom prst="rect">
            <a:avLst/>
          </a:prstGeom>
          <a:noFill/>
        </p:spPr>
        <p:txBody>
          <a:bodyPr wrap="square" rtlCol="0">
            <a:spAutoFit/>
          </a:bodyPr>
          <a:lstStyle/>
          <a:p>
            <a:pPr algn="r"/>
            <a:r>
              <a:rPr lang="en-US" sz="1400" b="1" dirty="0">
                <a:solidFill>
                  <a:srgbClr val="FF0000"/>
                </a:solidFill>
                <a:latin typeface="Times New Roman" pitchFamily="18" charset="0"/>
                <a:cs typeface="Times New Roman" pitchFamily="18" charset="0"/>
              </a:rPr>
              <a:t>DCN 15-19-0551-00-0vat</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FB968935-F7C2-2943-A84E-BC9132FE84FE}" type="datetime1">
              <a:rPr lang="en-US" smtClean="0"/>
              <a:t>1/21/2021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8A8EE152-3E99-7342-B6D8-9F040714AC7D}" type="datetime1">
              <a:rPr lang="en-US" smtClean="0"/>
              <a:t>1/21/2021</a:t>
            </a:fld>
            <a:endParaRPr lang="en-US"/>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US"/>
          </a:p>
        </p:txBody>
      </p:sp>
      <p:sp>
        <p:nvSpPr>
          <p:cNvPr id="6" name="Slide Number Placeholder 5"/>
          <p:cNvSpPr>
            <a:spLocks noGrp="1"/>
          </p:cNvSpPr>
          <p:nvPr>
            <p:ph type="sldNum" sz="quarter" idx="12"/>
          </p:nvPr>
        </p:nvSpPr>
        <p:spPr>
          <a:xfrm>
            <a:off x="4724400" y="6356350"/>
            <a:ext cx="228600" cy="365125"/>
          </a:xfrm>
          <a:prstGeom prst="rect">
            <a:avLst/>
          </a:prstGeom>
        </p:spPr>
        <p:txBody>
          <a:bodyPr/>
          <a:lstStyle/>
          <a:p>
            <a:fld id="{1613948B-9904-4F55-AB85-19EFE6CFA19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cxnSp>
        <p:nvCxnSpPr>
          <p:cNvPr id="8" name="Straight Connector 7"/>
          <p:cNvCxnSpPr/>
          <p:nvPr userDrawn="1"/>
        </p:nvCxnSpPr>
        <p:spPr>
          <a:xfrm>
            <a:off x="457200" y="4572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10" name="Straight Connector 9"/>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userDrawn="1"/>
        </p:nvSpPr>
        <p:spPr>
          <a:xfrm>
            <a:off x="457200" y="152400"/>
            <a:ext cx="1524000" cy="307777"/>
          </a:xfrm>
          <a:prstGeom prst="rect">
            <a:avLst/>
          </a:prstGeom>
          <a:noFill/>
        </p:spPr>
        <p:txBody>
          <a:bodyPr wrap="square" rtlCol="0">
            <a:spAutoFit/>
          </a:bodyPr>
          <a:lstStyle/>
          <a:p>
            <a:r>
              <a:rPr lang="en-US" sz="1400" b="1" dirty="0">
                <a:latin typeface="Times New Roman" pitchFamily="18" charset="0"/>
                <a:cs typeface="Times New Roman" pitchFamily="18" charset="0"/>
              </a:rPr>
              <a:t>January 2021</a:t>
            </a:r>
          </a:p>
        </p:txBody>
      </p:sp>
      <p:sp>
        <p:nvSpPr>
          <p:cNvPr id="13"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9"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5" name="TextBox 14"/>
          <p:cNvSpPr txBox="1"/>
          <p:nvPr userDrawn="1"/>
        </p:nvSpPr>
        <p:spPr>
          <a:xfrm>
            <a:off x="5410200" y="152400"/>
            <a:ext cx="3276600" cy="307777"/>
          </a:xfrm>
          <a:prstGeom prst="rect">
            <a:avLst/>
          </a:prstGeom>
          <a:noFill/>
        </p:spPr>
        <p:txBody>
          <a:bodyPr wrap="square" rtlCol="0">
            <a:spAutoFit/>
          </a:bodyPr>
          <a:lstStyle/>
          <a:p>
            <a:pPr algn="r"/>
            <a:r>
              <a:rPr lang="en-US" sz="1400" b="1" dirty="0" smtClean="0">
                <a:solidFill>
                  <a:schemeClr val="tx1"/>
                </a:solidFill>
                <a:latin typeface="Times New Roman" pitchFamily="18" charset="0"/>
                <a:cs typeface="Times New Roman" pitchFamily="18" charset="0"/>
              </a:rPr>
              <a:t>DCN 15-21-0075-00-007a</a:t>
            </a:r>
            <a:endParaRPr lang="en-US" sz="1400" b="1" dirty="0">
              <a:solidFill>
                <a:schemeClr val="tx1"/>
              </a:solidFill>
              <a:latin typeface="Times New Roman" pitchFamily="18" charset="0"/>
              <a:cs typeface="Times New Roman" pitchFamily="18" charset="0"/>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225A640E-46A6-FE4D-ABF4-0D518D60FBB9}" type="datetime1">
              <a:rPr lang="en-US" smtClean="0"/>
              <a:t>1/21/2021</a:t>
            </a:fld>
            <a:endParaRPr lang="en-US"/>
          </a:p>
        </p:txBody>
      </p:sp>
      <p:sp>
        <p:nvSpPr>
          <p:cNvPr id="7"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412879A4-D9B4-F64D-A058-EF37CC0DC8FD}" type="datetime1">
              <a:rPr lang="en-US" smtClean="0"/>
              <a:t>1/21/2021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a:xfrm>
            <a:off x="457200" y="6356350"/>
            <a:ext cx="2133600" cy="365125"/>
          </a:xfrm>
          <a:prstGeom prst="rect">
            <a:avLst/>
          </a:prstGeom>
        </p:spPr>
        <p:txBody>
          <a:bodyPr/>
          <a:lstStyle/>
          <a:p>
            <a:fld id="{E62B5D2A-4D6C-8143-8602-4163F4B50C71}" type="datetime1">
              <a:rPr lang="en-US" smtClean="0"/>
              <a:t>1/21/2021</a:t>
            </a:fld>
            <a:endParaRPr lang="en-US"/>
          </a:p>
        </p:txBody>
      </p:sp>
      <p:sp>
        <p:nvSpPr>
          <p:cNvPr id="10"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a:xfrm>
            <a:off x="457200" y="6356350"/>
            <a:ext cx="2133600" cy="365125"/>
          </a:xfrm>
          <a:prstGeom prst="rect">
            <a:avLst/>
          </a:prstGeom>
        </p:spPr>
        <p:txBody>
          <a:bodyPr/>
          <a:lstStyle/>
          <a:p>
            <a:fld id="{083D3F40-E048-474A-9262-361127BB8570}" type="datetime1">
              <a:rPr lang="en-US" smtClean="0"/>
              <a:t>1/21/2021</a:t>
            </a:fld>
            <a:endParaRPr lang="en-US"/>
          </a:p>
        </p:txBody>
      </p:sp>
      <p:sp>
        <p:nvSpPr>
          <p:cNvPr id="6"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457200" y="6356350"/>
            <a:ext cx="2133600" cy="365125"/>
          </a:xfrm>
          <a:prstGeom prst="rect">
            <a:avLst/>
          </a:prstGeom>
        </p:spPr>
        <p:txBody>
          <a:bodyPr/>
          <a:lstStyle/>
          <a:p>
            <a:fld id="{A4854423-2E0A-6547-B4E9-1F109BABAE57}" type="datetime1">
              <a:rPr lang="en-US" smtClean="0"/>
              <a:t>1/21/2021</a:t>
            </a:fld>
            <a:endParaRPr lang="en-US"/>
          </a:p>
        </p:txBody>
      </p:sp>
      <p:sp>
        <p:nvSpPr>
          <p:cNvPr id="5"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72580BF7-1EF4-924D-A091-E1142F83A0ED}" type="datetime1">
              <a:rPr lang="en-US" smtClean="0"/>
              <a:t>1/21/2021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a:xfrm>
            <a:off x="457200" y="6356350"/>
            <a:ext cx="2133600" cy="365125"/>
          </a:xfrm>
          <a:prstGeom prst="rect">
            <a:avLst/>
          </a:prstGeom>
        </p:spPr>
        <p:txBody>
          <a:bodyPr/>
          <a:lstStyle/>
          <a:p>
            <a:fld id="{1A8B32AF-F286-2345-A16E-116F901FEE7B}" type="datetime1">
              <a:rPr lang="en-US" smtClean="0"/>
              <a:t>1/21/2021</a:t>
            </a:fld>
            <a:endParaRPr lang="en-US"/>
          </a:p>
        </p:txBody>
      </p:sp>
      <p:sp>
        <p:nvSpPr>
          <p:cNvPr id="8" name="Slide Number Placeholder 5"/>
          <p:cNvSpPr txBox="1">
            <a:spLocks/>
          </p:cNvSpPr>
          <p:nvPr userDrawn="1"/>
        </p:nvSpPr>
        <p:spPr>
          <a:xfrm>
            <a:off x="4572000" y="6372125"/>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cxnSp>
        <p:nvCxnSpPr>
          <p:cNvPr id="8" name="Straight Connector 7"/>
          <p:cNvCxnSpPr/>
          <p:nvPr userDrawn="1"/>
        </p:nvCxnSpPr>
        <p:spPr>
          <a:xfrm>
            <a:off x="457200" y="6324600"/>
            <a:ext cx="82296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 name="Date Placeholder 3"/>
          <p:cNvSpPr txBox="1">
            <a:spLocks/>
          </p:cNvSpPr>
          <p:nvPr userDrawn="1"/>
        </p:nvSpPr>
        <p:spPr>
          <a:xfrm>
            <a:off x="457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0" name="Date Placeholder 3"/>
          <p:cNvSpPr txBox="1">
            <a:spLocks/>
          </p:cNvSpPr>
          <p:nvPr userDrawn="1"/>
        </p:nvSpPr>
        <p:spPr>
          <a:xfrm>
            <a:off x="6553200" y="6324600"/>
            <a:ext cx="2133600" cy="365125"/>
          </a:xfrm>
          <a:prstGeom prst="rect">
            <a:avLst/>
          </a:prstGeom>
        </p:spPr>
        <p:txBody>
          <a:bodyPr vert="horz" lIns="91440" tIns="45720" rIns="91440" bIns="45720" rtlCol="0" anchor="ctr"/>
          <a:lstStyle>
            <a:lvl1pPr>
              <a:defRPr sz="1400">
                <a:solidFill>
                  <a:schemeClr val="tx1"/>
                </a:solidFill>
                <a:latin typeface="Times New Roman" pitchFamily="18" charset="0"/>
                <a:cs typeface="Times New Roman" pitchFamily="18" charset="0"/>
              </a:defRPr>
            </a:lvl1p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0" lang="en-US" sz="1400" b="0" i="0" u="none" strike="noStrike" kern="1200" cap="none" spc="0" normalizeH="0" baseline="0" noProof="0" dirty="0">
              <a:ln>
                <a:noFill/>
              </a:ln>
              <a:solidFill>
                <a:schemeClr val="tx1"/>
              </a:solidFill>
              <a:effectLst/>
              <a:uLnTx/>
              <a:uFillTx/>
              <a:latin typeface="Times New Roman" pitchFamily="18" charset="0"/>
              <a:ea typeface="+mn-ea"/>
              <a:cs typeface="Times New Roman" pitchFamily="18" charset="0"/>
            </a:endParaRPr>
          </a:p>
        </p:txBody>
      </p:sp>
      <p:sp>
        <p:nvSpPr>
          <p:cNvPr id="11" name="TextBox 10"/>
          <p:cNvSpPr txBox="1"/>
          <p:nvPr userDrawn="1"/>
        </p:nvSpPr>
        <p:spPr>
          <a:xfrm>
            <a:off x="8001000" y="6381948"/>
            <a:ext cx="553357" cy="307777"/>
          </a:xfrm>
          <a:prstGeom prst="rect">
            <a:avLst/>
          </a:prstGeom>
          <a:noFill/>
        </p:spPr>
        <p:txBody>
          <a:bodyPr wrap="none" rtlCol="0">
            <a:spAutoFit/>
          </a:bodyPr>
          <a:lstStyle/>
          <a:p>
            <a:r>
              <a:rPr lang="en-US" sz="1400" dirty="0">
                <a:latin typeface="Times New Roman" pitchFamily="18" charset="0"/>
                <a:cs typeface="Times New Roman" pitchFamily="18" charset="0"/>
              </a:rPr>
              <a:t>Slide</a:t>
            </a:r>
          </a:p>
        </p:txBody>
      </p:sp>
      <p:sp>
        <p:nvSpPr>
          <p:cNvPr id="12" name="Slide Number Placeholder 5"/>
          <p:cNvSpPr txBox="1">
            <a:spLocks/>
          </p:cNvSpPr>
          <p:nvPr userDrawn="1"/>
        </p:nvSpPr>
        <p:spPr>
          <a:xfrm>
            <a:off x="8305801" y="6353273"/>
            <a:ext cx="457199" cy="365125"/>
          </a:xfrm>
          <a:prstGeom prst="rect">
            <a:avLst/>
          </a:prstGeom>
        </p:spPr>
        <p:txBody>
          <a:bodyPr vert="horz" lIns="91440" tIns="45720" rIns="91440" bIns="45720" rtlCol="0" anchor="ctr"/>
          <a:lstStyle>
            <a:defPPr>
              <a:defRPr lang="en-US"/>
            </a:defPPr>
            <a:lvl1pPr marL="0" algn="r" defTabSz="914400" rtl="0" eaLnBrk="1" latinLnBrk="0" hangingPunct="1">
              <a:defRPr sz="1400" kern="1200">
                <a:solidFill>
                  <a:schemeClr val="tx1">
                    <a:tint val="75000"/>
                  </a:schemeClr>
                </a:solidFill>
                <a:latin typeface="Times New Roman" panose="02020603050405020304" pitchFamily="18" charset="0"/>
                <a:ea typeface="+mn-ea"/>
                <a:cs typeface="Times New Roman" panose="02020603050405020304" pitchFamily="18"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1613948B-9904-4F55-AB85-19EFE6CFA19B}" type="slidenum">
              <a:rPr lang="en-US" smtClean="0">
                <a:solidFill>
                  <a:schemeClr val="tx1"/>
                </a:solidFill>
              </a:rPr>
              <a:pPr/>
              <a:t>‹#›</a:t>
            </a:fld>
            <a:endParaRPr lang="en-US" dirty="0">
              <a:solidFill>
                <a:schemeClr val="tx1"/>
              </a:solidFill>
            </a:endParaRPr>
          </a:p>
        </p:txBody>
      </p:sp>
      <p:sp>
        <p:nvSpPr>
          <p:cNvPr id="13" name="Footer Placeholder 1"/>
          <p:cNvSpPr txBox="1">
            <a:spLocks/>
          </p:cNvSpPr>
          <p:nvPr userDrawn="1"/>
        </p:nvSpPr>
        <p:spPr>
          <a:xfrm>
            <a:off x="3028950" y="6356350"/>
            <a:ext cx="3086100" cy="365125"/>
          </a:xfrm>
          <a:prstGeom prst="rect">
            <a:avLst/>
          </a:prstGeom>
        </p:spPr>
        <p:txBody>
          <a:bodyPr vert="horz" lIns="91440" tIns="45720" rIns="91440" bIns="45720" rtlCol="0" anchor="ctr"/>
          <a:lstStyle>
            <a:defPPr>
              <a:defRPr lang="en-US"/>
            </a:defPPr>
            <a:lvl1pPr algn="ctr" rtl="0" eaLnBrk="0" fontAlgn="base" hangingPunct="0">
              <a:spcBef>
                <a:spcPct val="0"/>
              </a:spcBef>
              <a:spcAft>
                <a:spcPct val="0"/>
              </a:spcAft>
              <a:defRPr sz="1200" kern="1200">
                <a:solidFill>
                  <a:schemeClr val="tx1">
                    <a:tint val="75000"/>
                  </a:schemeClr>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altLang="ko-KR"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rPr>
              <a:t>Yeong Min Jang</a:t>
            </a:r>
            <a:endParaRPr kumimoji="0" lang="ko-KR" altLang="en-US" sz="1200" b="0" i="0" u="none" strike="noStrike" kern="1200" cap="none" spc="0" normalizeH="0" baseline="0" noProof="0" dirty="0">
              <a:ln>
                <a:noFill/>
              </a:ln>
              <a:solidFill>
                <a:prstClr val="black">
                  <a:tint val="75000"/>
                </a:prstClr>
              </a:solidFill>
              <a:effectLst/>
              <a:uLnTx/>
              <a:uFillTx/>
              <a:latin typeface="Times New Roman" panose="02020603050405020304" pitchFamily="18" charset="0"/>
              <a:ea typeface="맑은 고딕" panose="020B0503020000020004" pitchFamily="34" charset="-127"/>
              <a:cs typeface="+mn-cs"/>
            </a:endParaRPr>
          </a:p>
        </p:txBody>
      </p:sp>
      <p:sp>
        <p:nvSpPr>
          <p:cNvPr id="14" name="Date Placeholder 1"/>
          <p:cNvSpPr txBox="1">
            <a:spLocks/>
          </p:cNvSpPr>
          <p:nvPr userDrawn="1"/>
        </p:nvSpPr>
        <p:spPr bwMode="auto">
          <a:xfrm>
            <a:off x="457200" y="6477000"/>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defRPr/>
            </a:pPr>
            <a:r>
              <a:rPr kumimoji="0" lang="en-US" altLang="en-US" sz="1400" i="0" u="none" strike="noStrike" kern="1200" cap="none" spc="0" normalizeH="0" baseline="0" noProof="0" dirty="0">
                <a:ln>
                  <a:noFill/>
                </a:ln>
                <a:solidFill>
                  <a:schemeClr val="tx1"/>
                </a:solidFill>
                <a:effectLst/>
                <a:uLnTx/>
                <a:uFillTx/>
                <a:latin typeface="Times New Roman" panose="02020603050405020304" pitchFamily="18" charset="0"/>
                <a:ea typeface="+mn-ea"/>
                <a:cs typeface="+mn-cs"/>
              </a:rPr>
              <a:t>Submission</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3"/>
          <p:cNvSpPr>
            <a:spLocks noChangeArrowheads="1"/>
          </p:cNvSpPr>
          <p:nvPr/>
        </p:nvSpPr>
        <p:spPr bwMode="auto">
          <a:xfrm>
            <a:off x="0" y="838200"/>
            <a:ext cx="8991600" cy="4770537"/>
          </a:xfrm>
          <a:prstGeom prst="rect">
            <a:avLst/>
          </a:prstGeom>
          <a:noFill/>
          <a:ln w="12700">
            <a:noFill/>
            <a:miter lim="800000"/>
            <a:headEnd type="none" w="sm" len="sm"/>
            <a:tailEnd type="none" w="sm" len="sm"/>
          </a:ln>
          <a:effectLst/>
        </p:spPr>
        <p:txBody>
          <a:bodyPr>
            <a:spAutoFit/>
          </a:bodyPr>
          <a:lstStyle/>
          <a:p>
            <a:pPr algn="ctr"/>
            <a:r>
              <a:rPr lang="en-US" altLang="ja-JP" sz="1800" b="1" u="sng" dirty="0">
                <a:effectLst>
                  <a:outerShdw blurRad="38100" dist="38100" dir="2700000" algn="tl">
                    <a:srgbClr val="C0C0C0"/>
                  </a:outerShdw>
                </a:effectLst>
                <a:latin typeface="Times New Roman" panose="02020603050405020304" pitchFamily="18" charset="0"/>
                <a:ea typeface="ＭＳ Ｐゴシック" charset="-128"/>
                <a:cs typeface="Times New Roman" panose="02020603050405020304" pitchFamily="18" charset="0"/>
              </a:rPr>
              <a:t>Project: IEEE P802.15 Working Group for Wireless Personal Area Networks (WPANs)</a:t>
            </a:r>
            <a:endParaRPr lang="en-US" altLang="ja-JP" sz="1600" b="1" dirty="0">
              <a:latin typeface="Times New Roman" panose="02020603050405020304" pitchFamily="18" charset="0"/>
              <a:ea typeface="ＭＳ Ｐゴシック" charset="-128"/>
              <a:cs typeface="Times New Roman" panose="02020603050405020304" pitchFamily="18" charset="0"/>
            </a:endParaRPr>
          </a:p>
          <a:p>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Submission Title:</a:t>
            </a:r>
            <a:r>
              <a:rPr lang="en-US" altLang="ja-JP" sz="1600" dirty="0">
                <a:latin typeface="Times New Roman" panose="02020603050405020304" pitchFamily="18" charset="0"/>
                <a:ea typeface="ＭＳ Ｐゴシック" charset="-128"/>
                <a:cs typeface="Times New Roman" panose="02020603050405020304" pitchFamily="18" charset="0"/>
              </a:rPr>
              <a:t> 15.7a Higher Rate, Longer Range OCC TG Closing Report(Jan. 2021)	</a:t>
            </a:r>
          </a:p>
          <a:p>
            <a:r>
              <a:rPr lang="en-US" altLang="ja-JP" sz="1600" b="1" dirty="0">
                <a:latin typeface="Times New Roman" panose="02020603050405020304" pitchFamily="18" charset="0"/>
                <a:ea typeface="ＭＳ Ｐゴシック" charset="-128"/>
                <a:cs typeface="Times New Roman" panose="02020603050405020304" pitchFamily="18" charset="0"/>
              </a:rPr>
              <a:t>Date Submitted: </a:t>
            </a:r>
            <a:r>
              <a:rPr lang="en-US" altLang="ja-JP" sz="1600" dirty="0">
                <a:latin typeface="Times New Roman" panose="02020603050405020304" pitchFamily="18" charset="0"/>
                <a:ea typeface="ＭＳ Ｐゴシック" charset="-128"/>
                <a:cs typeface="Times New Roman" panose="02020603050405020304" pitchFamily="18" charset="0"/>
              </a:rPr>
              <a:t>January 21, 2021	</a:t>
            </a:r>
          </a:p>
          <a:p>
            <a:r>
              <a:rPr lang="en-US" altLang="ja-JP" sz="1600" b="1" dirty="0">
                <a:latin typeface="Times New Roman" panose="02020603050405020304" pitchFamily="18" charset="0"/>
                <a:ea typeface="ＭＳ Ｐゴシック" charset="-128"/>
                <a:cs typeface="Times New Roman" panose="02020603050405020304" pitchFamily="18" charset="0"/>
              </a:rPr>
              <a:t>Source: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zh-CN" sz="1600" dirty="0">
                <a:latin typeface="Times New Roman" panose="02020603050405020304" pitchFamily="18" charset="0"/>
                <a:cs typeface="Times New Roman" panose="02020603050405020304" pitchFamily="18" charset="0"/>
              </a:rPr>
              <a:t>Yeong Min Jang</a:t>
            </a:r>
            <a:r>
              <a:rPr lang="en-US" altLang="zh-CN" sz="1600" dirty="0">
                <a:latin typeface="Times New Roman" panose="02020603050405020304" pitchFamily="18" charset="0"/>
                <a:ea typeface="ＭＳ Ｐゴシック" charset="-128"/>
                <a:cs typeface="Times New Roman" panose="02020603050405020304" pitchFamily="18" charset="0"/>
              </a:rPr>
              <a:t>,</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ko-KR" sz="1600" dirty="0">
                <a:latin typeface="Times New Roman" panose="02020603050405020304" pitchFamily="18" charset="0"/>
                <a:ea typeface="굴림" charset="-127"/>
                <a:cs typeface="Times New Roman" panose="02020603050405020304" pitchFamily="18" charset="0"/>
              </a:rPr>
              <a:t>Kookmin University</a:t>
            </a:r>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dirty="0">
                <a:latin typeface="Times New Roman" panose="02020603050405020304" pitchFamily="18" charset="0"/>
                <a:ea typeface="ＭＳ Ｐゴシック" charset="-128"/>
                <a:cs typeface="Times New Roman" panose="02020603050405020304" pitchFamily="18" charset="0"/>
              </a:rPr>
              <a:t>Address</a:t>
            </a:r>
          </a:p>
          <a:p>
            <a:r>
              <a:rPr lang="en-US" altLang="ja-JP" sz="1600" dirty="0">
                <a:latin typeface="Times New Roman" panose="02020603050405020304" pitchFamily="18" charset="0"/>
                <a:ea typeface="ＭＳ Ｐゴシック" charset="-128"/>
                <a:cs typeface="Times New Roman" panose="02020603050405020304" pitchFamily="18" charset="0"/>
              </a:rPr>
              <a:t>Voice: +82-10-8536-6060  				E-Mail: </a:t>
            </a:r>
            <a:r>
              <a:rPr lang="en-US" altLang="ko-KR" sz="1600" dirty="0">
                <a:latin typeface="Times New Roman" panose="02020603050405020304" pitchFamily="18" charset="0"/>
                <a:ea typeface="굴림" charset="-127"/>
                <a:cs typeface="Times New Roman" panose="02020603050405020304" pitchFamily="18" charset="0"/>
              </a:rPr>
              <a:t>yjang@kookmin.ac.kr</a:t>
            </a:r>
            <a:r>
              <a:rPr lang="en-US" altLang="ja-JP" sz="1600"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Re:</a:t>
            </a:r>
            <a:r>
              <a:rPr lang="en-US" altLang="ja-JP" sz="1600" dirty="0">
                <a:latin typeface="Times New Roman" panose="02020603050405020304" pitchFamily="18" charset="0"/>
                <a:ea typeface="ＭＳ Ｐゴシック" charset="-128"/>
                <a:cs typeface="Times New Roman" panose="02020603050405020304" pitchFamily="18" charset="0"/>
              </a:rPr>
              <a:t> </a:t>
            </a:r>
            <a:r>
              <a:rPr lang="en-US" altLang="ja-JP" dirty="0">
                <a:latin typeface="Times New Roman" panose="02020603050405020304" pitchFamily="18" charset="0"/>
                <a:ea typeface="ＭＳ Ｐゴシック" charset="-128"/>
                <a:cs typeface="Times New Roman" panose="02020603050405020304" pitchFamily="18" charset="0"/>
              </a:rPr>
              <a:t>	</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Abstract:</a:t>
            </a:r>
            <a:r>
              <a:rPr lang="en-US" altLang="ja-JP" sz="1600" dirty="0">
                <a:latin typeface="Times New Roman" panose="02020603050405020304" pitchFamily="18" charset="0"/>
                <a:ea typeface="ＭＳ Ｐゴシック" charset="-128"/>
                <a:cs typeface="Times New Roman" panose="02020603050405020304" pitchFamily="18" charset="0"/>
              </a:rPr>
              <a:t>	IEEE 802.15.7a Higher Rate, Longer Range OCC TG Closing Report </a:t>
            </a:r>
            <a:r>
              <a:rPr lang="en-US" altLang="ja-JP" sz="1600" dirty="0">
                <a:latin typeface="Times New Roman" panose="02020603050405020304" pitchFamily="18" charset="0"/>
                <a:ea typeface="ＭＳ Ｐゴシック" pitchFamily="-65" charset="-128"/>
                <a:cs typeface="Times New Roman" panose="02020603050405020304" pitchFamily="18" charset="0"/>
              </a:rPr>
              <a:t>for</a:t>
            </a:r>
            <a:r>
              <a:rPr lang="en-US" altLang="ja-JP" sz="1600" dirty="0">
                <a:latin typeface="Times New Roman" panose="02020603050405020304" pitchFamily="18" charset="0"/>
                <a:ea typeface="ＭＳ Ｐゴシック" charset="-128"/>
                <a:cs typeface="Times New Roman" panose="02020603050405020304" pitchFamily="18" charset="0"/>
              </a:rPr>
              <a:t> January 2021</a:t>
            </a:r>
          </a:p>
          <a:p>
            <a:pPr>
              <a:spcBef>
                <a:spcPts val="600"/>
              </a:spcBef>
              <a:spcAft>
                <a:spcPts val="600"/>
              </a:spcAft>
            </a:pPr>
            <a:r>
              <a:rPr lang="en-US" altLang="ja-JP" sz="1600" b="1" dirty="0">
                <a:latin typeface="Times New Roman" panose="02020603050405020304" pitchFamily="18" charset="0"/>
                <a:ea typeface="ＭＳ Ｐゴシック" charset="-128"/>
                <a:cs typeface="Times New Roman" panose="02020603050405020304" pitchFamily="18" charset="0"/>
              </a:rPr>
              <a:t>Purpose:</a:t>
            </a:r>
            <a:r>
              <a:rPr lang="en-US" altLang="ja-JP" sz="1600" dirty="0">
                <a:latin typeface="Times New Roman" panose="02020603050405020304" pitchFamily="18" charset="0"/>
                <a:ea typeface="ＭＳ Ｐゴシック" charset="-128"/>
                <a:cs typeface="Times New Roman" panose="02020603050405020304" pitchFamily="18" charset="0"/>
              </a:rPr>
              <a:t>	[Report progress to WG]</a:t>
            </a:r>
          </a:p>
          <a:p>
            <a:pPr algn="just"/>
            <a:r>
              <a:rPr lang="en-US" altLang="ja-JP" sz="1600" b="1" dirty="0">
                <a:latin typeface="Times New Roman" panose="02020603050405020304" pitchFamily="18" charset="0"/>
                <a:ea typeface="ＭＳ Ｐゴシック" charset="-128"/>
                <a:cs typeface="Times New Roman" panose="02020603050405020304" pitchFamily="18" charset="0"/>
              </a:rPr>
              <a:t>Notice:</a:t>
            </a:r>
            <a:r>
              <a:rPr lang="en-US" altLang="ja-JP" sz="1600" dirty="0">
                <a:latin typeface="Times New Roman" panose="02020603050405020304" pitchFamily="18" charset="0"/>
                <a:ea typeface="ＭＳ Ｐゴシック" charset="-128"/>
                <a:cs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just"/>
            <a:endParaRPr lang="en-US" altLang="ja-JP" sz="1600" dirty="0">
              <a:latin typeface="Times New Roman" panose="02020603050405020304" pitchFamily="18" charset="0"/>
              <a:ea typeface="ＭＳ Ｐゴシック" charset="-128"/>
              <a:cs typeface="Times New Roman" panose="02020603050405020304" pitchFamily="18" charset="0"/>
            </a:endParaRPr>
          </a:p>
          <a:p>
            <a:r>
              <a:rPr lang="en-US" altLang="ja-JP" sz="1600" b="1" dirty="0">
                <a:latin typeface="Times New Roman" panose="02020603050405020304" pitchFamily="18" charset="0"/>
                <a:ea typeface="ＭＳ Ｐゴシック" charset="-128"/>
                <a:cs typeface="Times New Roman" panose="02020603050405020304" pitchFamily="18" charset="0"/>
              </a:rPr>
              <a:t>Release:</a:t>
            </a:r>
            <a:r>
              <a:rPr lang="en-US" altLang="ja-JP" sz="1600" dirty="0">
                <a:latin typeface="Times New Roman" panose="02020603050405020304" pitchFamily="18" charset="0"/>
                <a:ea typeface="ＭＳ Ｐゴシック" charset="-128"/>
                <a:cs typeface="Times New Roman" panose="02020603050405020304" pitchFamily="18" charset="0"/>
              </a:rPr>
              <a:t>	The contributor acknowledges and accepts that this contribution becomes the property of IEEE and may be made publicly available by P802.15.	</a:t>
            </a:r>
          </a:p>
        </p:txBody>
      </p:sp>
    </p:spTree>
    <p:extLst>
      <p:ext uri="{BB962C8B-B14F-4D97-AF65-F5344CB8AC3E}">
        <p14:creationId xmlns:p14="http://schemas.microsoft.com/office/powerpoint/2010/main" val="13416752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2"/>
          <p:cNvSpPr txBox="1">
            <a:spLocks noChangeArrowheads="1"/>
          </p:cNvSpPr>
          <p:nvPr/>
        </p:nvSpPr>
        <p:spPr>
          <a:xfrm>
            <a:off x="762000" y="1371600"/>
            <a:ext cx="7632848" cy="3816424"/>
          </a:xfrm>
          <a:prstGeom prst="rect">
            <a:avLst/>
          </a:prstGeom>
        </p:spPr>
        <p:txBody>
          <a:bodyPr vert="horz" lIns="91440" tIns="45720" rIns="91440" bIns="45720" rtlCol="0"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r>
              <a:rPr lang="en-US" altLang="ja-JP" b="1" dirty="0">
                <a:ea typeface="ＭＳ Ｐゴシック" pitchFamily="50" charset="-128"/>
              </a:rPr>
              <a:t>IEEE 802.15.7a Higher Rate, Longer Range OCC TG</a:t>
            </a:r>
            <a:br>
              <a:rPr lang="en-US" altLang="ja-JP" b="1" dirty="0">
                <a:ea typeface="ＭＳ Ｐゴシック" pitchFamily="50" charset="-128"/>
              </a:rPr>
            </a:br>
            <a:r>
              <a:rPr lang="en-US" altLang="ja-JP" b="1" dirty="0">
                <a:ea typeface="ＭＳ Ｐゴシック" pitchFamily="50" charset="-128"/>
              </a:rPr>
              <a:t/>
            </a:r>
            <a:br>
              <a:rPr lang="en-US" altLang="ja-JP" b="1" dirty="0">
                <a:ea typeface="ＭＳ Ｐゴシック" pitchFamily="50" charset="-128"/>
              </a:rPr>
            </a:br>
            <a:r>
              <a:rPr lang="en-US" altLang="ja-JP" dirty="0">
                <a:ea typeface="ＭＳ Ｐゴシック" pitchFamily="50" charset="-128"/>
              </a:rPr>
              <a:t>Closing report</a:t>
            </a:r>
            <a:br>
              <a:rPr lang="en-US" altLang="ja-JP" dirty="0">
                <a:ea typeface="ＭＳ Ｐゴシック" pitchFamily="50" charset="-128"/>
              </a:rPr>
            </a:br>
            <a:r>
              <a:rPr lang="en-US" altLang="ja-JP" dirty="0">
                <a:ea typeface="ＭＳ Ｐゴシック" pitchFamily="50" charset="-128"/>
              </a:rPr>
              <a:t/>
            </a:r>
            <a:br>
              <a:rPr lang="en-US" altLang="ja-JP" dirty="0">
                <a:ea typeface="ＭＳ Ｐゴシック" pitchFamily="50" charset="-128"/>
              </a:rPr>
            </a:br>
            <a:r>
              <a:rPr lang="en-US" altLang="ja-JP" dirty="0">
                <a:ea typeface="ＭＳ Ｐゴシック" pitchFamily="50" charset="-128"/>
              </a:rPr>
              <a:t> </a:t>
            </a:r>
            <a:br>
              <a:rPr lang="en-US" altLang="ja-JP" dirty="0">
                <a:ea typeface="ＭＳ Ｐゴシック" pitchFamily="50" charset="-128"/>
              </a:rPr>
            </a:br>
            <a:r>
              <a:rPr lang="en-US" altLang="ja-JP" dirty="0">
                <a:ea typeface="ＭＳ Ｐゴシック" pitchFamily="50" charset="-128"/>
              </a:rPr>
              <a:t>January 21, 2021</a:t>
            </a:r>
            <a:endParaRPr lang="ja-JP" altLang="ja-JP" dirty="0"/>
          </a:p>
        </p:txBody>
      </p:sp>
    </p:spTree>
    <p:extLst>
      <p:ext uri="{BB962C8B-B14F-4D97-AF65-F5344CB8AC3E}">
        <p14:creationId xmlns:p14="http://schemas.microsoft.com/office/powerpoint/2010/main" val="35074183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fontScale="92500"/>
          </a:bodyPr>
          <a:lstStyle/>
          <a:p>
            <a:pPr algn="just"/>
            <a:r>
              <a:rPr lang="en-US" altLang="ja-JP" sz="2800" dirty="0">
                <a:latin typeface="Times New Roman" panose="02020603050405020304" pitchFamily="18" charset="0"/>
                <a:cs typeface="Times New Roman" panose="02020603050405020304" pitchFamily="18" charset="0"/>
              </a:rPr>
              <a:t>3 Sessions (on Mon., Tue., and Wed.)</a:t>
            </a:r>
          </a:p>
          <a:p>
            <a:pPr algn="just"/>
            <a:r>
              <a:rPr lang="en-US" altLang="ja-JP" sz="2800" dirty="0">
                <a:latin typeface="Times New Roman" panose="02020603050405020304" pitchFamily="18" charset="0"/>
                <a:cs typeface="Times New Roman" panose="02020603050405020304" pitchFamily="18" charset="0"/>
              </a:rPr>
              <a:t>Hear CFA responses</a:t>
            </a:r>
          </a:p>
          <a:p>
            <a:pPr algn="just"/>
            <a:r>
              <a:rPr lang="en-US" altLang="ja-JP" sz="2800" dirty="0">
                <a:latin typeface="Times New Roman" panose="02020603050405020304" pitchFamily="18" charset="0"/>
                <a:cs typeface="Times New Roman" panose="02020603050405020304" pitchFamily="18" charset="0"/>
              </a:rPr>
              <a:t>Start preparing Technical Consideration Document(TCD)</a:t>
            </a:r>
          </a:p>
          <a:p>
            <a:pPr algn="just"/>
            <a:r>
              <a:rPr lang="en-US" altLang="ja-JP" sz="2800" dirty="0"/>
              <a:t>TCD Editing</a:t>
            </a:r>
            <a:endParaRPr lang="en-US" altLang="ja-JP" sz="2800" dirty="0">
              <a:latin typeface="Times New Roman" panose="02020603050405020304" pitchFamily="18" charset="0"/>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1</a:t>
            </a:r>
            <a:r>
              <a:rPr lang="en-US" altLang="ja-JP" sz="2800" baseline="30000" dirty="0">
                <a:latin typeface="Times New Roman" panose="02020603050405020304" pitchFamily="18" charset="0"/>
                <a:cs typeface="Times New Roman" panose="02020603050405020304" pitchFamily="18" charset="0"/>
              </a:rPr>
              <a:t>st</a:t>
            </a:r>
            <a:r>
              <a:rPr lang="en-US" altLang="ja-JP" sz="2800" dirty="0">
                <a:latin typeface="Times New Roman" panose="02020603050405020304" pitchFamily="18" charset="0"/>
                <a:cs typeface="Times New Roman" panose="02020603050405020304" pitchFamily="18" charset="0"/>
              </a:rPr>
              <a:t> Session:</a:t>
            </a:r>
          </a:p>
          <a:p>
            <a:pPr lvl="1" algn="just"/>
            <a:r>
              <a:rPr lang="en-US" altLang="ja-JP" sz="2400" dirty="0">
                <a:latin typeface="Times New Roman" panose="02020603050405020304" pitchFamily="18" charset="0"/>
                <a:cs typeface="Times New Roman" panose="02020603050405020304" pitchFamily="18" charset="0"/>
              </a:rPr>
              <a:t>Hear Presentations (3 contributions)</a:t>
            </a:r>
          </a:p>
          <a:p>
            <a:pPr lvl="2" algn="just"/>
            <a:r>
              <a:rPr lang="en-US" altLang="ja-JP" sz="2000" dirty="0">
                <a:latin typeface="Times New Roman" panose="02020603050405020304" pitchFamily="18" charset="0"/>
                <a:cs typeface="Times New Roman" panose="02020603050405020304" pitchFamily="18" charset="0"/>
              </a:rPr>
              <a:t>Promising of Optical Camera Communication for Internet of Things system (039-00).</a:t>
            </a:r>
          </a:p>
          <a:p>
            <a:pPr lvl="2" algn="just"/>
            <a:r>
              <a:rPr lang="en-US" altLang="ja-JP" sz="2000" dirty="0">
                <a:latin typeface="Times New Roman" panose="02020603050405020304" pitchFamily="18" charset="0"/>
                <a:cs typeface="Times New Roman" panose="02020603050405020304" pitchFamily="18" charset="0"/>
              </a:rPr>
              <a:t>OCC Enabled V2X Stack Architecture for Connected Mobility (036-01).</a:t>
            </a:r>
          </a:p>
          <a:p>
            <a:pPr lvl="2" algn="just"/>
            <a:r>
              <a:rPr lang="en-US" altLang="ja-JP" sz="2000" dirty="0">
                <a:latin typeface="Times New Roman" panose="02020603050405020304" pitchFamily="18" charset="0"/>
                <a:cs typeface="Times New Roman" panose="02020603050405020304" pitchFamily="18" charset="0"/>
              </a:rPr>
              <a:t>Consideration of OCC for Intelligent Transportation System (040-01).</a:t>
            </a:r>
          </a:p>
          <a:p>
            <a:pPr algn="just"/>
            <a:endParaRPr lang="en-US" altLang="ja-JP"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5894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406136"/>
            <a:ext cx="8640960" cy="4539208"/>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2</a:t>
            </a:r>
            <a:r>
              <a:rPr lang="en-US" altLang="ja-JP" sz="2800" baseline="30000" dirty="0">
                <a:latin typeface="Times New Roman" panose="02020603050405020304" pitchFamily="18" charset="0"/>
                <a:cs typeface="Times New Roman" panose="02020603050405020304" pitchFamily="18" charset="0"/>
              </a:rPr>
              <a:t>nd</a:t>
            </a:r>
            <a:r>
              <a:rPr lang="en-US" altLang="ja-JP" sz="2800" dirty="0">
                <a:latin typeface="Times New Roman" panose="02020603050405020304" pitchFamily="18" charset="0"/>
                <a:cs typeface="Times New Roman" panose="02020603050405020304" pitchFamily="18" charset="0"/>
              </a:rPr>
              <a:t> Session:</a:t>
            </a:r>
          </a:p>
          <a:p>
            <a:pPr lvl="1" algn="just"/>
            <a:r>
              <a:rPr lang="en-US" altLang="ja-JP" sz="2400" dirty="0">
                <a:latin typeface="Times New Roman" panose="02020603050405020304" pitchFamily="18" charset="0"/>
                <a:cs typeface="Times New Roman" panose="02020603050405020304" pitchFamily="18" charset="0"/>
              </a:rPr>
              <a:t>Hear Presentations (3 contributions)</a:t>
            </a:r>
          </a:p>
          <a:p>
            <a:pPr lvl="2" algn="just"/>
            <a:r>
              <a:rPr lang="en-US" altLang="ja-JP" sz="2000" dirty="0">
                <a:latin typeface="Times New Roman" panose="02020603050405020304" pitchFamily="18" charset="0"/>
                <a:cs typeface="Times New Roman" panose="02020603050405020304" pitchFamily="18" charset="0"/>
              </a:rPr>
              <a:t>The Effect of Camera Parameters on the Performance of V2V Optical Camera Communications (051-00).</a:t>
            </a:r>
          </a:p>
          <a:p>
            <a:pPr lvl="2" algn="just"/>
            <a:r>
              <a:rPr lang="en-US" altLang="ja-JP" sz="2000" dirty="0">
                <a:latin typeface="Times New Roman" panose="02020603050405020304" pitchFamily="18" charset="0"/>
                <a:cs typeface="Times New Roman" panose="02020603050405020304" pitchFamily="18" charset="0"/>
              </a:rPr>
              <a:t>OCC based </a:t>
            </a:r>
            <a:r>
              <a:rPr lang="en-US" altLang="ja-JP" sz="2000" dirty="0" err="1">
                <a:latin typeface="Times New Roman" panose="02020603050405020304" pitchFamily="18" charset="0"/>
                <a:cs typeface="Times New Roman" panose="02020603050405020304" pitchFamily="18" charset="0"/>
              </a:rPr>
              <a:t>IoT</a:t>
            </a:r>
            <a:r>
              <a:rPr lang="en-US" altLang="ja-JP" sz="2000" dirty="0">
                <a:latin typeface="Times New Roman" panose="02020603050405020304" pitchFamily="18" charset="0"/>
                <a:cs typeface="Times New Roman" panose="02020603050405020304" pitchFamily="18" charset="0"/>
              </a:rPr>
              <a:t> Devices for Industrial Applications (050-00).</a:t>
            </a:r>
          </a:p>
          <a:p>
            <a:pPr lvl="2" algn="just"/>
            <a:r>
              <a:rPr lang="en-US" altLang="ja-JP" sz="2000" dirty="0">
                <a:latin typeface="Times New Roman" panose="02020603050405020304" pitchFamily="18" charset="0"/>
                <a:cs typeface="Times New Roman" panose="02020603050405020304" pitchFamily="18" charset="0"/>
              </a:rPr>
              <a:t>Synchronization Issue for Optical Camera Communications (052-00).</a:t>
            </a:r>
          </a:p>
        </p:txBody>
      </p:sp>
    </p:spTree>
    <p:extLst>
      <p:ext uri="{BB962C8B-B14F-4D97-AF65-F5344CB8AC3E}">
        <p14:creationId xmlns:p14="http://schemas.microsoft.com/office/powerpoint/2010/main" val="30612422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latin typeface="Times New Roman" panose="02020603050405020304" pitchFamily="18" charset="0"/>
                <a:cs typeface="Times New Roman" panose="02020603050405020304" pitchFamily="18" charset="0"/>
              </a:rPr>
              <a:t>Accomplishment for the meeting</a:t>
            </a:r>
          </a:p>
        </p:txBody>
      </p:sp>
      <p:sp>
        <p:nvSpPr>
          <p:cNvPr id="7" name="Rectangle 3"/>
          <p:cNvSpPr>
            <a:spLocks noGrp="1" noChangeArrowheads="1"/>
          </p:cNvSpPr>
          <p:nvPr>
            <p:ph idx="1"/>
          </p:nvPr>
        </p:nvSpPr>
        <p:spPr>
          <a:xfrm>
            <a:off x="251520" y="1295400"/>
            <a:ext cx="8640960" cy="4953000"/>
          </a:xfrm>
          <a:ln/>
        </p:spPr>
        <p:txBody>
          <a:bodyPr>
            <a:normAutofit/>
          </a:bodyPr>
          <a:lstStyle/>
          <a:p>
            <a:pPr algn="just"/>
            <a:r>
              <a:rPr lang="en-US" altLang="ja-JP" sz="2800" dirty="0">
                <a:latin typeface="Times New Roman" panose="02020603050405020304" pitchFamily="18" charset="0"/>
                <a:cs typeface="Times New Roman" panose="02020603050405020304" pitchFamily="18" charset="0"/>
              </a:rPr>
              <a:t>3</a:t>
            </a:r>
            <a:r>
              <a:rPr lang="en-US" altLang="ja-JP" sz="2800" baseline="30000" dirty="0">
                <a:latin typeface="Times New Roman" panose="02020603050405020304" pitchFamily="18" charset="0"/>
                <a:cs typeface="Times New Roman" panose="02020603050405020304" pitchFamily="18" charset="0"/>
              </a:rPr>
              <a:t>rd</a:t>
            </a:r>
            <a:r>
              <a:rPr lang="en-US" altLang="ja-JP" sz="2800" dirty="0">
                <a:latin typeface="Times New Roman" panose="02020603050405020304" pitchFamily="18" charset="0"/>
                <a:cs typeface="Times New Roman" panose="02020603050405020304" pitchFamily="18" charset="0"/>
              </a:rPr>
              <a:t> Session:</a:t>
            </a:r>
          </a:p>
          <a:p>
            <a:pPr lvl="1" algn="just"/>
            <a:r>
              <a:rPr lang="en-US" altLang="ja-JP" sz="2400" dirty="0">
                <a:latin typeface="Times New Roman" panose="02020603050405020304" pitchFamily="18" charset="0"/>
                <a:cs typeface="Times New Roman" panose="02020603050405020304" pitchFamily="18" charset="0"/>
              </a:rPr>
              <a:t>Hear Presentations (2 contributions)</a:t>
            </a:r>
          </a:p>
          <a:p>
            <a:pPr lvl="2" algn="just"/>
            <a:r>
              <a:rPr lang="en-US" altLang="ja-JP" sz="2000" dirty="0">
                <a:latin typeface="Times New Roman" panose="02020603050405020304" pitchFamily="18" charset="0"/>
                <a:cs typeface="Times New Roman" panose="02020603050405020304" pitchFamily="18" charset="0"/>
              </a:rPr>
              <a:t>Optical Camera Communication based Real-Time Health Monitoring System (063-00).</a:t>
            </a:r>
          </a:p>
          <a:p>
            <a:pPr lvl="2" algn="just"/>
            <a:r>
              <a:rPr lang="en-US" altLang="ja-JP" sz="2000" dirty="0">
                <a:latin typeface="Times New Roman" panose="02020603050405020304" pitchFamily="18" charset="0"/>
                <a:cs typeface="Times New Roman" panose="02020603050405020304" pitchFamily="18" charset="0"/>
              </a:rPr>
              <a:t>New modulation technique for optical vehicular communication (064-00);</a:t>
            </a:r>
          </a:p>
          <a:p>
            <a:pPr lvl="1" algn="just"/>
            <a:r>
              <a:rPr lang="en-US" altLang="ja-JP" sz="2400" dirty="0">
                <a:latin typeface="Times New Roman" panose="02020603050405020304" pitchFamily="18" charset="0"/>
                <a:cs typeface="Times New Roman" panose="02020603050405020304" pitchFamily="18" charset="0"/>
              </a:rPr>
              <a:t>Draft Technical Considerations Document (065-00).</a:t>
            </a:r>
          </a:p>
          <a:p>
            <a:pPr lvl="1" algn="just"/>
            <a:r>
              <a:rPr lang="en-US" altLang="ja-JP" sz="2400" dirty="0">
                <a:latin typeface="Times New Roman" panose="02020603050405020304" pitchFamily="18" charset="0"/>
                <a:cs typeface="Times New Roman" panose="02020603050405020304" pitchFamily="18" charset="0"/>
              </a:rPr>
              <a:t>Update 7a Web Page.</a:t>
            </a:r>
          </a:p>
          <a:p>
            <a:pPr lvl="1" algn="just"/>
            <a:r>
              <a:rPr lang="en-US" altLang="ja-JP" sz="2400" dirty="0">
                <a:latin typeface="Times New Roman" panose="02020603050405020304" pitchFamily="18" charset="0"/>
                <a:cs typeface="Times New Roman" panose="02020603050405020304" pitchFamily="18" charset="0"/>
              </a:rPr>
              <a:t>Discuss the existing schedule and milestone.</a:t>
            </a:r>
          </a:p>
          <a:p>
            <a:pPr lvl="1" algn="just"/>
            <a:r>
              <a:rPr lang="en-US" altLang="ja-JP" sz="2400" dirty="0">
                <a:latin typeface="Times New Roman" panose="02020603050405020304" pitchFamily="18" charset="0"/>
                <a:cs typeface="Times New Roman" panose="02020603050405020304" pitchFamily="18" charset="0"/>
              </a:rPr>
              <a:t>Plan for February and March meeting.</a:t>
            </a:r>
          </a:p>
        </p:txBody>
      </p:sp>
    </p:spTree>
    <p:extLst>
      <p:ext uri="{BB962C8B-B14F-4D97-AF65-F5344CB8AC3E}">
        <p14:creationId xmlns:p14="http://schemas.microsoft.com/office/powerpoint/2010/main" val="21096785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Ad-Hoc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Date: 24 Feb (AM1Wed.)</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Call for Comments about TCD</a:t>
            </a:r>
          </a:p>
          <a:p>
            <a:pPr lvl="1" algn="just"/>
            <a:r>
              <a:rPr lang="en-US" altLang="ja-JP" sz="2400" dirty="0">
                <a:latin typeface="Times New Roman" panose="02020603050405020304" pitchFamily="18" charset="0"/>
                <a:cs typeface="Times New Roman" panose="02020603050405020304" pitchFamily="18" charset="0"/>
              </a:rPr>
              <a:t>Deadline: February 17, 2021</a:t>
            </a:r>
          </a:p>
          <a:p>
            <a:pPr lvl="1" algn="just"/>
            <a:r>
              <a:rPr lang="en-US" altLang="ja-JP" sz="2400" dirty="0">
                <a:latin typeface="Times New Roman" panose="02020603050405020304" pitchFamily="18" charset="0"/>
                <a:cs typeface="Times New Roman" panose="02020603050405020304" pitchFamily="18" charset="0"/>
              </a:rPr>
              <a:t>Upload the documents and inform to the Chairman (yjang@kookmin.ac.kr)</a:t>
            </a:r>
          </a:p>
          <a:p>
            <a:pPr algn="just"/>
            <a:r>
              <a:rPr lang="en-US" altLang="ja-JP" sz="2800" dirty="0">
                <a:latin typeface="Times New Roman" panose="02020603050405020304" pitchFamily="18" charset="0"/>
                <a:cs typeface="Times New Roman" panose="02020603050405020304" pitchFamily="18" charset="0"/>
              </a:rPr>
              <a:t>Appointing officers (should update)</a:t>
            </a:r>
          </a:p>
          <a:p>
            <a:pPr lvl="1" algn="just"/>
            <a:r>
              <a:rPr lang="en-US" altLang="ja-JP" sz="2000" dirty="0">
                <a:latin typeface="Times New Roman" panose="02020603050405020304" pitchFamily="18" charset="0"/>
                <a:cs typeface="Times New Roman" panose="02020603050405020304" pitchFamily="18" charset="0"/>
              </a:rPr>
              <a:t>Chairman: Yeong Min Jang (Kookmin University)</a:t>
            </a:r>
          </a:p>
          <a:p>
            <a:pPr lvl="1" algn="just"/>
            <a:r>
              <a:rPr lang="en-US" altLang="ja-JP" sz="2000" dirty="0">
                <a:latin typeface="Times New Roman" panose="02020603050405020304" pitchFamily="18" charset="0"/>
                <a:cs typeface="Times New Roman" panose="02020603050405020304" pitchFamily="18" charset="0"/>
              </a:rPr>
              <a:t>Vice Chairman: Sangsung Choi</a:t>
            </a:r>
          </a:p>
          <a:p>
            <a:pPr lvl="1" algn="just"/>
            <a:r>
              <a:rPr lang="en-US" altLang="ja-JP" sz="2000" dirty="0">
                <a:latin typeface="Times New Roman" panose="02020603050405020304" pitchFamily="18" charset="0"/>
                <a:cs typeface="Times New Roman" panose="02020603050405020304" pitchFamily="18" charset="0"/>
              </a:rPr>
              <a:t>Chief Technical Editor: </a:t>
            </a:r>
          </a:p>
          <a:p>
            <a:pPr lvl="1" algn="just"/>
            <a:r>
              <a:rPr lang="en-US" altLang="ja-JP" sz="2000" dirty="0">
                <a:latin typeface="Times New Roman" panose="02020603050405020304" pitchFamily="18" charset="0"/>
                <a:cs typeface="Times New Roman" panose="02020603050405020304" pitchFamily="18" charset="0"/>
              </a:rPr>
              <a:t>Technical Editor: </a:t>
            </a:r>
          </a:p>
          <a:p>
            <a:pPr lvl="1" algn="just"/>
            <a:r>
              <a:rPr lang="en-US" altLang="ja-JP" sz="2000" dirty="0">
                <a:latin typeface="Times New Roman" panose="02020603050405020304" pitchFamily="18" charset="0"/>
                <a:cs typeface="Times New Roman" panose="02020603050405020304" pitchFamily="18" charset="0"/>
              </a:rPr>
              <a:t>Secretaries: Vinayagam Mariappan</a:t>
            </a:r>
          </a:p>
        </p:txBody>
      </p:sp>
    </p:spTree>
    <p:extLst>
      <p:ext uri="{BB962C8B-B14F-4D97-AF65-F5344CB8AC3E}">
        <p14:creationId xmlns:p14="http://schemas.microsoft.com/office/powerpoint/2010/main" val="46206313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altLang="ja-JP" sz="4000" dirty="0">
                <a:latin typeface="Times New Roman" panose="02020603050405020304" pitchFamily="18" charset="0"/>
                <a:cs typeface="Times New Roman" panose="02020603050405020304" pitchFamily="18" charset="0"/>
              </a:rPr>
              <a:t>Plan for March Meeting</a:t>
            </a:r>
            <a:endParaRPr lang="en-US" sz="4000" dirty="0">
              <a:latin typeface="Times New Roman" panose="02020603050405020304" pitchFamily="18" charset="0"/>
              <a:cs typeface="Times New Roman" panose="02020603050405020304" pitchFamily="18" charset="0"/>
            </a:endParaRPr>
          </a:p>
        </p:txBody>
      </p:sp>
      <p:sp>
        <p:nvSpPr>
          <p:cNvPr id="7" name="Rectangle 3"/>
          <p:cNvSpPr>
            <a:spLocks noGrp="1" noChangeArrowheads="1"/>
          </p:cNvSpPr>
          <p:nvPr>
            <p:ph idx="1"/>
          </p:nvPr>
        </p:nvSpPr>
        <p:spPr>
          <a:xfrm>
            <a:off x="251520" y="1406136"/>
            <a:ext cx="8640960" cy="4539208"/>
          </a:xfrm>
          <a:ln/>
        </p:spPr>
        <p:txBody>
          <a:bodyPr>
            <a:normAutofit/>
          </a:bodyPr>
          <a:lstStyle/>
          <a:p>
            <a:pPr algn="just">
              <a:lnSpc>
                <a:spcPct val="80000"/>
              </a:lnSpc>
            </a:pPr>
            <a:r>
              <a:rPr lang="en-US" altLang="ja-JP" sz="2800" dirty="0">
                <a:latin typeface="Times New Roman" panose="02020603050405020304" pitchFamily="18" charset="0"/>
                <a:ea typeface="ＭＳ Ｐゴシック" pitchFamily="50" charset="-128"/>
                <a:cs typeface="Times New Roman" panose="02020603050405020304" pitchFamily="18" charset="0"/>
              </a:rPr>
              <a:t>3 slots (AM1 on Tue., Wed., and Thur.)</a:t>
            </a:r>
            <a:endParaRPr lang="en-US" altLang="ko-KR" sz="2800" dirty="0">
              <a:latin typeface="Times New Roman" panose="02020603050405020304" pitchFamily="18" charset="0"/>
              <a:ea typeface="굴림" pitchFamily="34" charset="-127"/>
              <a:cs typeface="Times New Roman" panose="02020603050405020304" pitchFamily="18" charset="0"/>
            </a:endParaRPr>
          </a:p>
          <a:p>
            <a:pPr algn="just"/>
            <a:r>
              <a:rPr lang="en-US" altLang="ja-JP" sz="2800" dirty="0">
                <a:latin typeface="Times New Roman" panose="02020603050405020304" pitchFamily="18" charset="0"/>
                <a:cs typeface="Times New Roman" panose="02020603050405020304" pitchFamily="18" charset="0"/>
              </a:rPr>
              <a:t>Finalize and approve TCD</a:t>
            </a:r>
          </a:p>
          <a:p>
            <a:pPr algn="just"/>
            <a:r>
              <a:rPr lang="en-US" altLang="ja-JP" sz="2800" dirty="0">
                <a:latin typeface="Times New Roman" panose="02020603050405020304" pitchFamily="18" charset="0"/>
                <a:cs typeface="Times New Roman" panose="02020603050405020304" pitchFamily="18" charset="0"/>
              </a:rPr>
              <a:t>Start preparation Call for Proposal(</a:t>
            </a:r>
            <a:r>
              <a:rPr lang="en-US" altLang="ja-JP" sz="2800">
                <a:latin typeface="Times New Roman" panose="02020603050405020304" pitchFamily="18" charset="0"/>
                <a:cs typeface="Times New Roman" panose="02020603050405020304" pitchFamily="18" charset="0"/>
              </a:rPr>
              <a:t>CFP) (</a:t>
            </a:r>
            <a:r>
              <a:rPr lang="en-US" altLang="ja-JP" sz="2800" dirty="0">
                <a:latin typeface="Times New Roman" panose="02020603050405020304" pitchFamily="18" charset="0"/>
                <a:cs typeface="Times New Roman" panose="02020603050405020304" pitchFamily="18" charset="0"/>
              </a:rPr>
              <a:t>and challenge to release CFP)</a:t>
            </a:r>
          </a:p>
          <a:p>
            <a:pPr algn="just"/>
            <a:endParaRPr lang="en-US" altLang="ja-JP"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8690892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17403</TotalTime>
  <Words>313</Words>
  <Application>Microsoft Office PowerPoint</Application>
  <PresentationFormat>On-screen Show (4:3)</PresentationFormat>
  <Paragraphs>54</Paragraphs>
  <Slides>7</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굴림</vt:lpstr>
      <vt:lpstr>맑은 고딕</vt:lpstr>
      <vt:lpstr>ＭＳ Ｐゴシック</vt:lpstr>
      <vt:lpstr>宋体</vt:lpstr>
      <vt:lpstr>Arial</vt:lpstr>
      <vt:lpstr>Calibri</vt:lpstr>
      <vt:lpstr>Times New Roman</vt:lpstr>
      <vt:lpstr>Office Theme</vt:lpstr>
      <vt:lpstr>PowerPoint Presentation</vt:lpstr>
      <vt:lpstr>PowerPoint Presentation</vt:lpstr>
      <vt:lpstr>Accomplishment for the meeting</vt:lpstr>
      <vt:lpstr>Accomplishment for the meeting</vt:lpstr>
      <vt:lpstr>Accomplishment for the meeting</vt:lpstr>
      <vt:lpstr>Plan for Ad-Hoc  Meeting</vt:lpstr>
      <vt:lpstr>Plan for March Meeting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NEW BAND PLAN FOR 15.7</dc:title>
  <dc:creator>Soo-Young Chang</dc:creator>
  <cp:lastModifiedBy>Huy Nguyen Ngoc</cp:lastModifiedBy>
  <cp:revision>718</cp:revision>
  <cp:lastPrinted>2017-05-07T15:48:38Z</cp:lastPrinted>
  <dcterms:created xsi:type="dcterms:W3CDTF">2010-05-15T17:50:32Z</dcterms:created>
  <dcterms:modified xsi:type="dcterms:W3CDTF">2021-01-21T14:01:04Z</dcterms:modified>
</cp:coreProperties>
</file>