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346" r:id="rId2"/>
    <p:sldId id="311" r:id="rId3"/>
    <p:sldId id="352" r:id="rId4"/>
    <p:sldId id="353" r:id="rId5"/>
    <p:sldId id="355" r:id="rId6"/>
    <p:sldId id="354" r:id="rId7"/>
    <p:sldId id="356"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2" autoAdjust="0"/>
    <p:restoredTop sz="93488" autoAdjust="0"/>
  </p:normalViewPr>
  <p:slideViewPr>
    <p:cSldViewPr>
      <p:cViewPr varScale="1">
        <p:scale>
          <a:sx n="77" d="100"/>
          <a:sy n="77" d="100"/>
        </p:scale>
        <p:origin x="102" y="936"/>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81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1/21/2021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1/21/2021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15-19-0551-00-0vat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1/21/2021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1/21/2021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January 2021</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DCN 15-21-0075-00-007a</a:t>
            </a:r>
            <a:endParaRPr lang="en-US" sz="1400" b="1" dirty="0">
              <a:solidFill>
                <a:schemeClr val="tx1"/>
              </a:solidFill>
              <a:latin typeface="Times New Roman" pitchFamily="18" charset="0"/>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1/21/2021</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1/21/2021</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1/21/2021</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1/21/2021</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1/21/2021</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1/21/2021</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1/21/2021</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0" y="838200"/>
            <a:ext cx="8991600" cy="4770537"/>
          </a:xfrm>
          <a:prstGeom prst="rect">
            <a:avLst/>
          </a:prstGeom>
          <a:noFill/>
          <a:ln w="12700">
            <a:noFill/>
            <a:miter lim="800000"/>
            <a:headEnd type="none" w="sm" len="sm"/>
            <a:tailEnd type="none" w="sm" len="sm"/>
          </a:ln>
          <a:effectLst/>
        </p:spPr>
        <p:txBody>
          <a:bodyPr>
            <a:spAutoFit/>
          </a:bodyPr>
          <a:lstStyle/>
          <a:p>
            <a:pPr algn="ctr"/>
            <a:r>
              <a:rPr lang="en-US" altLang="ja-JP" sz="1800" b="1" u="sng" dirty="0">
                <a:effectLst>
                  <a:outerShdw blurRad="38100" dist="38100" dir="2700000" algn="tl">
                    <a:srgbClr val="C0C0C0"/>
                  </a:outerShdw>
                </a:effectLst>
                <a:latin typeface="Times New Roman" panose="02020603050405020304" pitchFamily="18" charset="0"/>
                <a:ea typeface="ＭＳ Ｐゴシック" charset="-128"/>
                <a:cs typeface="Times New Roman" panose="02020603050405020304" pitchFamily="18" charset="0"/>
              </a:rPr>
              <a:t>Project: IEEE P802.15 Working Group for Wireless Personal Area Networks (WPANs)</a:t>
            </a:r>
            <a:endParaRPr lang="en-US" altLang="ja-JP" sz="1600" b="1"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15.7a Higher Rate, Longer Range OCC TG Closing Report(Jan. 2021)	</a:t>
            </a: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 </a:t>
            </a:r>
            <a:r>
              <a:rPr lang="en-US" altLang="ja-JP" sz="1600" dirty="0">
                <a:latin typeface="Times New Roman" panose="02020603050405020304" pitchFamily="18" charset="0"/>
                <a:ea typeface="ＭＳ Ｐゴシック" charset="-128"/>
                <a:cs typeface="Times New Roman" panose="02020603050405020304" pitchFamily="18" charset="0"/>
              </a:rPr>
              <a:t>January 21, 2021	</a:t>
            </a:r>
          </a:p>
          <a:p>
            <a:r>
              <a:rPr lang="en-US" altLang="ja-JP" sz="1600" b="1" dirty="0">
                <a:latin typeface="Times New Roman" panose="02020603050405020304" pitchFamily="18" charset="0"/>
                <a:ea typeface="ＭＳ Ｐゴシック" charset="-128"/>
                <a:cs typeface="Times New Roman" panose="02020603050405020304" pitchFamily="18" charset="0"/>
              </a:rPr>
              <a:t>Source: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Yeong Min Jang</a:t>
            </a:r>
            <a:r>
              <a:rPr lang="en-US" altLang="zh-CN" sz="1600" dirty="0">
                <a:latin typeface="Times New Roman" panose="02020603050405020304" pitchFamily="18" charset="0"/>
                <a:ea typeface="ＭＳ Ｐゴシック" charset="-128"/>
                <a:cs typeface="Times New Roman" panose="02020603050405020304" pitchFamily="18" charset="0"/>
              </a:rPr>
              <a:t>,</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ko-KR" sz="1600" dirty="0">
                <a:latin typeface="Times New Roman" panose="02020603050405020304" pitchFamily="18" charset="0"/>
                <a:ea typeface="굴림" charset="-127"/>
                <a:cs typeface="Times New Roman" panose="02020603050405020304" pitchFamily="18" charset="0"/>
              </a:rPr>
              <a:t>Kookmin University</a:t>
            </a:r>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dirty="0">
                <a:latin typeface="Times New Roman" panose="02020603050405020304" pitchFamily="18" charset="0"/>
                <a:ea typeface="ＭＳ Ｐゴシック" charset="-128"/>
                <a:cs typeface="Times New Roman" panose="02020603050405020304" pitchFamily="18" charset="0"/>
              </a:rPr>
              <a:t>Address</a:t>
            </a:r>
          </a:p>
          <a:p>
            <a:r>
              <a:rPr lang="en-US" altLang="ja-JP" sz="1600" dirty="0">
                <a:latin typeface="Times New Roman" panose="02020603050405020304" pitchFamily="18" charset="0"/>
                <a:ea typeface="ＭＳ Ｐゴシック" charset="-128"/>
                <a:cs typeface="Times New Roman" panose="02020603050405020304" pitchFamily="18" charset="0"/>
              </a:rPr>
              <a:t>Voice: +82-10-8536-6060  				E-Mail: </a:t>
            </a:r>
            <a:r>
              <a:rPr lang="en-US" altLang="ko-KR" sz="1600" dirty="0">
                <a:latin typeface="Times New Roman" panose="02020603050405020304" pitchFamily="18" charset="0"/>
                <a:ea typeface="굴림" charset="-127"/>
                <a:cs typeface="Times New Roman" panose="02020603050405020304" pitchFamily="18" charset="0"/>
              </a:rPr>
              <a:t>yjang@kookmin.ac.kr</a:t>
            </a:r>
            <a:r>
              <a:rPr lang="en-US" altLang="ja-JP" sz="1600"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IEEE 802.15.7a Higher Rate, Longer Range OCC TG Closing Report </a:t>
            </a:r>
            <a:r>
              <a:rPr lang="en-US" altLang="ja-JP" sz="1600" dirty="0">
                <a:latin typeface="Times New Roman" panose="02020603050405020304" pitchFamily="18" charset="0"/>
                <a:ea typeface="ＭＳ Ｐゴシック" pitchFamily="-65" charset="-128"/>
                <a:cs typeface="Times New Roman" panose="02020603050405020304" pitchFamily="18" charset="0"/>
              </a:rPr>
              <a:t>for</a:t>
            </a:r>
            <a:r>
              <a:rPr lang="en-US" altLang="ja-JP" sz="1600" dirty="0">
                <a:latin typeface="Times New Roman" panose="02020603050405020304" pitchFamily="18" charset="0"/>
                <a:ea typeface="ＭＳ Ｐゴシック" charset="-128"/>
                <a:cs typeface="Times New Roman" panose="02020603050405020304" pitchFamily="18" charset="0"/>
              </a:rPr>
              <a:t> January 2021</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[Report progress to WG]</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a:ea typeface="ＭＳ Ｐゴシック" pitchFamily="50" charset="-128"/>
              </a:rPr>
              <a:t>IEEE 802.15.7a Higher Rate, Longer Range OCC TG</a:t>
            </a:r>
            <a:br>
              <a:rPr lang="en-US" altLang="ja-JP" b="1" dirty="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a:ea typeface="ＭＳ Ｐゴシック" pitchFamily="50" charset="-128"/>
              </a:rPr>
              <a:t>Closing report</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a:ea typeface="ＭＳ Ｐゴシック" pitchFamily="50" charset="-128"/>
              </a:rPr>
              <a:t> </a:t>
            </a:r>
            <a:br>
              <a:rPr lang="en-US" altLang="ja-JP" dirty="0">
                <a:ea typeface="ＭＳ Ｐゴシック" pitchFamily="50" charset="-128"/>
              </a:rPr>
            </a:br>
            <a:r>
              <a:rPr lang="en-US" altLang="ja-JP" dirty="0">
                <a:ea typeface="ＭＳ Ｐゴシック" pitchFamily="50" charset="-128"/>
              </a:rPr>
              <a:t>January 21, 2021</a:t>
            </a:r>
            <a:endParaRPr lang="ja-JP" altLang="ja-JP" dirty="0"/>
          </a:p>
        </p:txBody>
      </p:sp>
    </p:spTree>
    <p:extLst>
      <p:ext uri="{BB962C8B-B14F-4D97-AF65-F5344CB8AC3E}">
        <p14:creationId xmlns:p14="http://schemas.microsoft.com/office/powerpoint/2010/main" val="3507418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251520" y="1406136"/>
            <a:ext cx="8640960" cy="4539208"/>
          </a:xfrm>
          <a:ln/>
        </p:spPr>
        <p:txBody>
          <a:bodyPr>
            <a:normAutofit fontScale="92500"/>
          </a:bodyPr>
          <a:lstStyle/>
          <a:p>
            <a:pPr algn="just"/>
            <a:r>
              <a:rPr lang="en-US" altLang="ja-JP" sz="2800" dirty="0">
                <a:latin typeface="Times New Roman" panose="02020603050405020304" pitchFamily="18" charset="0"/>
                <a:cs typeface="Times New Roman" panose="02020603050405020304" pitchFamily="18" charset="0"/>
              </a:rPr>
              <a:t>3 Sessions (on Mon., Tue., and Wed.)</a:t>
            </a:r>
          </a:p>
          <a:p>
            <a:pPr algn="just"/>
            <a:r>
              <a:rPr lang="en-US" altLang="ja-JP" sz="2800" dirty="0">
                <a:latin typeface="Times New Roman" panose="02020603050405020304" pitchFamily="18" charset="0"/>
                <a:cs typeface="Times New Roman" panose="02020603050405020304" pitchFamily="18" charset="0"/>
              </a:rPr>
              <a:t>Hear CFA responses</a:t>
            </a:r>
          </a:p>
          <a:p>
            <a:pPr algn="just"/>
            <a:r>
              <a:rPr lang="en-US" altLang="ja-JP" sz="2800" dirty="0">
                <a:latin typeface="Times New Roman" panose="02020603050405020304" pitchFamily="18" charset="0"/>
                <a:cs typeface="Times New Roman" panose="02020603050405020304" pitchFamily="18" charset="0"/>
              </a:rPr>
              <a:t>Start preparing Technical Consideration Document(TCD)</a:t>
            </a:r>
          </a:p>
          <a:p>
            <a:pPr algn="just"/>
            <a:r>
              <a:rPr lang="en-US" altLang="ja-JP" sz="2800" dirty="0"/>
              <a:t>TCD Editing</a:t>
            </a:r>
            <a:endParaRPr lang="en-US" altLang="ja-JP" sz="2800" dirty="0">
              <a:latin typeface="Times New Roman" panose="02020603050405020304" pitchFamily="18" charset="0"/>
              <a:cs typeface="Times New Roman" panose="02020603050405020304" pitchFamily="18" charset="0"/>
            </a:endParaRPr>
          </a:p>
          <a:p>
            <a:pPr algn="just"/>
            <a:r>
              <a:rPr lang="en-US" altLang="ja-JP" sz="2800" dirty="0">
                <a:latin typeface="Times New Roman" panose="02020603050405020304" pitchFamily="18" charset="0"/>
                <a:cs typeface="Times New Roman" panose="02020603050405020304" pitchFamily="18" charset="0"/>
              </a:rPr>
              <a:t>1</a:t>
            </a:r>
            <a:r>
              <a:rPr lang="en-US" altLang="ja-JP" sz="2800" baseline="30000" dirty="0">
                <a:latin typeface="Times New Roman" panose="02020603050405020304" pitchFamily="18" charset="0"/>
                <a:cs typeface="Times New Roman" panose="02020603050405020304" pitchFamily="18" charset="0"/>
              </a:rPr>
              <a:t>st</a:t>
            </a:r>
            <a:r>
              <a:rPr lang="en-US" altLang="ja-JP" sz="2800" dirty="0">
                <a:latin typeface="Times New Roman" panose="02020603050405020304" pitchFamily="18" charset="0"/>
                <a:cs typeface="Times New Roman" panose="02020603050405020304" pitchFamily="18" charset="0"/>
              </a:rPr>
              <a:t> Session:</a:t>
            </a:r>
          </a:p>
          <a:p>
            <a:pPr lvl="1" algn="just"/>
            <a:r>
              <a:rPr lang="en-US" altLang="ja-JP" sz="2400" dirty="0">
                <a:latin typeface="Times New Roman" panose="02020603050405020304" pitchFamily="18" charset="0"/>
                <a:cs typeface="Times New Roman" panose="02020603050405020304" pitchFamily="18" charset="0"/>
              </a:rPr>
              <a:t>Hear Presentations (3 contributions)</a:t>
            </a:r>
          </a:p>
          <a:p>
            <a:pPr lvl="2" algn="just"/>
            <a:r>
              <a:rPr lang="en-US" altLang="ja-JP" sz="2000" dirty="0">
                <a:latin typeface="Times New Roman" panose="02020603050405020304" pitchFamily="18" charset="0"/>
                <a:cs typeface="Times New Roman" panose="02020603050405020304" pitchFamily="18" charset="0"/>
              </a:rPr>
              <a:t>Promising of Optical Camera Communication for Internet of Things system (039-00).</a:t>
            </a:r>
          </a:p>
          <a:p>
            <a:pPr lvl="2" algn="just"/>
            <a:r>
              <a:rPr lang="en-US" altLang="ja-JP" sz="2000" dirty="0">
                <a:latin typeface="Times New Roman" panose="02020603050405020304" pitchFamily="18" charset="0"/>
                <a:cs typeface="Times New Roman" panose="02020603050405020304" pitchFamily="18" charset="0"/>
              </a:rPr>
              <a:t>OCC Enabled V2X Stack Architecture for Connected Mobility (036-01).</a:t>
            </a:r>
          </a:p>
          <a:p>
            <a:pPr lvl="2" algn="just"/>
            <a:r>
              <a:rPr lang="en-US" altLang="ja-JP" sz="2000" dirty="0">
                <a:latin typeface="Times New Roman" panose="02020603050405020304" pitchFamily="18" charset="0"/>
                <a:cs typeface="Times New Roman" panose="02020603050405020304" pitchFamily="18" charset="0"/>
              </a:rPr>
              <a:t>Consideration of OCC for Intelligent Transportation System (040-01).</a:t>
            </a:r>
          </a:p>
          <a:p>
            <a:pPr algn="just"/>
            <a:endParaRPr lang="en-US" altLang="ja-JP"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8941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251520" y="1406136"/>
            <a:ext cx="8640960" cy="4539208"/>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2</a:t>
            </a:r>
            <a:r>
              <a:rPr lang="en-US" altLang="ja-JP" sz="2800" baseline="30000" dirty="0">
                <a:latin typeface="Times New Roman" panose="02020603050405020304" pitchFamily="18" charset="0"/>
                <a:cs typeface="Times New Roman" panose="02020603050405020304" pitchFamily="18" charset="0"/>
              </a:rPr>
              <a:t>nd</a:t>
            </a:r>
            <a:r>
              <a:rPr lang="en-US" altLang="ja-JP" sz="2800" dirty="0">
                <a:latin typeface="Times New Roman" panose="02020603050405020304" pitchFamily="18" charset="0"/>
                <a:cs typeface="Times New Roman" panose="02020603050405020304" pitchFamily="18" charset="0"/>
              </a:rPr>
              <a:t> Session:</a:t>
            </a:r>
          </a:p>
          <a:p>
            <a:pPr lvl="1" algn="just"/>
            <a:r>
              <a:rPr lang="en-US" altLang="ja-JP" sz="2400" dirty="0">
                <a:latin typeface="Times New Roman" panose="02020603050405020304" pitchFamily="18" charset="0"/>
                <a:cs typeface="Times New Roman" panose="02020603050405020304" pitchFamily="18" charset="0"/>
              </a:rPr>
              <a:t>Hear Presentations (3 contributions)</a:t>
            </a:r>
          </a:p>
          <a:p>
            <a:pPr lvl="2" algn="just"/>
            <a:r>
              <a:rPr lang="en-US" altLang="ja-JP" sz="2000" dirty="0">
                <a:latin typeface="Times New Roman" panose="02020603050405020304" pitchFamily="18" charset="0"/>
                <a:cs typeface="Times New Roman" panose="02020603050405020304" pitchFamily="18" charset="0"/>
              </a:rPr>
              <a:t>The Effect of Camera Parameters on the Performance of V2V Optical Camera Communications (051-00).</a:t>
            </a:r>
          </a:p>
          <a:p>
            <a:pPr lvl="2" algn="just"/>
            <a:r>
              <a:rPr lang="en-US" altLang="ja-JP" sz="2000" dirty="0">
                <a:latin typeface="Times New Roman" panose="02020603050405020304" pitchFamily="18" charset="0"/>
                <a:cs typeface="Times New Roman" panose="02020603050405020304" pitchFamily="18" charset="0"/>
              </a:rPr>
              <a:t>OCC based </a:t>
            </a:r>
            <a:r>
              <a:rPr lang="en-US" altLang="ja-JP" sz="2000" dirty="0" err="1">
                <a:latin typeface="Times New Roman" panose="02020603050405020304" pitchFamily="18" charset="0"/>
                <a:cs typeface="Times New Roman" panose="02020603050405020304" pitchFamily="18" charset="0"/>
              </a:rPr>
              <a:t>IoT</a:t>
            </a:r>
            <a:r>
              <a:rPr lang="en-US" altLang="ja-JP" sz="2000" dirty="0">
                <a:latin typeface="Times New Roman" panose="02020603050405020304" pitchFamily="18" charset="0"/>
                <a:cs typeface="Times New Roman" panose="02020603050405020304" pitchFamily="18" charset="0"/>
              </a:rPr>
              <a:t> Devices for Industrial Applications (050-00).</a:t>
            </a:r>
          </a:p>
          <a:p>
            <a:pPr lvl="2" algn="just"/>
            <a:r>
              <a:rPr lang="en-US" altLang="ja-JP" sz="2000" dirty="0">
                <a:latin typeface="Times New Roman" panose="02020603050405020304" pitchFamily="18" charset="0"/>
                <a:cs typeface="Times New Roman" panose="02020603050405020304" pitchFamily="18" charset="0"/>
              </a:rPr>
              <a:t>Synchronization Issue for Optical Camera Communications (052-00).</a:t>
            </a:r>
          </a:p>
        </p:txBody>
      </p:sp>
    </p:spTree>
    <p:extLst>
      <p:ext uri="{BB962C8B-B14F-4D97-AF65-F5344CB8AC3E}">
        <p14:creationId xmlns:p14="http://schemas.microsoft.com/office/powerpoint/2010/main" val="3061242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251520" y="1295400"/>
            <a:ext cx="8640960" cy="4953000"/>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3</a:t>
            </a:r>
            <a:r>
              <a:rPr lang="en-US" altLang="ja-JP" sz="2800" baseline="30000" dirty="0">
                <a:latin typeface="Times New Roman" panose="02020603050405020304" pitchFamily="18" charset="0"/>
                <a:cs typeface="Times New Roman" panose="02020603050405020304" pitchFamily="18" charset="0"/>
              </a:rPr>
              <a:t>rd</a:t>
            </a:r>
            <a:r>
              <a:rPr lang="en-US" altLang="ja-JP" sz="2800" dirty="0">
                <a:latin typeface="Times New Roman" panose="02020603050405020304" pitchFamily="18" charset="0"/>
                <a:cs typeface="Times New Roman" panose="02020603050405020304" pitchFamily="18" charset="0"/>
              </a:rPr>
              <a:t> Session:</a:t>
            </a:r>
          </a:p>
          <a:p>
            <a:pPr lvl="1" algn="just"/>
            <a:r>
              <a:rPr lang="en-US" altLang="ja-JP" sz="2400" dirty="0">
                <a:latin typeface="Times New Roman" panose="02020603050405020304" pitchFamily="18" charset="0"/>
                <a:cs typeface="Times New Roman" panose="02020603050405020304" pitchFamily="18" charset="0"/>
              </a:rPr>
              <a:t>Hear Presentations (2 contributions)</a:t>
            </a:r>
          </a:p>
          <a:p>
            <a:pPr lvl="2" algn="just"/>
            <a:r>
              <a:rPr lang="en-US" altLang="ja-JP" sz="2000" dirty="0">
                <a:latin typeface="Times New Roman" panose="02020603050405020304" pitchFamily="18" charset="0"/>
                <a:cs typeface="Times New Roman" panose="02020603050405020304" pitchFamily="18" charset="0"/>
              </a:rPr>
              <a:t>Optical Camera Communication based Real-Time Health Monitoring System (063-00).</a:t>
            </a:r>
          </a:p>
          <a:p>
            <a:pPr lvl="2" algn="just"/>
            <a:r>
              <a:rPr lang="en-US" altLang="ja-JP" sz="2000" dirty="0">
                <a:latin typeface="Times New Roman" panose="02020603050405020304" pitchFamily="18" charset="0"/>
                <a:cs typeface="Times New Roman" panose="02020603050405020304" pitchFamily="18" charset="0"/>
              </a:rPr>
              <a:t>New modulation technique for optical vehicular communication (064-00);</a:t>
            </a:r>
          </a:p>
          <a:p>
            <a:pPr lvl="1" algn="just"/>
            <a:r>
              <a:rPr lang="en-US" altLang="ja-JP" sz="2400" dirty="0">
                <a:latin typeface="Times New Roman" panose="02020603050405020304" pitchFamily="18" charset="0"/>
                <a:cs typeface="Times New Roman" panose="02020603050405020304" pitchFamily="18" charset="0"/>
              </a:rPr>
              <a:t>Draft Technical Considerations Document (065-00).</a:t>
            </a:r>
          </a:p>
          <a:p>
            <a:pPr lvl="1" algn="just"/>
            <a:r>
              <a:rPr lang="en-US" altLang="ja-JP" sz="2400" dirty="0">
                <a:latin typeface="Times New Roman" panose="02020603050405020304" pitchFamily="18" charset="0"/>
                <a:cs typeface="Times New Roman" panose="02020603050405020304" pitchFamily="18" charset="0"/>
              </a:rPr>
              <a:t>Update 7a Web Page.</a:t>
            </a:r>
          </a:p>
          <a:p>
            <a:pPr lvl="1" algn="just"/>
            <a:r>
              <a:rPr lang="en-US" altLang="ja-JP" sz="2400" dirty="0">
                <a:latin typeface="Times New Roman" panose="02020603050405020304" pitchFamily="18" charset="0"/>
                <a:cs typeface="Times New Roman" panose="02020603050405020304" pitchFamily="18" charset="0"/>
              </a:rPr>
              <a:t>Discuss the existing schedule and milestone.</a:t>
            </a:r>
          </a:p>
          <a:p>
            <a:pPr lvl="1" algn="just"/>
            <a:r>
              <a:rPr lang="en-US" altLang="ja-JP" sz="2400" dirty="0">
                <a:latin typeface="Times New Roman" panose="02020603050405020304" pitchFamily="18" charset="0"/>
                <a:cs typeface="Times New Roman" panose="02020603050405020304" pitchFamily="18" charset="0"/>
              </a:rPr>
              <a:t>Plan for February and March meeting.</a:t>
            </a:r>
          </a:p>
        </p:txBody>
      </p:sp>
    </p:spTree>
    <p:extLst>
      <p:ext uri="{BB962C8B-B14F-4D97-AF65-F5344CB8AC3E}">
        <p14:creationId xmlns:p14="http://schemas.microsoft.com/office/powerpoint/2010/main" val="2109678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ja-JP" sz="4000" dirty="0">
                <a:latin typeface="Times New Roman" panose="02020603050405020304" pitchFamily="18" charset="0"/>
                <a:cs typeface="Times New Roman" panose="02020603050405020304" pitchFamily="18" charset="0"/>
              </a:rPr>
              <a:t>Plan for Ad-Hoc  Meeting</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251520" y="1406136"/>
            <a:ext cx="8640960" cy="4539208"/>
          </a:xfrm>
          <a:ln/>
        </p:spPr>
        <p:txBody>
          <a:bodyPr>
            <a:normAutofit/>
          </a:bodyPr>
          <a:lstStyle/>
          <a:p>
            <a:pPr algn="just">
              <a:lnSpc>
                <a:spcPct val="80000"/>
              </a:lnSpc>
            </a:pPr>
            <a:r>
              <a:rPr lang="en-US" altLang="ja-JP" sz="2800" dirty="0">
                <a:latin typeface="Times New Roman" panose="02020603050405020304" pitchFamily="18" charset="0"/>
                <a:ea typeface="ＭＳ Ｐゴシック" pitchFamily="50" charset="-128"/>
                <a:cs typeface="Times New Roman" panose="02020603050405020304" pitchFamily="18" charset="0"/>
              </a:rPr>
              <a:t>Date: 24 Feb (AM1Wed.)</a:t>
            </a:r>
            <a:endParaRPr lang="en-US" altLang="ko-KR" sz="2800" dirty="0">
              <a:latin typeface="Times New Roman" panose="02020603050405020304" pitchFamily="18" charset="0"/>
              <a:ea typeface="굴림" pitchFamily="34" charset="-127"/>
              <a:cs typeface="Times New Roman" panose="02020603050405020304" pitchFamily="18" charset="0"/>
            </a:endParaRPr>
          </a:p>
          <a:p>
            <a:pPr algn="just"/>
            <a:r>
              <a:rPr lang="en-US" altLang="ja-JP" sz="2800" dirty="0">
                <a:latin typeface="Times New Roman" panose="02020603050405020304" pitchFamily="18" charset="0"/>
                <a:cs typeface="Times New Roman" panose="02020603050405020304" pitchFamily="18" charset="0"/>
              </a:rPr>
              <a:t>Call for Comments about TCD</a:t>
            </a:r>
          </a:p>
          <a:p>
            <a:pPr lvl="1" algn="just"/>
            <a:r>
              <a:rPr lang="en-US" altLang="ja-JP" sz="2400" dirty="0">
                <a:latin typeface="Times New Roman" panose="02020603050405020304" pitchFamily="18" charset="0"/>
                <a:cs typeface="Times New Roman" panose="02020603050405020304" pitchFamily="18" charset="0"/>
              </a:rPr>
              <a:t>Deadline: February 17, 2021</a:t>
            </a:r>
          </a:p>
          <a:p>
            <a:pPr lvl="1" algn="just"/>
            <a:r>
              <a:rPr lang="en-US" altLang="ja-JP" sz="2400" dirty="0">
                <a:latin typeface="Times New Roman" panose="02020603050405020304" pitchFamily="18" charset="0"/>
                <a:cs typeface="Times New Roman" panose="02020603050405020304" pitchFamily="18" charset="0"/>
              </a:rPr>
              <a:t>Upload the documents and inform to the Chairman (yjang@kookmin.ac.kr)</a:t>
            </a:r>
          </a:p>
          <a:p>
            <a:pPr algn="just"/>
            <a:r>
              <a:rPr lang="en-US" altLang="ja-JP" sz="2800" dirty="0">
                <a:latin typeface="Times New Roman" panose="02020603050405020304" pitchFamily="18" charset="0"/>
                <a:cs typeface="Times New Roman" panose="02020603050405020304" pitchFamily="18" charset="0"/>
              </a:rPr>
              <a:t>Appointing officers (should update)</a:t>
            </a:r>
          </a:p>
          <a:p>
            <a:pPr lvl="1" algn="just"/>
            <a:r>
              <a:rPr lang="en-US" altLang="ja-JP" sz="2000" dirty="0">
                <a:latin typeface="Times New Roman" panose="02020603050405020304" pitchFamily="18" charset="0"/>
                <a:cs typeface="Times New Roman" panose="02020603050405020304" pitchFamily="18" charset="0"/>
              </a:rPr>
              <a:t>Chairman: Yeong Min Jang (Kookmin University)</a:t>
            </a:r>
          </a:p>
          <a:p>
            <a:pPr lvl="1" algn="just"/>
            <a:r>
              <a:rPr lang="en-US" altLang="ja-JP" sz="2000" dirty="0">
                <a:latin typeface="Times New Roman" panose="02020603050405020304" pitchFamily="18" charset="0"/>
                <a:cs typeface="Times New Roman" panose="02020603050405020304" pitchFamily="18" charset="0"/>
              </a:rPr>
              <a:t>Vice Chairman: Sangsung Choi</a:t>
            </a:r>
          </a:p>
          <a:p>
            <a:pPr lvl="1" algn="just"/>
            <a:r>
              <a:rPr lang="en-US" altLang="ja-JP" sz="2000" dirty="0">
                <a:latin typeface="Times New Roman" panose="02020603050405020304" pitchFamily="18" charset="0"/>
                <a:cs typeface="Times New Roman" panose="02020603050405020304" pitchFamily="18" charset="0"/>
              </a:rPr>
              <a:t>Chief Technical Editor: </a:t>
            </a:r>
          </a:p>
          <a:p>
            <a:pPr lvl="1" algn="just"/>
            <a:r>
              <a:rPr lang="en-US" altLang="ja-JP" sz="2000" dirty="0">
                <a:latin typeface="Times New Roman" panose="02020603050405020304" pitchFamily="18" charset="0"/>
                <a:cs typeface="Times New Roman" panose="02020603050405020304" pitchFamily="18" charset="0"/>
              </a:rPr>
              <a:t>Technical Editor: </a:t>
            </a:r>
          </a:p>
          <a:p>
            <a:pPr lvl="1" algn="just"/>
            <a:r>
              <a:rPr lang="en-US" altLang="ja-JP" sz="2000" dirty="0">
                <a:latin typeface="Times New Roman" panose="02020603050405020304" pitchFamily="18" charset="0"/>
                <a:cs typeface="Times New Roman" panose="02020603050405020304" pitchFamily="18" charset="0"/>
              </a:rPr>
              <a:t>Secretaries: Vinayagam Mariappan</a:t>
            </a:r>
          </a:p>
        </p:txBody>
      </p:sp>
    </p:spTree>
    <p:extLst>
      <p:ext uri="{BB962C8B-B14F-4D97-AF65-F5344CB8AC3E}">
        <p14:creationId xmlns:p14="http://schemas.microsoft.com/office/powerpoint/2010/main" val="462063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ja-JP" sz="4000" dirty="0">
                <a:latin typeface="Times New Roman" panose="02020603050405020304" pitchFamily="18" charset="0"/>
                <a:cs typeface="Times New Roman" panose="02020603050405020304" pitchFamily="18" charset="0"/>
              </a:rPr>
              <a:t>Plan for March Meeting</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251520" y="1406136"/>
            <a:ext cx="8640960" cy="4539208"/>
          </a:xfrm>
          <a:ln/>
        </p:spPr>
        <p:txBody>
          <a:bodyPr>
            <a:normAutofit/>
          </a:bodyPr>
          <a:lstStyle/>
          <a:p>
            <a:pPr algn="just">
              <a:lnSpc>
                <a:spcPct val="80000"/>
              </a:lnSpc>
            </a:pPr>
            <a:r>
              <a:rPr lang="en-US" altLang="ja-JP" sz="2800" dirty="0">
                <a:latin typeface="Times New Roman" panose="02020603050405020304" pitchFamily="18" charset="0"/>
                <a:ea typeface="ＭＳ Ｐゴシック" pitchFamily="50" charset="-128"/>
                <a:cs typeface="Times New Roman" panose="02020603050405020304" pitchFamily="18" charset="0"/>
              </a:rPr>
              <a:t>3 slots (AM1 on Tue., Wed., and Thur.)</a:t>
            </a:r>
            <a:endParaRPr lang="en-US" altLang="ko-KR" sz="2800" dirty="0">
              <a:latin typeface="Times New Roman" panose="02020603050405020304" pitchFamily="18" charset="0"/>
              <a:ea typeface="굴림" pitchFamily="34" charset="-127"/>
              <a:cs typeface="Times New Roman" panose="02020603050405020304" pitchFamily="18" charset="0"/>
            </a:endParaRPr>
          </a:p>
          <a:p>
            <a:pPr algn="just"/>
            <a:r>
              <a:rPr lang="en-US" altLang="ja-JP" sz="2800" dirty="0">
                <a:latin typeface="Times New Roman" panose="02020603050405020304" pitchFamily="18" charset="0"/>
                <a:cs typeface="Times New Roman" panose="02020603050405020304" pitchFamily="18" charset="0"/>
              </a:rPr>
              <a:t>Finalize and approve TCD</a:t>
            </a:r>
          </a:p>
          <a:p>
            <a:pPr algn="just"/>
            <a:r>
              <a:rPr lang="en-US" altLang="ja-JP" sz="2800" dirty="0">
                <a:latin typeface="Times New Roman" panose="02020603050405020304" pitchFamily="18" charset="0"/>
                <a:cs typeface="Times New Roman" panose="02020603050405020304" pitchFamily="18" charset="0"/>
              </a:rPr>
              <a:t>Start preparation Call for Proposal(</a:t>
            </a:r>
            <a:r>
              <a:rPr lang="en-US" altLang="ja-JP" sz="2800">
                <a:latin typeface="Times New Roman" panose="02020603050405020304" pitchFamily="18" charset="0"/>
                <a:cs typeface="Times New Roman" panose="02020603050405020304" pitchFamily="18" charset="0"/>
              </a:rPr>
              <a:t>CFP) (</a:t>
            </a:r>
            <a:r>
              <a:rPr lang="en-US" altLang="ja-JP" sz="2800" dirty="0">
                <a:latin typeface="Times New Roman" panose="02020603050405020304" pitchFamily="18" charset="0"/>
                <a:cs typeface="Times New Roman" panose="02020603050405020304" pitchFamily="18" charset="0"/>
              </a:rPr>
              <a:t>and challenge to release CFP)</a:t>
            </a:r>
          </a:p>
          <a:p>
            <a:pPr algn="just"/>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69089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17403</TotalTime>
  <Words>313</Words>
  <Application>Microsoft Office PowerPoint</Application>
  <PresentationFormat>On-screen Show (4:3)</PresentationFormat>
  <Paragraphs>54</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굴림</vt:lpstr>
      <vt:lpstr>맑은 고딕</vt:lpstr>
      <vt:lpstr>ＭＳ Ｐゴシック</vt:lpstr>
      <vt:lpstr>宋体</vt:lpstr>
      <vt:lpstr>Arial</vt:lpstr>
      <vt:lpstr>Calibri</vt:lpstr>
      <vt:lpstr>Times New Roman</vt:lpstr>
      <vt:lpstr>Office Theme</vt:lpstr>
      <vt:lpstr>PowerPoint Presentation</vt:lpstr>
      <vt:lpstr>PowerPoint Presentation</vt:lpstr>
      <vt:lpstr>Accomplishment for the meeting</vt:lpstr>
      <vt:lpstr>Accomplishment for the meeting</vt:lpstr>
      <vt:lpstr>Accomplishment for the meeting</vt:lpstr>
      <vt:lpstr>Plan for Ad-Hoc  Meeting</vt:lpstr>
      <vt:lpstr>Plan for March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Huy Nguyen Ngoc</cp:lastModifiedBy>
  <cp:revision>718</cp:revision>
  <cp:lastPrinted>2017-05-07T15:48:38Z</cp:lastPrinted>
  <dcterms:created xsi:type="dcterms:W3CDTF">2010-05-15T17:50:32Z</dcterms:created>
  <dcterms:modified xsi:type="dcterms:W3CDTF">2021-01-21T14:01:04Z</dcterms:modified>
</cp:coreProperties>
</file>